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CAD5E7"/>
          </a:solidFill>
        </a:fill>
      </a:tcStyle>
    </a:wholeTbl>
    <a:band2H>
      <a:tcTxStyle b="def" i="def"/>
      <a:tcStyle>
        <a:tcBdr/>
        <a:fill>
          <a:solidFill>
            <a:srgbClr val="E6EBF4"/>
          </a:solidFill>
        </a:fill>
      </a:tcStyle>
    </a:band2H>
    <a:firstCol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381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381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CADCD9"/>
          </a:solidFill>
        </a:fill>
      </a:tcStyle>
    </a:wholeTbl>
    <a:band2H>
      <a:tcTxStyle b="def" i="def"/>
      <a:tcStyle>
        <a:tcBdr/>
        <a:fill>
          <a:solidFill>
            <a:srgbClr val="E6EEED"/>
          </a:solidFill>
        </a:fill>
      </a:tcStyle>
    </a:band2H>
    <a:firstCol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381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381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FFF7CC"/>
          </a:solidFill>
        </a:fill>
      </a:tcStyle>
    </a:wholeTbl>
    <a:band2H>
      <a:tcTxStyle b="def" i="def"/>
      <a:tcStyle>
        <a:tcBdr/>
        <a:fill>
          <a:solidFill>
            <a:srgbClr val="FFFBE7"/>
          </a:solidFill>
        </a:fill>
      </a:tcStyle>
    </a:band2H>
    <a:firstCol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381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381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00517C"/>
          </a:solidFill>
        </a:fill>
      </a:tcStyle>
    </a:band2H>
    <a:firstCol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517C"/>
          </a:solidFill>
        </a:fill>
      </a:tcStyle>
    </a:lastRow>
    <a:firstRow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381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381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0;p2"/>
          <p:cNvSpPr/>
          <p:nvPr/>
        </p:nvSpPr>
        <p:spPr>
          <a:xfrm>
            <a:off x="1524800" y="672605"/>
            <a:ext cx="1081626" cy="1124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chemeClr val="accent5"/>
            </a:solidFill>
            <a:miter lim="8000"/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" name="Google Shape;11;p2"/>
          <p:cNvSpPr/>
          <p:nvPr/>
        </p:nvSpPr>
        <p:spPr>
          <a:xfrm rot="10800000">
            <a:off x="6537562" y="3342925"/>
            <a:ext cx="1081626" cy="1124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chemeClr val="accent5"/>
            </a:solidFill>
            <a:miter lim="8000"/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" name="Google Shape;12;p2"/>
          <p:cNvSpPr/>
          <p:nvPr/>
        </p:nvSpPr>
        <p:spPr>
          <a:xfrm>
            <a:off x="4359602" y="2817464"/>
            <a:ext cx="424801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1680302" y="1188925"/>
            <a:ext cx="5783401" cy="1457401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1680302" y="3049449"/>
            <a:ext cx="5783401" cy="909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53;p11"/>
          <p:cNvSpPr/>
          <p:nvPr/>
        </p:nvSpPr>
        <p:spPr>
          <a:xfrm>
            <a:off x="149" y="5076825"/>
            <a:ext cx="9143702" cy="666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0" name="Title Text"/>
          <p:cNvSpPr txBox="1"/>
          <p:nvPr>
            <p:ph type="title"/>
          </p:nvPr>
        </p:nvSpPr>
        <p:spPr>
          <a:xfrm>
            <a:off x="387899" y="1152450"/>
            <a:ext cx="8368202" cy="1538400"/>
          </a:xfrm>
          <a:prstGeom prst="rect">
            <a:avLst/>
          </a:prstGeom>
        </p:spPr>
        <p:txBody>
          <a:bodyPr anchor="ctr"/>
          <a:lstStyle>
            <a:lvl1pPr algn="ctr">
              <a:defRPr sz="13000">
                <a:solidFill>
                  <a:schemeClr val="accent5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1" name="Body Level One…"/>
          <p:cNvSpPr txBox="1"/>
          <p:nvPr>
            <p:ph type="body" sz="quarter" idx="1"/>
          </p:nvPr>
        </p:nvSpPr>
        <p:spPr>
          <a:xfrm>
            <a:off x="387899" y="2919450"/>
            <a:ext cx="8368202" cy="1071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7;p3"/>
          <p:cNvSpPr/>
          <p:nvPr/>
        </p:nvSpPr>
        <p:spPr>
          <a:xfrm>
            <a:off x="4359602" y="2817464"/>
            <a:ext cx="424801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80750" y="1764950"/>
            <a:ext cx="8222100" cy="907501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21;p4"/>
          <p:cNvSpPr/>
          <p:nvPr/>
        </p:nvSpPr>
        <p:spPr>
          <a:xfrm>
            <a:off x="492563" y="1260284"/>
            <a:ext cx="424801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idx="1"/>
          </p:nvPr>
        </p:nvSpPr>
        <p:spPr>
          <a:xfrm>
            <a:off x="387899" y="1489823"/>
            <a:ext cx="8368202" cy="30789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26;p5"/>
          <p:cNvSpPr/>
          <p:nvPr/>
        </p:nvSpPr>
        <p:spPr>
          <a:xfrm>
            <a:off x="492563" y="1260284"/>
            <a:ext cx="424801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387899" y="1489824"/>
            <a:ext cx="8368202" cy="30789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29;p5"/>
          <p:cNvSpPr txBox="1"/>
          <p:nvPr>
            <p:ph type="body" sz="half" idx="13"/>
          </p:nvPr>
        </p:nvSpPr>
        <p:spPr>
          <a:xfrm>
            <a:off x="4756199" y="1489824"/>
            <a:ext cx="3999902" cy="30789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35;p7"/>
          <p:cNvSpPr/>
          <p:nvPr/>
        </p:nvSpPr>
        <p:spPr>
          <a:xfrm>
            <a:off x="489218" y="1412276"/>
            <a:ext cx="331501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xfrm>
            <a:off x="387899" y="555600"/>
            <a:ext cx="2808001" cy="755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quarter" idx="1"/>
          </p:nvPr>
        </p:nvSpPr>
        <p:spPr>
          <a:xfrm>
            <a:off x="387899" y="1594024"/>
            <a:ext cx="2808001" cy="26811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xfrm>
            <a:off x="490250" y="526349"/>
            <a:ext cx="56187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43;p9"/>
          <p:cNvSpPr/>
          <p:nvPr/>
        </p:nvSpPr>
        <p:spPr>
          <a:xfrm>
            <a:off x="4572000" y="-75"/>
            <a:ext cx="4572000" cy="5143501"/>
          </a:xfrm>
          <a:prstGeom prst="rect">
            <a:avLst/>
          </a:prstGeom>
          <a:solidFill>
            <a:srgbClr val="00406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0" name="Google Shape;44;p9"/>
          <p:cNvSpPr/>
          <p:nvPr/>
        </p:nvSpPr>
        <p:spPr>
          <a:xfrm>
            <a:off x="5029675" y="4495503"/>
            <a:ext cx="540901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1" name="Title Text"/>
          <p:cNvSpPr txBox="1"/>
          <p:nvPr>
            <p:ph type="title"/>
          </p:nvPr>
        </p:nvSpPr>
        <p:spPr>
          <a:xfrm>
            <a:off x="265500" y="1209075"/>
            <a:ext cx="4045200" cy="1506301"/>
          </a:xfrm>
          <a:prstGeom prst="rect">
            <a:avLst/>
          </a:prstGeom>
        </p:spPr>
        <p:txBody>
          <a:bodyPr/>
          <a:lstStyle>
            <a:lvl1pPr algn="ctr">
              <a:defRPr sz="3800"/>
            </a:lvl1pPr>
          </a:lstStyle>
          <a:p>
            <a:pPr/>
            <a:r>
              <a:t>Title Text</a:t>
            </a:r>
          </a:p>
        </p:txBody>
      </p:sp>
      <p:sp>
        <p:nvSpPr>
          <p:cNvPr id="82" name="Body Level One…"/>
          <p:cNvSpPr txBox="1"/>
          <p:nvPr>
            <p:ph type="body" sz="quarter" idx="1"/>
          </p:nvPr>
        </p:nvSpPr>
        <p:spPr>
          <a:xfrm>
            <a:off x="265500" y="2769000"/>
            <a:ext cx="4045200" cy="13455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chemeClr val="accent5"/>
                </a:solidFill>
              </a:defRPr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chemeClr val="accent5"/>
                </a:solidFill>
              </a:defRPr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chemeClr val="accent5"/>
                </a:solidFill>
              </a:defRPr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chemeClr val="accent5"/>
                </a:solidFill>
              </a:defRPr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chemeClr val="accent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Google Shape;47;p9"/>
          <p:cNvSpPr txBox="1"/>
          <p:nvPr>
            <p:ph type="body" sz="half" idx="13"/>
          </p:nvPr>
        </p:nvSpPr>
        <p:spPr>
          <a:xfrm>
            <a:off x="4939500" y="724199"/>
            <a:ext cx="3837000" cy="3695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Body Level One…"/>
          <p:cNvSpPr txBox="1"/>
          <p:nvPr>
            <p:ph type="body" sz="quarter" idx="1"/>
          </p:nvPr>
        </p:nvSpPr>
        <p:spPr>
          <a:xfrm>
            <a:off x="319499" y="4233724"/>
            <a:ext cx="5998802" cy="5988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  <a:lvl2pPr>
              <a:lnSpc>
                <a:spcPct val="100000"/>
              </a:lnSpc>
              <a:buClrTx/>
              <a:buFontTx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lnSpc>
                <a:spcPct val="100000"/>
              </a:lnSpc>
              <a:buClrTx/>
              <a:buFontTx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lnSpc>
                <a:spcPct val="100000"/>
              </a:lnSpc>
              <a:buClrTx/>
              <a:buFontTx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lnSpc>
                <a:spcPct val="100000"/>
              </a:lnSpc>
              <a:buClrTx/>
              <a:buFontTx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87899" y="458024"/>
            <a:ext cx="8368202" cy="68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dvermagithub/GottaGoFast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63;p13"/>
          <p:cNvSpPr txBox="1"/>
          <p:nvPr>
            <p:ph type="ctrTitle"/>
          </p:nvPr>
        </p:nvSpPr>
        <p:spPr>
          <a:xfrm>
            <a:off x="1680302" y="1188925"/>
            <a:ext cx="5783401" cy="14574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Logistic Regression and Other Classifiers ML on F1 Data Set</a:t>
            </a:r>
          </a:p>
        </p:txBody>
      </p:sp>
      <p:sp>
        <p:nvSpPr>
          <p:cNvPr id="119" name="Google Shape;64;p13"/>
          <p:cNvSpPr txBox="1"/>
          <p:nvPr>
            <p:ph type="subTitle" sz="quarter" idx="1"/>
          </p:nvPr>
        </p:nvSpPr>
        <p:spPr>
          <a:xfrm>
            <a:off x="1680302" y="3049449"/>
            <a:ext cx="5783401" cy="909001"/>
          </a:xfrm>
          <a:prstGeom prst="rect">
            <a:avLst/>
          </a:prstGeom>
        </p:spPr>
        <p:txBody>
          <a:bodyPr/>
          <a:lstStyle/>
          <a:p>
            <a:pPr marL="0" indent="0" defTabSz="877823">
              <a:defRPr sz="2304"/>
            </a:pPr>
            <a:r>
              <a:t>Team: GottaGoFast</a:t>
            </a:r>
          </a:p>
          <a:p>
            <a:pPr marL="0" indent="0" defTabSz="877823">
              <a:defRPr sz="2304"/>
            </a:pPr>
            <a:r>
              <a:t>Deepak Verma, Lezeh Foy, Zachary Lawell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33;p20"/>
          <p:cNvSpPr txBox="1"/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Observations</a:t>
            </a:r>
          </a:p>
        </p:txBody>
      </p:sp>
      <p:sp>
        <p:nvSpPr>
          <p:cNvPr id="176" name="Google Shape;134;p20"/>
          <p:cNvSpPr txBox="1"/>
          <p:nvPr>
            <p:ph type="body" idx="1"/>
          </p:nvPr>
        </p:nvSpPr>
        <p:spPr>
          <a:xfrm>
            <a:off x="387899" y="1489824"/>
            <a:ext cx="8368202" cy="3078901"/>
          </a:xfrm>
          <a:prstGeom prst="rect">
            <a:avLst/>
          </a:prstGeom>
        </p:spPr>
        <p:txBody>
          <a:bodyPr/>
          <a:lstStyle/>
          <a:p>
            <a:pPr marL="402336" indent="-279400" defTabSz="804672">
              <a:buSzPts val="1200"/>
              <a:defRPr sz="1232"/>
            </a:pPr>
            <a:r>
              <a:t>Overall accuracy using classifier methods did not exceed 89.9%, though given the nature of this data set it is likely that the model over-fitted to the available set.</a:t>
            </a:r>
            <a:br/>
          </a:p>
          <a:p>
            <a:pPr marL="402336" indent="-279400" defTabSz="804672">
              <a:buSzPts val="1200"/>
              <a:defRPr sz="1232"/>
            </a:pPr>
            <a:r>
              <a:t>Logistic Regression provided the highest accuracy, least false positives and false negatives, whilst naive bayes was the least accurate</a:t>
            </a:r>
            <a:br/>
          </a:p>
          <a:p>
            <a:pPr marL="402336" indent="-279400" defTabSz="804672">
              <a:buSzPts val="1200"/>
              <a:defRPr sz="1232"/>
            </a:pPr>
            <a:r>
              <a:t>MLP was very consistent though required more iterations as categorical variables were added.</a:t>
            </a:r>
            <a:br/>
          </a:p>
          <a:p>
            <a:pPr marL="402336" indent="-279400" defTabSz="804672">
              <a:buSzPts val="1200"/>
              <a:defRPr sz="1232"/>
            </a:pPr>
            <a:r>
              <a:t>Adding categorical variables increased accuracy for LR and MLP </a:t>
            </a:r>
            <a:br/>
          </a:p>
          <a:p>
            <a:pPr marL="402336" indent="-279400" defTabSz="804672">
              <a:buSzPts val="1200"/>
              <a:defRPr sz="1232"/>
            </a:pPr>
            <a:r>
              <a:t>Predicting 1 winner has very low accuracy, predicting points was much easier. </a:t>
            </a:r>
            <a:br/>
          </a:p>
          <a:p>
            <a:pPr marL="402336" indent="-279400" defTabSz="804672">
              <a:buSzPts val="1200"/>
              <a:defRPr sz="1232"/>
            </a:pPr>
            <a:r>
              <a:t>Code at </a:t>
            </a:r>
            <a:r>
              <a:rPr sz="968"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latin typeface="+mj-lt"/>
                <a:ea typeface="+mj-ea"/>
                <a:cs typeface="+mj-cs"/>
                <a:sym typeface="Arial"/>
                <a:hlinkClick r:id="rId2" invalidUrl="" action="" tgtFrame="" tooltip="" history="1" highlightClick="0" endSnd="0"/>
              </a:rPr>
              <a:t>https://github.com/dvermagithub/GottaGoFast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69;p14"/>
          <p:cNvSpPr txBox="1"/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Data Integration &amp; Pre-processing</a:t>
            </a:r>
          </a:p>
        </p:txBody>
      </p:sp>
      <p:sp>
        <p:nvSpPr>
          <p:cNvPr id="122" name="Google Shape;70;p14"/>
          <p:cNvSpPr txBox="1"/>
          <p:nvPr>
            <p:ph type="body" idx="1"/>
          </p:nvPr>
        </p:nvSpPr>
        <p:spPr>
          <a:xfrm>
            <a:off x="387899" y="1447225"/>
            <a:ext cx="8368202" cy="3334801"/>
          </a:xfrm>
          <a:prstGeom prst="rect">
            <a:avLst/>
          </a:prstGeom>
        </p:spPr>
        <p:txBody>
          <a:bodyPr/>
          <a:lstStyle/>
          <a:p>
            <a:pPr marL="443484" indent="-307975" defTabSz="886968">
              <a:buSzPts val="1300"/>
              <a:defRPr sz="1358"/>
            </a:pPr>
            <a:r>
              <a:t>Added Pit Stops Information - # of Stops, Lap of Last Stop</a:t>
            </a:r>
          </a:p>
          <a:p>
            <a:pPr marL="443484" indent="-307975" defTabSz="886968">
              <a:buSzPts val="1300"/>
              <a:defRPr sz="1358"/>
            </a:pPr>
            <a:r>
              <a:t>Added Weather Information - Dry, Mix, Wet</a:t>
            </a:r>
          </a:p>
          <a:p>
            <a:pPr marL="443484" indent="-307975" defTabSz="886968">
              <a:buSzPts val="1300"/>
              <a:defRPr sz="1358"/>
            </a:pPr>
            <a:r>
              <a:t>Added # of Safety Car Laps</a:t>
            </a:r>
          </a:p>
          <a:p>
            <a:pPr marL="443484" indent="-307975" defTabSz="886968">
              <a:buSzPts val="1300"/>
              <a:defRPr sz="1358"/>
            </a:pPr>
            <a:r>
              <a:t>Converted Fastest Time Lap Time to seconds</a:t>
            </a:r>
          </a:p>
          <a:p>
            <a:pPr marL="443484" indent="-307975" defTabSz="886968">
              <a:buSzPts val="1300"/>
              <a:defRPr sz="1358"/>
            </a:pPr>
            <a:r>
              <a:t>Converted Pit stops to Seconds</a:t>
            </a:r>
          </a:p>
          <a:p>
            <a:pPr marL="443484" indent="-307975" defTabSz="886968">
              <a:buSzPts val="1300"/>
              <a:defRPr sz="1358"/>
            </a:pPr>
            <a:r>
              <a:t>Calculated age of driver at time of race</a:t>
            </a:r>
          </a:p>
          <a:p>
            <a:pPr marL="443484" indent="-307975" defTabSz="886968">
              <a:buSzPts val="1300"/>
              <a:defRPr sz="1358"/>
            </a:pPr>
            <a:r>
              <a:t>Dropped a number of variables:</a:t>
            </a:r>
          </a:p>
          <a:p>
            <a:pPr lvl="1" marL="886968" indent="-307975" defTabSz="886968">
              <a:buSzPts val="1300"/>
              <a:defRPr sz="1358"/>
            </a:pPr>
            <a:r>
              <a:t>resultId, raceId, driverId, constructorId, status (at end of race), nationality of driver and constructor, round (in year), year, location, country, name (of circuit)</a:t>
            </a:r>
          </a:p>
          <a:p>
            <a:pPr marL="443484" indent="-307975" defTabSz="886968">
              <a:buSzPts val="1300"/>
              <a:defRPr sz="1358"/>
            </a:pPr>
            <a:r>
              <a:t>Dropped a number of NaN and NA values.</a:t>
            </a:r>
          </a:p>
          <a:p>
            <a:pPr marL="443484" indent="-307975" defTabSz="886968">
              <a:buSzPts val="1300"/>
              <a:defRPr sz="1358"/>
            </a:pPr>
            <a:r>
              <a:t>Outcome Selected to be Finishing Position</a:t>
            </a:r>
          </a:p>
          <a:p>
            <a:pPr lvl="1" marL="886968" indent="-307975" defTabSz="886968">
              <a:buSzPts val="1300"/>
              <a:defRPr sz="1358"/>
            </a:pPr>
            <a:r>
              <a:t>Position 1-10 are points awarded finishes ($ value)- P</a:t>
            </a:r>
          </a:p>
          <a:p>
            <a:pPr lvl="1" marL="886968" indent="-307975" defTabSz="886968">
              <a:buSzPts val="1300"/>
              <a:defRPr sz="1358"/>
            </a:pPr>
            <a:r>
              <a:t>Positions &gt; 10 are No Points - 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75;p15"/>
          <p:cNvSpPr txBox="1"/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Final Variables</a:t>
            </a:r>
          </a:p>
        </p:txBody>
      </p:sp>
      <p:sp>
        <p:nvSpPr>
          <p:cNvPr id="125" name="Google Shape;76;p15"/>
          <p:cNvSpPr txBox="1"/>
          <p:nvPr>
            <p:ph type="body" sz="half" idx="1"/>
          </p:nvPr>
        </p:nvSpPr>
        <p:spPr>
          <a:xfrm>
            <a:off x="387899" y="1366799"/>
            <a:ext cx="3999902" cy="3078902"/>
          </a:xfrm>
          <a:prstGeom prst="rect">
            <a:avLst/>
          </a:prstGeom>
        </p:spPr>
        <p:txBody>
          <a:bodyPr/>
          <a:lstStyle/>
          <a:p>
            <a:pPr marL="0" indent="0" defTabSz="886968">
              <a:buSzTx/>
              <a:buNone/>
              <a:defRPr sz="1746"/>
            </a:pPr>
            <a:r>
              <a:t>Numerical:</a:t>
            </a:r>
          </a:p>
          <a:p>
            <a:pPr marL="443484" indent="-307975" defTabSz="886968">
              <a:spcBef>
                <a:spcPts val="1500"/>
              </a:spcBef>
              <a:buSzPts val="1300"/>
              <a:defRPr sz="1358"/>
            </a:pPr>
            <a:r>
              <a:t>GridStart</a:t>
            </a:r>
          </a:p>
          <a:p>
            <a:pPr marL="443484" indent="-307975" defTabSz="886968">
              <a:buSzPts val="1300"/>
              <a:defRPr sz="1358"/>
            </a:pPr>
            <a:r>
              <a:t>TotalLaps</a:t>
            </a:r>
          </a:p>
          <a:p>
            <a:pPr marL="443484" indent="-307975" defTabSz="886968">
              <a:buSzPts val="1300"/>
              <a:defRPr sz="1358"/>
            </a:pPr>
            <a:r>
              <a:t>FastestLapTime</a:t>
            </a:r>
          </a:p>
          <a:p>
            <a:pPr marL="443484" indent="-307975" defTabSz="886968">
              <a:buSzPts val="1300"/>
              <a:defRPr sz="1358"/>
            </a:pPr>
            <a:r>
              <a:t>FastestLapSpeed'</a:t>
            </a:r>
          </a:p>
          <a:p>
            <a:pPr marL="443484" indent="-307975" defTabSz="886968">
              <a:buSzPts val="1300"/>
              <a:defRPr sz="1358"/>
            </a:pPr>
            <a:r>
              <a:t>QualifyPos</a:t>
            </a:r>
          </a:p>
          <a:p>
            <a:pPr marL="443484" indent="-307975" defTabSz="886968">
              <a:buSzPts val="1300"/>
              <a:defRPr sz="1358"/>
            </a:pPr>
            <a:r>
              <a:t>NumPitStops</a:t>
            </a:r>
          </a:p>
          <a:p>
            <a:pPr marL="443484" indent="-307975" defTabSz="886968">
              <a:buSzPts val="1300"/>
              <a:defRPr sz="1358"/>
            </a:pPr>
            <a:r>
              <a:t>LastPitStopLap</a:t>
            </a:r>
          </a:p>
          <a:p>
            <a:pPr marL="443484" indent="-307975" defTabSz="886968">
              <a:buSzPts val="1300"/>
              <a:defRPr sz="1358"/>
            </a:pPr>
            <a:r>
              <a:t>PitStopTime</a:t>
            </a:r>
          </a:p>
          <a:p>
            <a:pPr marL="443484" indent="-307975" defTabSz="886968">
              <a:buSzPts val="1300"/>
              <a:defRPr sz="1358"/>
            </a:pPr>
            <a:r>
              <a:t>SaftetyCarLaps</a:t>
            </a:r>
          </a:p>
          <a:p>
            <a:pPr marL="443484" indent="-307975" defTabSz="886968">
              <a:buSzPts val="1300"/>
              <a:defRPr sz="1358"/>
            </a:pPr>
            <a:r>
              <a:t>DriverAge</a:t>
            </a:r>
          </a:p>
        </p:txBody>
      </p:sp>
      <p:sp>
        <p:nvSpPr>
          <p:cNvPr id="126" name="Google Shape;77;p15"/>
          <p:cNvSpPr txBox="1"/>
          <p:nvPr>
            <p:ph type="body" idx="13"/>
          </p:nvPr>
        </p:nvSpPr>
        <p:spPr>
          <a:xfrm>
            <a:off x="3213649" y="1366799"/>
            <a:ext cx="5200845" cy="30789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 defTabSz="886968">
              <a:buSzTx/>
              <a:buNone/>
              <a:defRPr sz="1746"/>
            </a:pPr>
            <a:r>
              <a:t>Categorical:</a:t>
            </a:r>
          </a:p>
          <a:p>
            <a:pPr marL="443484" indent="-307975" defTabSz="886968">
              <a:spcBef>
                <a:spcPts val="1500"/>
              </a:spcBef>
              <a:buSzPts val="1300"/>
              <a:defRPr sz="1358"/>
            </a:pPr>
            <a:r>
              <a:t>Driver</a:t>
            </a:r>
          </a:p>
          <a:p>
            <a:pPr marL="443484" indent="-307975" defTabSz="886968">
              <a:buSzPts val="1300"/>
              <a:defRPr sz="1358"/>
            </a:pPr>
            <a:r>
              <a:t>Circuit</a:t>
            </a:r>
          </a:p>
          <a:p>
            <a:pPr marL="443484" indent="-307975" defTabSz="886968">
              <a:buSzPts val="1300"/>
              <a:defRPr sz="1358"/>
            </a:pPr>
            <a:r>
              <a:t>Constructor</a:t>
            </a:r>
          </a:p>
          <a:p>
            <a:pPr marL="443484" indent="-307975" defTabSz="886968">
              <a:buSzPts val="1300"/>
              <a:defRPr sz="1358"/>
            </a:pPr>
            <a:r>
              <a:t>Weather</a:t>
            </a:r>
          </a:p>
          <a:p>
            <a:pPr marL="0" indent="0" defTabSz="886968">
              <a:spcBef>
                <a:spcPts val="1500"/>
              </a:spcBef>
              <a:buSzTx/>
              <a:buNone/>
              <a:defRPr sz="1746">
                <a:solidFill>
                  <a:srgbClr val="FF9900"/>
                </a:solidFill>
              </a:defRPr>
            </a:pPr>
            <a:r>
              <a:t>Outcome:</a:t>
            </a:r>
          </a:p>
          <a:p>
            <a:pPr marL="443484" indent="-307975" defTabSz="886968">
              <a:spcBef>
                <a:spcPts val="1500"/>
              </a:spcBef>
              <a:buSzPts val="1300"/>
              <a:defRPr sz="1358"/>
            </a:pPr>
            <a:r>
              <a:t>PointsFinish - P or N</a:t>
            </a:r>
          </a:p>
          <a:p>
            <a:pPr marL="443484" indent="-307975" defTabSz="886968">
              <a:spcBef>
                <a:spcPts val="1500"/>
              </a:spcBef>
              <a:buSzPts val="1300"/>
              <a:defRPr sz="1358"/>
            </a:pPr>
            <a:r>
              <a:t>Position Order </a:t>
            </a:r>
          </a:p>
        </p:txBody>
      </p:sp>
      <p:sp>
        <p:nvSpPr>
          <p:cNvPr id="127" name="Google Shape;78;p15"/>
          <p:cNvSpPr txBox="1"/>
          <p:nvPr/>
        </p:nvSpPr>
        <p:spPr>
          <a:xfrm>
            <a:off x="5929024" y="1366800"/>
            <a:ext cx="3000001" cy="1419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800">
                <a:latin typeface="Roboto"/>
                <a:ea typeface="Roboto"/>
                <a:cs typeface="Roboto"/>
                <a:sym typeface="Roboto"/>
              </a:defRPr>
            </a:pPr>
            <a:r>
              <a:t>Final Data Size:</a:t>
            </a:r>
          </a:p>
          <a:p>
            <a:pPr marL="457200" indent="-317500">
              <a:lnSpc>
                <a:spcPct val="115000"/>
              </a:lnSpc>
              <a:spcBef>
                <a:spcPts val="1600"/>
              </a:spcBef>
              <a:buClr>
                <a:srgbClr val="FFFFFF"/>
              </a:buClr>
              <a:buSzPts val="1400"/>
              <a:buFont typeface="Helvetica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pPr>
            <a:r>
              <a:t>2738 entries</a:t>
            </a:r>
          </a:p>
          <a:p>
            <a:pPr lvl="1" marL="914400" indent="-304800">
              <a:lnSpc>
                <a:spcPct val="115000"/>
              </a:lnSpc>
              <a:buClr>
                <a:srgbClr val="FFFFFF"/>
              </a:buClr>
              <a:buSzPts val="1400"/>
              <a:buFont typeface="Helvetica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pPr>
            <a:r>
              <a:t>Points: 1349</a:t>
            </a:r>
          </a:p>
          <a:p>
            <a:pPr lvl="1" marL="914400" indent="-304800">
              <a:lnSpc>
                <a:spcPct val="115000"/>
              </a:lnSpc>
              <a:buClr>
                <a:srgbClr val="FFFFFF"/>
              </a:buClr>
              <a:buSzPts val="1400"/>
              <a:buFont typeface="Helvetica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pPr>
            <a:r>
              <a:t>No Points: 1389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83;p16"/>
          <p:cNvSpPr txBox="1"/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Method</a:t>
            </a:r>
          </a:p>
        </p:txBody>
      </p:sp>
      <p:sp>
        <p:nvSpPr>
          <p:cNvPr id="130" name="Google Shape;84;p16"/>
          <p:cNvSpPr txBox="1"/>
          <p:nvPr>
            <p:ph type="body" sz="half" idx="1"/>
          </p:nvPr>
        </p:nvSpPr>
        <p:spPr>
          <a:xfrm>
            <a:off x="387899" y="1489824"/>
            <a:ext cx="4012802" cy="3078901"/>
          </a:xfrm>
          <a:prstGeom prst="rect">
            <a:avLst/>
          </a:prstGeom>
        </p:spPr>
        <p:txBody>
          <a:bodyPr/>
          <a:lstStyle/>
          <a:p>
            <a:pPr marL="443484" indent="-307975" defTabSz="886968">
              <a:buSzPts val="1300"/>
              <a:defRPr sz="1358"/>
            </a:pPr>
            <a:r>
              <a:t>Split Training/Test as 80/20</a:t>
            </a:r>
          </a:p>
          <a:p>
            <a:pPr marL="443484" indent="-307975" defTabSz="886968">
              <a:buSzPts val="1300"/>
              <a:defRPr sz="1358"/>
            </a:pPr>
            <a:r>
              <a:t>Random Seed = 42</a:t>
            </a:r>
          </a:p>
          <a:p>
            <a:pPr marL="443484" indent="-307975" defTabSz="886968">
              <a:buSzPts val="1300"/>
              <a:defRPr sz="1358"/>
            </a:pPr>
            <a:r>
              <a:t>Feature selection using Recursive Feature Selection (RFS)</a:t>
            </a:r>
          </a:p>
          <a:p>
            <a:pPr lvl="1" marL="886968" indent="-295656" defTabSz="886968">
              <a:buSzPts val="1100"/>
              <a:defRPr sz="1164"/>
            </a:pPr>
            <a:r>
              <a:t>Selection of top 3 features</a:t>
            </a:r>
          </a:p>
          <a:p>
            <a:pPr marL="443484" indent="-307975" defTabSz="886968">
              <a:buSzPts val="1300"/>
              <a:defRPr sz="1358"/>
            </a:pPr>
            <a:r>
              <a:t>Logistic Regression</a:t>
            </a:r>
          </a:p>
          <a:p>
            <a:pPr lvl="1" marL="886968" indent="-295656" defTabSz="886968">
              <a:buSzPts val="1100"/>
              <a:defRPr sz="1164"/>
            </a:pPr>
            <a:r>
              <a:t>Solver = lbfgs with iteration to avoid no convergence</a:t>
            </a:r>
          </a:p>
          <a:p>
            <a:pPr marL="443484" indent="-307975" defTabSz="886968">
              <a:buSzPts val="1300"/>
              <a:defRPr sz="1358"/>
            </a:pPr>
            <a:r>
              <a:t>Decision Tree Classifier</a:t>
            </a:r>
          </a:p>
          <a:p>
            <a:pPr lvl="1" marL="886968" indent="-295656" defTabSz="886968">
              <a:buSzPts val="1100"/>
              <a:defRPr sz="1164"/>
            </a:pPr>
            <a:r>
              <a:t>Entropy &amp; Gini</a:t>
            </a:r>
          </a:p>
          <a:p>
            <a:pPr marL="443484" indent="-307975" defTabSz="886968">
              <a:buSzPts val="1300"/>
              <a:defRPr sz="1358"/>
            </a:pPr>
            <a:r>
              <a:t>Naive Bayes</a:t>
            </a:r>
          </a:p>
          <a:p>
            <a:pPr marL="443484" indent="-307975" defTabSz="886968">
              <a:buSzPts val="1300"/>
              <a:defRPr sz="1358"/>
            </a:pPr>
            <a:r>
              <a:t>MLP Classifier</a:t>
            </a:r>
          </a:p>
          <a:p>
            <a:pPr lvl="1" marL="886968" indent="-295656" defTabSz="886968">
              <a:buSzPts val="1100"/>
              <a:defRPr sz="1164"/>
            </a:pPr>
            <a:r>
              <a:t>Iteration until loss was 0.000000001</a:t>
            </a:r>
          </a:p>
        </p:txBody>
      </p:sp>
      <p:sp>
        <p:nvSpPr>
          <p:cNvPr id="131" name="Google Shape;85;p16"/>
          <p:cNvSpPr txBox="1"/>
          <p:nvPr/>
        </p:nvSpPr>
        <p:spPr>
          <a:xfrm>
            <a:off x="4888850" y="1533399"/>
            <a:ext cx="4012801" cy="3078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marL="457200" indent="-317500">
              <a:lnSpc>
                <a:spcPct val="115000"/>
              </a:lnSpc>
              <a:buClr>
                <a:srgbClr val="FFFFFF"/>
              </a:buClr>
              <a:buSzPts val="1400"/>
              <a:buFont typeface="Helvetica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pPr>
            <a:r>
              <a:t>5 Different Runs using varied variables</a:t>
            </a:r>
          </a:p>
          <a:p>
            <a:pPr lvl="1" marL="914400" indent="-304800">
              <a:lnSpc>
                <a:spcPct val="115000"/>
              </a:lnSpc>
              <a:buClr>
                <a:srgbClr val="FFFFFF"/>
              </a:buClr>
              <a:buSzPts val="1200"/>
              <a:buFont typeface="Helvetica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pPr>
            <a:r>
              <a:t>All, except Driver category</a:t>
            </a:r>
          </a:p>
          <a:p>
            <a:pPr lvl="1" marL="914400" indent="-304800">
              <a:lnSpc>
                <a:spcPct val="115000"/>
              </a:lnSpc>
              <a:buClr>
                <a:srgbClr val="FFFFFF"/>
              </a:buClr>
              <a:buSzPts val="1200"/>
              <a:buFont typeface="Helvetica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pPr>
            <a:r>
              <a:t>All, except Constructor Category</a:t>
            </a:r>
          </a:p>
          <a:p>
            <a:pPr lvl="1" marL="914400" indent="-304800">
              <a:lnSpc>
                <a:spcPct val="115000"/>
              </a:lnSpc>
              <a:buClr>
                <a:srgbClr val="FFFFFF"/>
              </a:buClr>
              <a:buSzPts val="1200"/>
              <a:buFont typeface="Helvetica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pPr>
            <a:r>
              <a:t>All, except Constructor and Driver Category</a:t>
            </a:r>
          </a:p>
          <a:p>
            <a:pPr lvl="1" marL="914400" indent="-304800">
              <a:lnSpc>
                <a:spcPct val="115000"/>
              </a:lnSpc>
              <a:buClr>
                <a:srgbClr val="FFFFFF"/>
              </a:buClr>
              <a:buSzPts val="1200"/>
              <a:buFont typeface="Helvetica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pPr>
            <a:r>
              <a:t>All, except Constructor, Circuit, and Driver Category</a:t>
            </a:r>
          </a:p>
          <a:p>
            <a:pPr lvl="1" marL="914400" indent="-304800">
              <a:lnSpc>
                <a:spcPct val="115000"/>
              </a:lnSpc>
              <a:buClr>
                <a:srgbClr val="FFFFFF"/>
              </a:buClr>
              <a:buSzPts val="1200"/>
              <a:buFont typeface="Helvetica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pPr>
            <a:r>
              <a:t>All, except Constructor, Circuit, and Driver and Weather Category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90;p17"/>
          <p:cNvSpPr txBox="1"/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Results - RFS</a:t>
            </a:r>
          </a:p>
        </p:txBody>
      </p:sp>
      <p:graphicFrame>
        <p:nvGraphicFramePr>
          <p:cNvPr id="134" name="Google Shape;91;p17"/>
          <p:cNvGraphicFramePr/>
          <p:nvPr/>
        </p:nvGraphicFramePr>
        <p:xfrm>
          <a:off x="616550" y="1447700"/>
          <a:ext cx="8055225" cy="29736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685075"/>
                <a:gridCol w="3546249"/>
                <a:gridCol w="1823899"/>
              </a:tblGrid>
              <a:tr h="43347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Arial"/>
                        </a:rPr>
                        <a:t>Run Features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Arial"/>
                        </a:rPr>
                        <a:t>Top 3 Features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Arial"/>
                        </a:rPr>
                        <a:t>Comments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C9DAF8"/>
                    </a:solidFill>
                  </a:tcPr>
                </a:tc>
              </a:tr>
              <a:tr h="4334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Arial"/>
                        </a:rPr>
                        <a:t>1. minus Driver 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Arial"/>
                        </a:rPr>
                        <a:t>Constructor_marussia, Costructor_hrt, Constructor_caterham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Arial"/>
                        </a:rPr>
                        <a:t>Too constructor heavy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334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Arial"/>
                        </a:rPr>
                        <a:t>2. minus Constructor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Arial"/>
                        </a:rPr>
                        <a:t>Driver_pic, Driver_kovaalainen, Driver_gutierrez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Arial"/>
                        </a:rPr>
                        <a:t>Too driver heavy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334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Arial"/>
                        </a:rPr>
                        <a:t>3. minus Constructor, Driver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Arial"/>
                        </a:rPr>
                        <a:t>Weather_wet, GridStart, Circuit_albert_park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Arial"/>
                        </a:rPr>
                        <a:t>A specific park was surprising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6198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Arial"/>
                        </a:rPr>
                        <a:t>4. minus  Constructor, Circuit, Driver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Arial"/>
                        </a:rPr>
                        <a:t>GridStart, Weather_varied, Weather_wet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Arial"/>
                        </a:rPr>
                        <a:t>Too weather centric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6198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Arial"/>
                        </a:rPr>
                        <a:t>5. minus  Constructor, Driver, Circuit, Weather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Arial"/>
                        </a:rPr>
                        <a:t>GridStart, TotalLaps, NumPitStop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Arial"/>
                        </a:rPr>
                        <a:t>TotalLaps was obvious, but PitStop ahead of QualiPosition was surprsing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96;p18"/>
          <p:cNvSpPr txBox="1"/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Results - Accuracy and Confusion Matrix</a:t>
            </a:r>
          </a:p>
        </p:txBody>
      </p:sp>
      <p:graphicFrame>
        <p:nvGraphicFramePr>
          <p:cNvPr id="137" name="Google Shape;97;p18"/>
          <p:cNvGraphicFramePr/>
          <p:nvPr/>
        </p:nvGraphicFramePr>
        <p:xfrm>
          <a:off x="113450" y="1310449"/>
          <a:ext cx="8840700" cy="20388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57250"/>
                <a:gridCol w="1648775"/>
                <a:gridCol w="1695375"/>
                <a:gridCol w="1598675"/>
                <a:gridCol w="1551375"/>
                <a:gridCol w="1589250"/>
              </a:tblGrid>
              <a:tr h="52742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sym typeface="Arial"/>
                        </a:rPr>
                        <a:t>Features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sym typeface="Arial"/>
                        </a:rPr>
                        <a:t>Logistic Regression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sym typeface="Arial"/>
                        </a:rPr>
                        <a:t>Decision Tree - Entropy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sym typeface="Arial"/>
                        </a:rPr>
                        <a:t>Decision Tree - Gini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sym typeface="Arial"/>
                        </a:rPr>
                        <a:t>Naive Bayes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sym typeface="Arial"/>
                        </a:rPr>
                        <a:t>MLP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C9DAF8"/>
                    </a:solidFill>
                  </a:tcPr>
                </a:tc>
              </a:tr>
              <a:tr h="419650"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  - Driver </a:t>
                      </a: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89.9%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77.2%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77.5%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70.0%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81.6%</a:t>
                      </a: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72 itrs.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72100"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- Const.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85.8%</a:t>
                      </a: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77.6%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75.5%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71.4%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81.4%</a:t>
                      </a: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31 itrs.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619625"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- Const., Driver</a:t>
                      </a: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84.7%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76.1%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77.2%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69.3%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80.8%</a:t>
                      </a: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59 itrs.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  <p:pic>
        <p:nvPicPr>
          <p:cNvPr id="138" name="Google Shape;98;p18" descr="Google Shape;98;p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3999" y="1924274"/>
            <a:ext cx="1140401" cy="819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Google Shape;99;p18" descr="Google Shape;99;p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97974" y="1939775"/>
            <a:ext cx="1140401" cy="8017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Google Shape;100;p18" descr="Google Shape;100;p1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34448" y="1939773"/>
            <a:ext cx="1096666" cy="801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Google Shape;101;p18" descr="Google Shape;101;p1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27200" y="1939500"/>
            <a:ext cx="1096676" cy="788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Google Shape;102;p18" descr="Google Shape;102;p1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857474" y="1924273"/>
            <a:ext cx="1096676" cy="7792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Google Shape;103;p18" descr="Google Shape;103;p18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98138" y="2928574"/>
            <a:ext cx="1152114" cy="819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Google Shape;104;p18" descr="Google Shape;104;p18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997973" y="2923262"/>
            <a:ext cx="1140401" cy="829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Google Shape;105;p18" descr="Google Shape;105;p18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634450" y="2917948"/>
            <a:ext cx="1116419" cy="829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Google Shape;106;p18" descr="Google Shape;106;p18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227200" y="2917948"/>
            <a:ext cx="1096676" cy="8225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Google Shape;107;p18" descr="Google Shape;107;p18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7857474" y="2928574"/>
            <a:ext cx="1096676" cy="78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Google Shape;108;p18" descr="Google Shape;108;p18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303999" y="3891924"/>
            <a:ext cx="1152101" cy="8386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Google Shape;109;p18" descr="Google Shape;109;p18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2997974" y="3891924"/>
            <a:ext cx="1140401" cy="8329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Google Shape;110;p18" descr="Google Shape;110;p18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4634446" y="3924050"/>
            <a:ext cx="1116426" cy="8040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Google Shape;111;p18" descr="Google Shape;111;p18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6227200" y="3930324"/>
            <a:ext cx="1096675" cy="7814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Google Shape;112;p18" descr="Google Shape;112;p18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7857474" y="3894223"/>
            <a:ext cx="1096676" cy="7966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17;p19"/>
          <p:cNvSpPr txBox="1"/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Results - (continued)</a:t>
            </a:r>
          </a:p>
        </p:txBody>
      </p:sp>
      <p:graphicFrame>
        <p:nvGraphicFramePr>
          <p:cNvPr id="155" name="Google Shape;118;p19"/>
          <p:cNvGraphicFramePr/>
          <p:nvPr/>
        </p:nvGraphicFramePr>
        <p:xfrm>
          <a:off x="113450" y="1310449"/>
          <a:ext cx="8963725" cy="141917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05200"/>
                <a:gridCol w="1700825"/>
                <a:gridCol w="1695375"/>
                <a:gridCol w="1603400"/>
                <a:gridCol w="1650450"/>
                <a:gridCol w="1608475"/>
              </a:tblGrid>
              <a:tr h="52742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sym typeface="Arial"/>
                        </a:rPr>
                        <a:t>Features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sym typeface="Arial"/>
                        </a:rPr>
                        <a:t>Logistic Regression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sym typeface="Arial"/>
                        </a:rPr>
                        <a:t>Decision Tree - Entropy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sym typeface="Arial"/>
                        </a:rPr>
                        <a:t>Decision Tree - Gini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sym typeface="Arial"/>
                        </a:rPr>
                        <a:t>Naive Bayes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sym typeface="Arial"/>
                        </a:rPr>
                        <a:t>MLP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C9DAF8"/>
                    </a:solidFill>
                  </a:tcPr>
                </a:tc>
              </a:tr>
              <a:tr h="419650"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- Const., Driver</a:t>
                      </a: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Circuit</a:t>
                      </a: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84.7%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76.1%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77.2%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69.3%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80.8%</a:t>
                      </a: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59 itrs.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72100"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- Const., Driver</a:t>
                      </a: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Circuit</a:t>
                      </a: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Weather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83.4%</a:t>
                      </a: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75.7%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78.1%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79.2%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81.5%</a:t>
                      </a: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32 itrs.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  <p:pic>
        <p:nvPicPr>
          <p:cNvPr id="156" name="Google Shape;119;p19" descr="Google Shape;119;p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1925" y="1942425"/>
            <a:ext cx="1187551" cy="871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Google Shape;120;p19" descr="Google Shape;120;p1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6824" y="1942425"/>
            <a:ext cx="1203113" cy="871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Google Shape;121;p19" descr="Google Shape;121;p1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21605" y="1942425"/>
            <a:ext cx="1133395" cy="841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Google Shape;122;p19" descr="Google Shape;122;p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32774" y="1985024"/>
            <a:ext cx="1173926" cy="8417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Google Shape;123;p19" descr="Google Shape;123;p1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03250" y="1963324"/>
            <a:ext cx="1173926" cy="8610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Google Shape;124;p19" descr="Google Shape;124;p1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91922" y="3201647"/>
            <a:ext cx="1187551" cy="8782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Google Shape;125;p19" descr="Google Shape;125;p19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966824" y="3200724"/>
            <a:ext cx="1203101" cy="880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Google Shape;126;p19" descr="Google Shape;126;p19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621598" y="3200725"/>
            <a:ext cx="1133401" cy="8465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Google Shape;127;p19" descr="Google Shape;127;p19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254000" y="3195160"/>
            <a:ext cx="1173925" cy="857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Google Shape;128;p19" descr="Google Shape;128;p19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7926934" y="3195149"/>
            <a:ext cx="1158016" cy="857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lassifying Race Outcome with KNN (PositionOrder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41247">
              <a:defRPr sz="2760"/>
            </a:lvl1pPr>
          </a:lstStyle>
          <a:p>
            <a:pPr/>
            <a:r>
              <a:t>Classifying Race Outcome with KNN (PositionOrder)</a:t>
            </a:r>
          </a:p>
        </p:txBody>
      </p:sp>
      <p:sp>
        <p:nvSpPr>
          <p:cNvPr id="168" name="Convert all categorical variables to numeric using Category Codes…"/>
          <p:cNvSpPr txBox="1"/>
          <p:nvPr>
            <p:ph type="body" sz="half" idx="1"/>
          </p:nvPr>
        </p:nvSpPr>
        <p:spPr>
          <a:xfrm>
            <a:off x="197399" y="1489824"/>
            <a:ext cx="4835320" cy="3078902"/>
          </a:xfrm>
          <a:prstGeom prst="rect">
            <a:avLst/>
          </a:prstGeom>
        </p:spPr>
        <p:txBody>
          <a:bodyPr/>
          <a:lstStyle/>
          <a:p>
            <a:pPr marL="448055" indent="-311150" defTabSz="896111">
              <a:buSzPts val="1300"/>
              <a:defRPr sz="1372"/>
            </a:pPr>
            <a:r>
              <a:t>Convert all categorical variables to numeric using Category Codes</a:t>
            </a:r>
          </a:p>
          <a:p>
            <a:pPr marL="448055" indent="-311150" defTabSz="896111">
              <a:buSzPts val="1300"/>
              <a:defRPr sz="1372"/>
            </a:pPr>
            <a:r>
              <a:t>Used RFE to select the top 5 features for classification </a:t>
            </a:r>
          </a:p>
          <a:p>
            <a:pPr marL="448055" indent="-311150" defTabSz="896111">
              <a:buSzPts val="1300"/>
              <a:defRPr sz="1372"/>
            </a:pPr>
            <a:r>
              <a:t>Used KNN with a K value of 5 (arbitrarily selected)</a:t>
            </a:r>
          </a:p>
          <a:p>
            <a:pPr marL="448055" indent="-311150" defTabSz="896111">
              <a:buSzPts val="1300"/>
              <a:defRPr sz="1372"/>
            </a:pPr>
            <a:r>
              <a:t>Top 5 features were</a:t>
            </a:r>
          </a:p>
          <a:p>
            <a:pPr lvl="1" marL="1219708" indent="-311150" defTabSz="896111">
              <a:buSzPts val="1300"/>
              <a:buChar char="•"/>
              <a:defRPr sz="1372"/>
            </a:pPr>
            <a:r>
              <a:t>driverId</a:t>
            </a:r>
          </a:p>
          <a:p>
            <a:pPr lvl="1" marL="1219708" indent="-311150" defTabSz="896111">
              <a:buSzPts val="1300"/>
              <a:buChar char="•"/>
              <a:defRPr sz="1372"/>
            </a:pPr>
            <a:r>
              <a:t>points</a:t>
            </a:r>
          </a:p>
          <a:p>
            <a:pPr lvl="1" marL="1219708" indent="-311150" defTabSz="896111">
              <a:buSzPts val="1300"/>
              <a:buChar char="•"/>
              <a:defRPr sz="1372"/>
            </a:pPr>
            <a:r>
              <a:t>laps</a:t>
            </a:r>
          </a:p>
          <a:p>
            <a:pPr lvl="1" marL="1219708" indent="-311150" defTabSz="896111">
              <a:buSzPts val="1300"/>
              <a:buChar char="•"/>
              <a:defRPr sz="1372"/>
            </a:pPr>
            <a:r>
              <a:t>fastestLapTime</a:t>
            </a:r>
          </a:p>
          <a:p>
            <a:pPr lvl="1" marL="1219708" indent="-311150" defTabSz="896111">
              <a:buSzPts val="1300"/>
              <a:buChar char="•"/>
              <a:defRPr sz="1372"/>
            </a:pPr>
            <a:r>
              <a:t>fastestLapSpeed</a:t>
            </a:r>
          </a:p>
          <a:p>
            <a:pPr marL="448055" indent="-311150" defTabSz="896111">
              <a:buSzPts val="1300"/>
              <a:defRPr sz="1372"/>
            </a:pPr>
            <a:r>
              <a:t>Model Accuracy: 19.5%</a:t>
            </a:r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89870" y="1606096"/>
            <a:ext cx="3689030" cy="28463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lassifying Race Outcome With KNN (Point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Classifying Race Outcome With KNN (Points)</a:t>
            </a:r>
          </a:p>
        </p:txBody>
      </p:sp>
      <p:sp>
        <p:nvSpPr>
          <p:cNvPr id="172" name="KNN Model with the following predictors…"/>
          <p:cNvSpPr txBox="1"/>
          <p:nvPr>
            <p:ph type="body" sz="half" idx="1"/>
          </p:nvPr>
        </p:nvSpPr>
        <p:spPr>
          <a:xfrm>
            <a:off x="387899" y="1489824"/>
            <a:ext cx="4142822" cy="3078902"/>
          </a:xfrm>
          <a:prstGeom prst="rect">
            <a:avLst/>
          </a:prstGeom>
        </p:spPr>
        <p:txBody>
          <a:bodyPr/>
          <a:lstStyle/>
          <a:p>
            <a:pPr/>
            <a:r>
              <a:t>KNN Model with the following predictors</a:t>
            </a:r>
          </a:p>
          <a:p>
            <a:pPr lvl="1" marL="1244600" indent="-317500">
              <a:buChar char="•"/>
            </a:pPr>
            <a:r>
              <a:t>driverId</a:t>
            </a:r>
          </a:p>
          <a:p>
            <a:pPr lvl="1" marL="1244600" indent="-317500">
              <a:buChar char="•"/>
            </a:pPr>
            <a:r>
              <a:t>positionOrder</a:t>
            </a:r>
          </a:p>
          <a:p>
            <a:pPr lvl="1" marL="1244600" indent="-317500">
              <a:buChar char="•"/>
            </a:pPr>
            <a:r>
              <a:t>laps</a:t>
            </a:r>
          </a:p>
          <a:p>
            <a:pPr lvl="1" marL="1244600" indent="-317500">
              <a:buChar char="•"/>
            </a:pPr>
            <a:r>
              <a:t>fastestLapTime</a:t>
            </a:r>
          </a:p>
          <a:p>
            <a:pPr lvl="1" marL="1244600" indent="-317500">
              <a:buChar char="•"/>
            </a:pPr>
            <a:r>
              <a:t>fastestLapSpeed</a:t>
            </a:r>
          </a:p>
          <a:p>
            <a:pPr/>
            <a:r>
              <a:t>Model Accuracy 81.3%</a:t>
            </a:r>
          </a:p>
          <a:p>
            <a:pPr/>
            <a:r>
              <a:t>It’s easier to Model attainment of points versus actual position in a sporting event</a:t>
            </a:r>
          </a:p>
        </p:txBody>
      </p:sp>
      <p:pic>
        <p:nvPicPr>
          <p:cNvPr id="17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25999" y="1428750"/>
            <a:ext cx="4142822" cy="28202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00517C"/>
      </a:dk1>
      <a:lt1>
        <a:srgbClr val="FFFFFF"/>
      </a:lt1>
      <a:dk2>
        <a:srgbClr val="A7A7A7"/>
      </a:dk2>
      <a:lt2>
        <a:srgbClr val="535353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0000FF"/>
      </a:hlink>
      <a:folHlink>
        <a:srgbClr val="FF00FF"/>
      </a:folHlink>
    </a:clrScheme>
    <a:fontScheme name="Marina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Mar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17C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0000FF"/>
      </a:hlink>
      <a:folHlink>
        <a:srgbClr val="FF00FF"/>
      </a:folHlink>
    </a:clrScheme>
    <a:fontScheme name="Marina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Mar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17C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