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A49646-890F-4819-BEFE-559E38237BE5}">
  <a:tblStyle styleId="{08A49646-890F-4819-BEFE-559E38237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d69cdf8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d69cdf8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d69cdf8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d69cdf8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d69cdf8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d69cdf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d69cdf8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d69cdf8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d69cdf8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d69cdf8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d69cdf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d69cdf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d69cdf8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d69cdf8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0.png"/><Relationship Id="rId13" Type="http://schemas.openxmlformats.org/officeDocument/2006/relationships/image" Target="../media/image7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5" Type="http://schemas.openxmlformats.org/officeDocument/2006/relationships/image" Target="../media/image18.png"/><Relationship Id="rId14" Type="http://schemas.openxmlformats.org/officeDocument/2006/relationships/image" Target="../media/image6.png"/><Relationship Id="rId17" Type="http://schemas.openxmlformats.org/officeDocument/2006/relationships/image" Target="../media/image22.png"/><Relationship Id="rId16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vermagithub/GottaGoFa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 and Other Classifiers ML on F1 Data Set</a:t>
            </a:r>
            <a:endParaRPr sz="2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&amp; Pre-processing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47225"/>
            <a:ext cx="8368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Pit Stops Information - # of Stops, Lap of Last Stop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Weather Information - Dry, Mix, Wet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# of </a:t>
            </a:r>
            <a:r>
              <a:rPr lang="en" sz="1400"/>
              <a:t>Safety</a:t>
            </a:r>
            <a:r>
              <a:rPr lang="en" sz="1400"/>
              <a:t> Car Laps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Converted Fastest Time Lap Time to seconds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Converted Pit stops to Seconds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Calculated age of driver at time of race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Dropped a number of variables: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resultId, raceId, driverId, constructorId, status (at end of race), nationality of driver and constructor, round (in year), year, location, country, name (of circuit)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Dropped a number of NaN and NA values.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Outcome Selected to be Finishing Position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 1-10 are points </a:t>
            </a:r>
            <a:r>
              <a:rPr lang="en"/>
              <a:t>awarded</a:t>
            </a:r>
            <a:r>
              <a:rPr lang="en"/>
              <a:t> finishes ($ value)- 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Positions &gt; 10 are No Points - 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Variables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66800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Numerical: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</a:t>
            </a:r>
            <a:r>
              <a:rPr lang="en"/>
              <a:t>ridStart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TotalLaps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FastestLapTime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FastestLapSpeed'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QualifyPos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NumPitStops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LastPitStopLap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PitStopTime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SaftetyCarLaps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DriverAge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3213650" y="1366800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Categorical: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Driver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Circuit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Weather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Outcome:</a:t>
            </a:r>
            <a:endParaRPr sz="18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/>
              <a:t>PointsFinish - P or N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929025" y="1366800"/>
            <a:ext cx="30000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Data Size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2738 entries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Points: 1349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Points: 1389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4012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Training/Test as 80/20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Seed = 42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selection using Recursive Feature Selection (RFS)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Selection of top 3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Solver = lbfgs with iteration to avoid no convergence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 Classifier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Entropy &amp; Gini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MLP Classifier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Iteration until loss was </a:t>
            </a:r>
            <a:r>
              <a:rPr lang="en"/>
              <a:t>0.000000001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888850" y="1533400"/>
            <a:ext cx="4012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 Different Runs using varied </a:t>
            </a:r>
            <a:r>
              <a:rPr lang="en"/>
              <a:t>variables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Driver category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Constructor Category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Constructor and Driver Category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Constructor, Circuit, and Driver Category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Constructor, Circuit, and Driver and Weather Category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RFS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616550" y="144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{08A49646-890F-4819-BEFE-559E38237BE5}</a:tableStyleId>
              </a:tblPr>
              <a:tblGrid>
                <a:gridCol w="2685075"/>
                <a:gridCol w="3546250"/>
                <a:gridCol w="1823900"/>
              </a:tblGrid>
              <a:tr h="43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Features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3 Features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3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1.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minus Driver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Constructor_marussia, Costructor_hrt, Constructor_caterham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Too constructor heavy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2. minus Constructor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Driver_pic, Driver_kovaalainen, Driver_gutierrez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Too driver heavy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3.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inus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Constructor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, Driver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Weather_wet, GridStart, Circuit_albert_park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 specific park was surprising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4.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inus 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onstructor, Circuit, Driver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GridStart, Weather_varied, Weather_wet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Too weather centric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5.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inus  Constructor, Driver, Circuit, Weather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GridStart, TotalLaps, NumPitStop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TotalLaps was obvious, but PitStop ahead of QualiPosition was surprsing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Accuracy and Confusion Matrix</a:t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113450" y="13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{08A49646-890F-4819-BEFE-559E38237BE5}</a:tableStyleId>
              </a:tblPr>
              <a:tblGrid>
                <a:gridCol w="757250"/>
                <a:gridCol w="1648775"/>
                <a:gridCol w="1695375"/>
                <a:gridCol w="1598675"/>
                <a:gridCol w="1551375"/>
                <a:gridCol w="1589250"/>
              </a:tblGrid>
              <a:tr h="527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Features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br>
                        <a:rPr lang="en" sz="1000"/>
                      </a:br>
                      <a:r>
                        <a:rPr lang="en" sz="1000"/>
                        <a:t>- Entropy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br>
                        <a:rPr lang="en" sz="1000"/>
                      </a:br>
                      <a:r>
                        <a:rPr lang="en" sz="1000"/>
                        <a:t>- Gini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MLP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1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  - Driver 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89.9%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77.2%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77.5%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70.0%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81.6%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72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- Const.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85.8%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77.6%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75.5%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71.4%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81.4%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31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- Const., Driver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84.7%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76.1%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77.2%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69.3%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80.8%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59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0" y="1924275"/>
            <a:ext cx="1140400" cy="8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975" y="1939775"/>
            <a:ext cx="1140400" cy="8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448" y="1939773"/>
            <a:ext cx="109666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7200" y="1939500"/>
            <a:ext cx="1096675" cy="78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7475" y="1924273"/>
            <a:ext cx="1096675" cy="77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8138" y="2928575"/>
            <a:ext cx="1152114" cy="8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97974" y="2923262"/>
            <a:ext cx="1140400" cy="82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34451" y="2917948"/>
            <a:ext cx="1116418" cy="8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7200" y="2917948"/>
            <a:ext cx="1096675" cy="82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57475" y="2928575"/>
            <a:ext cx="1096675" cy="7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04000" y="3891925"/>
            <a:ext cx="1152100" cy="83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97975" y="3891925"/>
            <a:ext cx="1140400" cy="83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4447" y="3924050"/>
            <a:ext cx="1116425" cy="80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27200" y="3930325"/>
            <a:ext cx="1096674" cy="7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857475" y="3894224"/>
            <a:ext cx="1096675" cy="79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(continued)</a:t>
            </a:r>
            <a:endParaRPr/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113450" y="13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{08A49646-890F-4819-BEFE-559E38237BE5}</a:tableStyleId>
              </a:tblPr>
              <a:tblGrid>
                <a:gridCol w="705200"/>
                <a:gridCol w="1700825"/>
                <a:gridCol w="1695375"/>
                <a:gridCol w="1603400"/>
                <a:gridCol w="1650450"/>
                <a:gridCol w="1608475"/>
              </a:tblGrid>
              <a:tr h="527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Features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br>
                        <a:rPr lang="en" sz="1000"/>
                      </a:br>
                      <a:r>
                        <a:rPr lang="en" sz="1000"/>
                        <a:t>- Entropy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br>
                        <a:rPr lang="en" sz="1000"/>
                      </a:br>
                      <a:r>
                        <a:rPr lang="en" sz="1000"/>
                        <a:t>- Gini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MLP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1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- Const., Driver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Circuit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84.7%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76.1%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77.2%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69.3%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80.8%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59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- Const., Driver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Circuit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Weather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83.4%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75.7%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78.1%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79.2%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81.5%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32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25" y="1942425"/>
            <a:ext cx="1187550" cy="8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825" y="1942425"/>
            <a:ext cx="1203112" cy="8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605" y="1942425"/>
            <a:ext cx="1133394" cy="8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2775" y="1985025"/>
            <a:ext cx="1173925" cy="84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3250" y="1963325"/>
            <a:ext cx="1173925" cy="86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1923" y="3201648"/>
            <a:ext cx="1187550" cy="8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66825" y="3200725"/>
            <a:ext cx="1203100" cy="8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21599" y="3200726"/>
            <a:ext cx="1133400" cy="84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54000" y="3195161"/>
            <a:ext cx="1173925" cy="85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26935" y="3195150"/>
            <a:ext cx="1158015" cy="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 </a:t>
            </a:r>
            <a:r>
              <a:rPr lang="en"/>
              <a:t>accuracy</a:t>
            </a:r>
            <a:r>
              <a:rPr lang="en"/>
              <a:t> using classifier methods did not </a:t>
            </a:r>
            <a:r>
              <a:rPr lang="en"/>
              <a:t>exceed</a:t>
            </a:r>
            <a:r>
              <a:rPr lang="en"/>
              <a:t> 89.9%, though given the nature of this data set it is likely that the model over-fitted to the available set.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</a:t>
            </a:r>
            <a:r>
              <a:rPr lang="en"/>
              <a:t> Regression </a:t>
            </a:r>
            <a:r>
              <a:rPr lang="en"/>
              <a:t>provided</a:t>
            </a:r>
            <a:r>
              <a:rPr lang="en"/>
              <a:t> the highest accuracy, least false positives and false negatives, whilst naive bayes was the </a:t>
            </a:r>
            <a:r>
              <a:rPr lang="en"/>
              <a:t>least</a:t>
            </a:r>
            <a:r>
              <a:rPr lang="en"/>
              <a:t> accurate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MLP was very consistent though required more iterations as categorical </a:t>
            </a:r>
            <a:r>
              <a:rPr lang="en"/>
              <a:t>variables</a:t>
            </a:r>
            <a:r>
              <a:rPr lang="en"/>
              <a:t> were added.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Adding categorical variables </a:t>
            </a:r>
            <a:r>
              <a:rPr lang="en"/>
              <a:t>increased accuracy for LR and MLP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Predicting 1 winner has very low accuracy, predicting </a:t>
            </a:r>
            <a:r>
              <a:rPr lang="en"/>
              <a:t>points</a:t>
            </a:r>
            <a:r>
              <a:rPr lang="en"/>
              <a:t> was much easier.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at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https://github.com/dvermagithub/GottaGoFast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