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FD966"/>
    <a:srgbClr val="70AD47"/>
    <a:srgbClr val="ED7D31"/>
    <a:srgbClr val="7F3A0B"/>
    <a:srgbClr val="632D09"/>
    <a:srgbClr val="863D0C"/>
    <a:srgbClr val="FBE5D6"/>
    <a:srgbClr val="F8CBAD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156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692997927253543"/>
          <c:y val="0.15659994953433545"/>
          <c:w val="0.52691057828836974"/>
          <c:h val="0.8324106222698156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E-4141-BB83-13B514FDADED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EDE-4141-BB83-13B514FDADED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EDE-4141-BB83-13B514FDADED}"/>
              </c:ext>
            </c:extLst>
          </c:dPt>
          <c:dPt>
            <c:idx val="3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E-4141-BB83-13B514FDADE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FEDCDE6-A89A-4946-8A13-A887EBAE3BB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EDE-4141-BB83-13B514FDAD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A38FB6B-EBDB-449C-94C6-BB13097B556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EDE-4141-BB83-13B514FDAD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8AE7A5E-F6AD-4A9F-B487-E9C9633FBF72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EDE-4141-BB83-13B514FDAD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9C52E43-95A8-449E-A155-95E681B25EB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EDE-4141-BB83-13B514FDAD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Feuil1!$A$2:$A$5</c:f>
              <c:strCache>
                <c:ptCount val="4"/>
                <c:pt idx="0">
                  <c:v>TRUE</c:v>
                </c:pt>
                <c:pt idx="1">
                  <c:v>Int. Grp</c:v>
                </c:pt>
                <c:pt idx="2">
                  <c:v>Name mistake</c:v>
                </c:pt>
                <c:pt idx="3">
                  <c:v>Copyright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13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Feuil1!$B$2:$B$5</c15:f>
                <c15:dlblRangeCache>
                  <c:ptCount val="4"/>
                  <c:pt idx="0">
                    <c:v>1</c:v>
                  </c:pt>
                  <c:pt idx="1">
                    <c:v>3</c:v>
                  </c:pt>
                  <c:pt idx="2">
                    <c:v>3</c:v>
                  </c:pt>
                  <c:pt idx="3">
                    <c:v>13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EDE-4141-BB83-13B514FDADE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757569014894617"/>
          <c:y val="4.8721320961321238E-4"/>
          <c:w val="0.72242430985105388"/>
          <c:h val="9.67659569092998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25E-8C30-5566DEB1A1D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25E-8C30-5566DEB1A1D7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25E-8C30-5566DEB1A1D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25E-8C30-5566DEB1A1D7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25E-8C30-5566DEB1A1D7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CC-425E-8C30-5566DEB1A1D7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CC-425E-8C30-5566DEB1A1D7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CC-425E-8C30-5566DEB1A1D7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CC-425E-8C30-5566DEB1A1D7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CC-425E-8C30-5566DEB1A1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99D323A-A464-47D1-8204-51634A3861A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CC-425E-8C30-5566DEB1A1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C6323D8-B943-4D4F-A709-82301502218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CC-425E-8C30-5566DEB1A1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13CEDDD-B5BF-4C6D-A1B4-F12C75E7E53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CC-425E-8C30-5566DEB1A1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301FC20-22D4-4537-99EE-324FDF528EB9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CC-425E-8C30-5566DEB1A1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DEBBC0F-6832-4A1D-9F2F-14D42FDAF33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CC-425E-8C30-5566DEB1A1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72C5C25-FBFE-4D78-BA27-C636332E3B6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CC-425E-8C30-5566DEB1A1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FB548A8-3869-4240-811D-A0097095186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CC-425E-8C30-5566DEB1A1D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6AAA4AB-06F1-4947-BD49-8FFDC7D3F4C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CC-425E-8C30-5566DEB1A1D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8D6C008-D003-42E3-9BF2-3F8D061D7A78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CC-425E-8C30-5566DEB1A1D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B96A7D8-9FFA-4B50-AC90-80C9F715D7C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CC-425E-8C30-5566DEB1A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A9CC-425E-8C30-5566DEB1A1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13"/>
          <c:y val="3.2135565880010415E-5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25E-8C30-5566DEB1A1D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25E-8C30-5566DEB1A1D7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25E-8C30-5566DEB1A1D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25E-8C30-5566DEB1A1D7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25E-8C30-5566DEB1A1D7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CC-425E-8C30-5566DEB1A1D7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CC-425E-8C30-5566DEB1A1D7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CC-425E-8C30-5566DEB1A1D7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CC-425E-8C30-5566DEB1A1D7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CC-425E-8C30-5566DEB1A1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EA221F-DC9C-469A-92F7-936188DCFB2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CC-425E-8C30-5566DEB1A1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5F8136B-5EA8-46C1-9C88-AAAA4CE17CA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CC-425E-8C30-5566DEB1A1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902A370-058C-4830-A68D-D03D7AA1A9C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CC-425E-8C30-5566DEB1A1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D207DCB-3746-4DA3-940C-46D760644B8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CC-425E-8C30-5566DEB1A1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18D029E-CD3B-43C7-BE1B-FC15B49A73D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CC-425E-8C30-5566DEB1A1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E9339E7-DDB1-4B50-974F-159E65D56FC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CC-425E-8C30-5566DEB1A1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AA7F547-BE0A-4F13-BF09-475FE240527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CC-425E-8C30-5566DEB1A1D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80897771-37D4-484E-83B9-62479F3755C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CC-425E-8C30-5566DEB1A1D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770E62A-CFEA-4702-A96E-400B6F860DD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CC-425E-8C30-5566DEB1A1D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C48C0C30-0A51-426C-B98A-DF7F7D01F11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CC-425E-8C30-5566DEB1A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A9CC-425E-8C30-5566DEB1A1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13"/>
          <c:y val="3.2135565880010415E-5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25E-8C30-5566DEB1A1D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25E-8C30-5566DEB1A1D7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25E-8C30-5566DEB1A1D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25E-8C30-5566DEB1A1D7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25E-8C30-5566DEB1A1D7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CC-425E-8C30-5566DEB1A1D7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CC-425E-8C30-5566DEB1A1D7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CC-425E-8C30-5566DEB1A1D7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CC-425E-8C30-5566DEB1A1D7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CC-425E-8C30-5566DEB1A1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E8B2139-2353-491C-BFE5-BB1A6039994B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CC-425E-8C30-5566DEB1A1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BCF256C-233B-4EB2-A911-EEC37208574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CC-425E-8C30-5566DEB1A1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56C2A4D-7B60-43E6-967C-B94D0B2D40D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CC-425E-8C30-5566DEB1A1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1BAFA18-5184-4718-A280-46F4EB33F27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CC-425E-8C30-5566DEB1A1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E4BDD854-0834-4B14-A0BE-DF86E7D8A84B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CC-425E-8C30-5566DEB1A1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13131D6-2EF4-4A50-8C24-A1DF567B142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CC-425E-8C30-5566DEB1A1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F34610C-EFEA-4D5D-B60A-A1994CEE5F6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CC-425E-8C30-5566DEB1A1D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54C54F4-BF54-4CB2-AA96-61BCEC749162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CC-425E-8C30-5566DEB1A1D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820A38E-979F-4D6B-B1C2-7A510CD86C8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CC-425E-8C30-5566DEB1A1D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7A31A69-2B93-4124-B334-6CB6F1547E8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CC-425E-8C30-5566DEB1A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A9CC-425E-8C30-5566DEB1A1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24"/>
          <c:y val="0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692997927253543"/>
          <c:y val="0.15659994953433545"/>
          <c:w val="0.52691057828836974"/>
          <c:h val="0.8324106222698156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E-4141-BB83-13B514FDADED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EDE-4141-BB83-13B514FDADED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EDE-4141-BB83-13B514FDADED}"/>
              </c:ext>
            </c:extLst>
          </c:dPt>
          <c:dPt>
            <c:idx val="3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E-4141-BB83-13B514FDADE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015A572-50A7-4EC7-9548-AFBE31BE01B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EDE-4141-BB83-13B514FDAD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518F01B-F886-44FF-9D71-B434D1B0ED0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EDE-4141-BB83-13B514FDAD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9DA0BB2-8B6E-4F43-80C5-6E8E7D5516B9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EDE-4141-BB83-13B514FDAD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0D67E04-82B9-4294-8547-A98E34BE707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EDE-4141-BB83-13B514FDAD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Feuil1!$A$2:$A$5</c:f>
              <c:strCache>
                <c:ptCount val="4"/>
                <c:pt idx="0">
                  <c:v>TRUE</c:v>
                </c:pt>
                <c:pt idx="1">
                  <c:v>Name mistake</c:v>
                </c:pt>
                <c:pt idx="2">
                  <c:v>Higher scale</c:v>
                </c:pt>
                <c:pt idx="3">
                  <c:v>Comparison/Ex.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11</c:v>
                </c:pt>
                <c:pt idx="1">
                  <c:v>2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Feuil1!$B$2:$B$5</c15:f>
                <c15:dlblRangeCache>
                  <c:ptCount val="4"/>
                  <c:pt idx="0">
                    <c:v>11</c:v>
                  </c:pt>
                  <c:pt idx="1">
                    <c:v>2</c:v>
                  </c:pt>
                  <c:pt idx="2">
                    <c:v>2</c:v>
                  </c:pt>
                  <c:pt idx="3">
                    <c:v>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EDE-4141-BB83-13B514FDADE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000010907278317"/>
          <c:y val="2.2917065785512506E-2"/>
          <c:w val="0.89999989092721677"/>
          <c:h val="9.67659569092998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20645150969456"/>
          <c:y val="0.16758931415116782"/>
          <c:w val="0.52691057828836974"/>
          <c:h val="0.8324106222698156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E-4141-BB83-13B514FDADED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EDE-4141-BB83-13B514FDADED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EDE-4141-BB83-13B514FDADED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E-4141-BB83-13B514FDADED}"/>
              </c:ext>
            </c:extLst>
          </c:dPt>
          <c:dPt>
            <c:idx val="4"/>
            <c:bubble3D val="0"/>
            <c:spPr>
              <a:solidFill>
                <a:srgbClr val="C55A1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9995-44D3-B6EC-4A1D31C9A676}"/>
              </c:ext>
            </c:extLst>
          </c:dPt>
          <c:dPt>
            <c:idx val="5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95-44D3-B6EC-4A1D31C9A67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0E0505A-C004-44AE-9B93-DC9DE776F31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EDE-4141-BB83-13B514FDAD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C79856F-211D-4C54-BBAC-3467B03F5A9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EDE-4141-BB83-13B514FDAD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0FFB038-082E-49EC-A03D-16F302282FF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EDE-4141-BB83-13B514FDAD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0154804-ED6A-4BCF-911A-8749B10C607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EDE-4141-BB83-13B514FDADE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2B13EBB-430F-41B2-A557-B14B7E65FE4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995-44D3-B6EC-4A1D31C9A67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06A72B1A-8CEB-405B-B82A-658BEC62C7B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995-44D3-B6EC-4A1D31C9A6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Feuil1!$A$2:$A$7</c:f>
              <c:strCache>
                <c:ptCount val="6"/>
                <c:pt idx="0">
                  <c:v>TRUE</c:v>
                </c:pt>
                <c:pt idx="1">
                  <c:v>Name mistake</c:v>
                </c:pt>
                <c:pt idx="2">
                  <c:v>Comparison/Ex.</c:v>
                </c:pt>
                <c:pt idx="3">
                  <c:v>Int. Grp</c:v>
                </c:pt>
                <c:pt idx="4">
                  <c:v>Higher scale</c:v>
                </c:pt>
                <c:pt idx="5">
                  <c:v>Finland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1</c:v>
                </c:pt>
                <c:pt idx="4">
                  <c:v>6</c:v>
                </c:pt>
                <c:pt idx="5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Feuil1!$B$2:$B$7</c15:f>
                <c15:dlblRangeCache>
                  <c:ptCount val="6"/>
                  <c:pt idx="0">
                    <c:v>6</c:v>
                  </c:pt>
                  <c:pt idx="1">
                    <c:v>1</c:v>
                  </c:pt>
                  <c:pt idx="2">
                    <c:v>3</c:v>
                  </c:pt>
                  <c:pt idx="3">
                    <c:v>1</c:v>
                  </c:pt>
                  <c:pt idx="4">
                    <c:v>6</c:v>
                  </c:pt>
                  <c:pt idx="5">
                    <c:v>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EDE-4141-BB83-13B514FDADE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20645150969456"/>
          <c:y val="0.16758931415116782"/>
          <c:w val="0.52691057828836974"/>
          <c:h val="0.8324106222698156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E-4141-BB83-13B514FDADED}"/>
              </c:ext>
            </c:extLst>
          </c:dPt>
          <c:dPt>
            <c:idx val="1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EDE-4141-BB83-13B514FDADED}"/>
              </c:ext>
            </c:extLst>
          </c:dPt>
          <c:dPt>
            <c:idx val="2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EDE-4141-BB83-13B514FDADED}"/>
              </c:ext>
            </c:extLst>
          </c:dPt>
          <c:dPt>
            <c:idx val="3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E-4141-BB83-13B514FDADED}"/>
              </c:ext>
            </c:extLst>
          </c:dPt>
          <c:dPt>
            <c:idx val="4"/>
            <c:bubble3D val="0"/>
            <c:spPr>
              <a:solidFill>
                <a:srgbClr val="C55A1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9995-44D3-B6EC-4A1D31C9A676}"/>
              </c:ext>
            </c:extLst>
          </c:dPt>
          <c:dPt>
            <c:idx val="5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95-44D3-B6EC-4A1D31C9A676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78CA5EA-7AD6-4588-8E6B-51B82C3C791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EDE-4141-BB83-13B514FDAD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5BE247C-CECF-45A1-8AB9-6B9D3EEF3497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EDE-4141-BB83-13B514FDAD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3EBA865-3AA6-43B3-AE5C-5C6CE0FA37D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EDE-4141-BB83-13B514FDAD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724EAA1-C79B-49BD-B6C7-DD70E1D74F5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EDE-4141-BB83-13B514FDAD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Feuil1!$A$2:$A$5</c:f>
              <c:strCache>
                <c:ptCount val="4"/>
                <c:pt idx="0">
                  <c:v>TRUE</c:v>
                </c:pt>
                <c:pt idx="1">
                  <c:v>Affiliation</c:v>
                </c:pt>
                <c:pt idx="2">
                  <c:v>No understanding</c:v>
                </c:pt>
                <c:pt idx="3">
                  <c:v>Name mistake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8</c:v>
                </c:pt>
                <c:pt idx="3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Feuil1!$B$2:$B$5</c15:f>
                <c15:dlblRangeCache>
                  <c:ptCount val="4"/>
                  <c:pt idx="0">
                    <c:v>3</c:v>
                  </c:pt>
                  <c:pt idx="1">
                    <c:v>1</c:v>
                  </c:pt>
                  <c:pt idx="2">
                    <c:v>8</c:v>
                  </c:pt>
                  <c:pt idx="3">
                    <c:v>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EEDE-4141-BB83-13B514FDADE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0000010907278317"/>
          <c:y val="2.2917065785512506E-2"/>
          <c:w val="0.89999989092721677"/>
          <c:h val="8.75392815650250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7967936876447635"/>
          <c:y val="5.596114512140369E-2"/>
          <c:w val="0.52691057828836974"/>
          <c:h val="0.83241062226981566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600-4701-89EE-83161FB36AA2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600-4701-89EE-83161FB36AA2}"/>
              </c:ext>
            </c:extLst>
          </c:dPt>
          <c:dPt>
            <c:idx val="2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600-4701-89EE-83161FB36AA2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600-4701-89EE-83161FB36AA2}"/>
              </c:ext>
            </c:extLst>
          </c:dPt>
          <c:dPt>
            <c:idx val="4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600-4701-89EE-83161FB36AA2}"/>
              </c:ext>
            </c:extLst>
          </c:dPt>
          <c:dPt>
            <c:idx val="5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600-4701-89EE-83161FB36AA2}"/>
              </c:ext>
            </c:extLst>
          </c:dPt>
          <c:dPt>
            <c:idx val="6"/>
            <c:bubble3D val="0"/>
            <c:spPr>
              <a:solidFill>
                <a:schemeClr val="accent2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600-4701-89EE-83161FB36AA2}"/>
              </c:ext>
            </c:extLst>
          </c:dPt>
          <c:dPt>
            <c:idx val="7"/>
            <c:bubble3D val="0"/>
            <c:spPr>
              <a:solidFill>
                <a:srgbClr val="7F3A0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D600-4701-89EE-83161FB36AA2}"/>
              </c:ext>
            </c:extLst>
          </c:dPt>
          <c:dPt>
            <c:idx val="8"/>
            <c:bubble3D val="0"/>
            <c:spPr>
              <a:solidFill>
                <a:srgbClr val="632D0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600-4701-89EE-83161FB36AA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480E11F-AE31-4367-8D17-E9509E14DEB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600-4701-89EE-83161FB36AA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21F03C6-8E6E-4B70-9D5F-B62413B1AF5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600-4701-89EE-83161FB36AA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5DA4A48-1DEE-4ADC-801B-E8C06178DB94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600-4701-89EE-83161FB36AA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525B659-E482-4C1B-A821-A344F61290A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600-4701-89EE-83161FB36AA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783BE8D-7280-4125-8B15-5B5038E981CA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D600-4701-89EE-83161FB36AA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8D0D9EA-49D4-4C13-9152-C98E57473AE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D600-4701-89EE-83161FB36AA2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EBD5C8D-4D60-410E-B570-8FB0244E47F3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D600-4701-89EE-83161FB36AA2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B95FF0D0-306C-4DA7-A390-4E199635E6B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D600-4701-89EE-83161FB36AA2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EB3D40EB-5150-4E7A-8C0F-070A99C88E88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D600-4701-89EE-83161FB36A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Feuil1!$A$2:$A$10</c:f>
              <c:strCache>
                <c:ptCount val="9"/>
                <c:pt idx="0">
                  <c:v>TRUE</c:v>
                </c:pt>
                <c:pt idx="1">
                  <c:v>Finland</c:v>
                </c:pt>
                <c:pt idx="2">
                  <c:v>Copyright</c:v>
                </c:pt>
                <c:pt idx="3">
                  <c:v>Name mistake</c:v>
                </c:pt>
                <c:pt idx="4">
                  <c:v>Affiliation</c:v>
                </c:pt>
                <c:pt idx="5">
                  <c:v>Int. Grp</c:v>
                </c:pt>
                <c:pt idx="6">
                  <c:v>Comparison/Ex</c:v>
                </c:pt>
                <c:pt idx="7">
                  <c:v>Higher Scale</c:v>
                </c:pt>
                <c:pt idx="8">
                  <c:v>No understanding</c:v>
                </c:pt>
              </c:strCache>
            </c:strRef>
          </c:cat>
          <c:val>
            <c:numRef>
              <c:f>Feuil1!$B$2:$B$10</c:f>
              <c:numCache>
                <c:formatCode>General</c:formatCode>
                <c:ptCount val="9"/>
                <c:pt idx="0">
                  <c:v>21</c:v>
                </c:pt>
                <c:pt idx="1">
                  <c:v>3</c:v>
                </c:pt>
                <c:pt idx="2">
                  <c:v>13</c:v>
                </c:pt>
                <c:pt idx="3">
                  <c:v>14</c:v>
                </c:pt>
                <c:pt idx="4">
                  <c:v>1</c:v>
                </c:pt>
                <c:pt idx="5">
                  <c:v>4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Feuil1!$B$2:$B$10</c15:f>
                <c15:dlblRangeCache>
                  <c:ptCount val="9"/>
                  <c:pt idx="0">
                    <c:v>21</c:v>
                  </c:pt>
                  <c:pt idx="1">
                    <c:v>3</c:v>
                  </c:pt>
                  <c:pt idx="2">
                    <c:v>13</c:v>
                  </c:pt>
                  <c:pt idx="3">
                    <c:v>14</c:v>
                  </c:pt>
                  <c:pt idx="4">
                    <c:v>1</c:v>
                  </c:pt>
                  <c:pt idx="5">
                    <c:v>4</c:v>
                  </c:pt>
                  <c:pt idx="6">
                    <c:v>8</c:v>
                  </c:pt>
                  <c:pt idx="7">
                    <c:v>8</c:v>
                  </c:pt>
                  <c:pt idx="8">
                    <c:v>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D600-4701-89EE-83161FB36AA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11306193843423"/>
          <c:y val="0"/>
          <c:w val="0.5654865718678751"/>
          <c:h val="0.9355374818836385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2A-4BBD-8C39-4BDEBEF28E8F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2A-4BBD-8C39-4BDEBEF28E8F}"/>
              </c:ext>
            </c:extLst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E2A-4BBD-8C39-4BDEBEF28E8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50C20D8-4B3C-41C3-91ED-E38B0A161EB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E2A-4BBD-8C39-4BDEBEF28E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F2DBE8B-5F29-43F2-BB7D-1C0D06C6DBC0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E2A-4BBD-8C39-4BDEBEF28E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6C992C2-8D02-4A93-8AC9-7FE3F811A51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E2A-4BBD-8C39-4BDEBEF28E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Feuil1!$A$2:$A$4</c:f>
              <c:strCache>
                <c:ptCount val="3"/>
                <c:pt idx="0">
                  <c:v>TRUE</c:v>
                </c:pt>
                <c:pt idx="1">
                  <c:v>50% True</c:v>
                </c:pt>
                <c:pt idx="2">
                  <c:v>FALSE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30</c:v>
                </c:pt>
                <c:pt idx="1">
                  <c:v>16</c:v>
                </c:pt>
                <c:pt idx="2">
                  <c:v>54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Feuil1!$B$2:$B$5</c15:f>
                <c15:dlblRangeCache>
                  <c:ptCount val="4"/>
                  <c:pt idx="0">
                    <c:v>30</c:v>
                  </c:pt>
                  <c:pt idx="1">
                    <c:v>16</c:v>
                  </c:pt>
                  <c:pt idx="2">
                    <c:v>54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AE2A-4BBD-8C39-4BDEBEF28E8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46411405906296"/>
          <c:y val="0.36712400397192357"/>
          <c:w val="0.19312153757909262"/>
          <c:h val="0.270911917233174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71-4E80-9F16-0E567D55CB0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71-4E80-9F16-0E567D55CB0A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71-4E80-9F16-0E567D55CB0A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71-4E80-9F16-0E567D55CB0A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C71-4E80-9F16-0E567D55CB0A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C71-4E80-9F16-0E567D55CB0A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C71-4E80-9F16-0E567D55CB0A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C71-4E80-9F16-0E567D55CB0A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BC71-4E80-9F16-0E567D55CB0A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BC71-4E80-9F16-0E567D55CB0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58F0495-4DF6-4A60-9DB0-8A340011E98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C71-4E80-9F16-0E567D55CB0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309DF81-6AE7-4A55-80AE-BF38FBA7FC8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BC71-4E80-9F16-0E567D55CB0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A3572A1-06F0-40F3-B93B-FB049C475F6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BC71-4E80-9F16-0E567D55CB0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0914C58-DABC-4605-AE1A-D101436085B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BC71-4E80-9F16-0E567D55CB0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B0DC161-5079-4420-A9C7-53C3C447F5F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BC71-4E80-9F16-0E567D55CB0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A7FCD4C-07CC-42F8-853E-2B5A570D2679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BC71-4E80-9F16-0E567D55CB0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4D832BE-4877-45A5-BB2E-53DF7DBD3921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BC71-4E80-9F16-0E567D55CB0A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941BD0BF-12A9-445A-B627-AA3F86B99418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BC71-4E80-9F16-0E567D55CB0A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E411C56-8878-497D-9BC6-C2AD5A0C596B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BC71-4E80-9F16-0E567D55CB0A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AD240FA-5AF8-4067-BAF9-3FB137740C3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BC71-4E80-9F16-0E567D55CB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BC71-4E80-9F16-0E567D55CB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13"/>
          <c:y val="3.2135565880010415E-5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25E-8C30-5566DEB1A1D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25E-8C30-5566DEB1A1D7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25E-8C30-5566DEB1A1D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25E-8C30-5566DEB1A1D7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25E-8C30-5566DEB1A1D7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CC-425E-8C30-5566DEB1A1D7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CC-425E-8C30-5566DEB1A1D7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CC-425E-8C30-5566DEB1A1D7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CC-425E-8C30-5566DEB1A1D7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CC-425E-8C30-5566DEB1A1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667BA91-B6A0-49CF-9EF6-392B4FF91768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CC-425E-8C30-5566DEB1A1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5829663-50E4-44DF-9AFF-65774E77310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CC-425E-8C30-5566DEB1A1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011D331-AE49-426F-8239-77F35B318672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CC-425E-8C30-5566DEB1A1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6DBCA9E-598D-4C47-A80C-87F997FE25E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CC-425E-8C30-5566DEB1A1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3D36C30-4D7F-4C08-8347-6A24C671AEA8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CC-425E-8C30-5566DEB1A1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5423CA0-3071-4022-9DF4-0DF20C4FF59B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CC-425E-8C30-5566DEB1A1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619434EC-F8A0-4807-A41D-DA17126E401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CC-425E-8C30-5566DEB1A1D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C1025C40-19F8-46F6-94EC-3B76BA0C5A36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CC-425E-8C30-5566DEB1A1D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40F8D3A-4084-4233-AA69-3C22005B856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CC-425E-8C30-5566DEB1A1D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A7655434-1F47-4D92-9B95-476B4382C0AF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CC-425E-8C30-5566DEB1A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A9CC-425E-8C30-5566DEB1A1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13"/>
          <c:y val="3.2135565880010415E-5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154988789135768E-2"/>
          <c:y val="0"/>
          <c:w val="0.75744394476990551"/>
          <c:h val="1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Artciles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25E-8C30-5566DEB1A1D7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25E-8C30-5566DEB1A1D7}"/>
              </c:ext>
            </c:extLst>
          </c:dPt>
          <c:dPt>
            <c:idx val="2"/>
            <c:bubble3D val="0"/>
            <c:spPr>
              <a:solidFill>
                <a:srgbClr val="ED7D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25E-8C30-5566DEB1A1D7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25E-8C30-5566DEB1A1D7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25E-8C30-5566DEB1A1D7}"/>
              </c:ext>
            </c:extLst>
          </c:dPt>
          <c:dPt>
            <c:idx val="5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9CC-425E-8C30-5566DEB1A1D7}"/>
              </c:ext>
            </c:extLst>
          </c:dPt>
          <c:dPt>
            <c:idx val="6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9CC-425E-8C30-5566DEB1A1D7}"/>
              </c:ext>
            </c:extLst>
          </c:dPt>
          <c:dPt>
            <c:idx val="7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A9CC-425E-8C30-5566DEB1A1D7}"/>
              </c:ext>
            </c:extLst>
          </c:dPt>
          <c:dPt>
            <c:idx val="8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A9CC-425E-8C30-5566DEB1A1D7}"/>
              </c:ext>
            </c:extLst>
          </c:dPt>
          <c:dPt>
            <c:idx val="9"/>
            <c:bubble3D val="0"/>
            <c:spPr>
              <a:solidFill>
                <a:schemeClr val="accent2">
                  <a:lumMod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A9CC-425E-8C30-5566DEB1A1D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1627B80-11B0-488D-9385-ECC724D3E02B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9CC-425E-8C30-5566DEB1A1D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D0D7090-98B4-4B8E-8772-77999FD06E0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9CC-425E-8C30-5566DEB1A1D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DE3B8B3-8A65-4ADD-B7C4-856FCA5BE21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9CC-425E-8C30-5566DEB1A1D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1AB7B1A-87F7-4430-B778-EBF844153515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9CC-425E-8C30-5566DEB1A1D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4B941C3-2F74-4F3C-A608-53BFD3357DC2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9CC-425E-8C30-5566DEB1A1D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21E62B0B-95B0-40AF-9E86-E0905797566C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A9CC-425E-8C30-5566DEB1A1D7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F3C890B-CF9C-4F6F-9605-7AFF2D41E60D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A9CC-425E-8C30-5566DEB1A1D7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54E2387-1158-4ABE-9F54-84FCDAF516E8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A9CC-425E-8C30-5566DEB1A1D7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3FA079D-3D7A-4390-941C-CCEACB8B1AD8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A9CC-425E-8C30-5566DEB1A1D7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0A3FBD05-D24E-43F9-869D-EB33EAB1B3AE}" type="CELLRANGE">
                      <a:rPr lang="en-GB"/>
                      <a:pPr/>
                      <a:t>[PLAGECELL]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A9CC-425E-8C30-5566DEB1A1D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Feuil1!$A$2:$A$11</c:f>
              <c:strCache>
                <c:ptCount val="10"/>
                <c:pt idx="0">
                  <c:v>TRUE</c:v>
                </c:pt>
                <c:pt idx="1">
                  <c:v>No understanding</c:v>
                </c:pt>
                <c:pt idx="2">
                  <c:v>Name mistake</c:v>
                </c:pt>
                <c:pt idx="3">
                  <c:v>Acronyme</c:v>
                </c:pt>
                <c:pt idx="4">
                  <c:v>Higher scale</c:v>
                </c:pt>
                <c:pt idx="5">
                  <c:v>Comp/Ex</c:v>
                </c:pt>
                <c:pt idx="6">
                  <c:v>Lower Scale</c:v>
                </c:pt>
                <c:pt idx="7">
                  <c:v>Author Name </c:v>
                </c:pt>
                <c:pt idx="8">
                  <c:v>Copyright</c:v>
                </c:pt>
                <c:pt idx="9">
                  <c:v>Russia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30</c:v>
                </c:pt>
                <c:pt idx="1">
                  <c:v>25</c:v>
                </c:pt>
                <c:pt idx="2">
                  <c:v>19</c:v>
                </c:pt>
                <c:pt idx="3">
                  <c:v>7</c:v>
                </c:pt>
                <c:pt idx="4">
                  <c:v>7</c:v>
                </c:pt>
                <c:pt idx="5">
                  <c:v>5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Feuil1!$B$2:$B$11</c15:f>
                <c15:dlblRangeCache>
                  <c:ptCount val="10"/>
                  <c:pt idx="0">
                    <c:v>30</c:v>
                  </c:pt>
                  <c:pt idx="1">
                    <c:v>25</c:v>
                  </c:pt>
                  <c:pt idx="2">
                    <c:v>19</c:v>
                  </c:pt>
                  <c:pt idx="3">
                    <c:v>7</c:v>
                  </c:pt>
                  <c:pt idx="4">
                    <c:v>7</c:v>
                  </c:pt>
                  <c:pt idx="5">
                    <c:v>5</c:v>
                  </c:pt>
                  <c:pt idx="6">
                    <c:v>2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4-A9CC-425E-8C30-5566DEB1A1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234228555951113"/>
          <c:y val="3.2135565880010415E-5"/>
          <c:w val="0.30482516178220564"/>
          <c:h val="0.999967819868253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C6926-6B3F-4639-80E4-85E438C80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A8EC41-5778-4DA3-9146-912D4C2EA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7D4283-718D-43EC-9A3C-3A6E9D21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1797E5-9B83-436F-B36E-34D7D810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55F6A0-1EE2-4516-91E3-6A9BAE3D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60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DD8E6-765C-4680-A409-2AE931D3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A16890-FF49-4A49-AB26-69B113EB3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2F38DF-2B27-42A6-82CC-20F920D8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A66FBC-A2A1-4278-8F12-405BC319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43AB6D-9EAA-4F66-B1D7-AF2D704C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37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9C3B9E-DF00-40D6-BAC8-D93F173C8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290646-6EDD-41E0-B224-BEDD0EE9D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880156-865E-4C90-BFC9-5BE6F1AD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453CE7-E5CC-4F3D-873C-A06FF30A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19619-1E50-4D54-B1F1-72D509E3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98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406FB-E643-4C69-A157-45CE7FF3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C4E2C9-C910-4B6A-8155-2B6CD631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04998D-4695-4189-92A6-3C0B8AE3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AF8030-C93F-41F6-A571-EF7D69F3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89ECD8-2C80-4ED5-9ED7-55BEC8DA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37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E3D65-FFDD-4241-8AEA-338C1529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C98353-7597-44C4-A694-3A9E75A2D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1C91AA-A89C-4FB0-AA06-C7F46931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4D0AB-4B3E-4FAC-B6DE-FD0C7993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DD31D-43BA-4E7C-AD11-62C4C111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22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B1A58-DAF2-4673-922A-451EE21A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2C89F4-0B42-4779-A670-F85E98113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B2D73E-464F-46F2-B6B9-0C53FCE13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067D66-31ED-4CCB-B2FF-8A134826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17CCC1-6266-4B54-ABFE-00B2B81D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53F438-F64D-487D-B625-35814F99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0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34C20-E1B1-4647-8D4C-FEAB35BC2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DAA83C-BC0C-4942-915C-E7DF491F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E4524D-CAB2-487B-827C-6B6029E20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7DA7DF-9FBE-4563-83AE-F43262CAF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2B9EB7-E7C3-47AF-AC39-31EC749A0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EF886CA-7EEC-4EB9-A08A-84AD1860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14623A-CF85-4CA7-8013-CD2E82F1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3AD46B-93F3-44B0-B902-29D652AD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193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ED4D8-E9EB-4736-9A7F-79BEC5B9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3DA265-A2C3-4475-BD4D-B3A01DC4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FF51FE-3FCC-43B6-B47A-3CE5CB0A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7979FC-A362-43EB-8C9F-32632E38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9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03B2002-7ABA-4FF4-82BB-81D807B8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2F33E0-4437-4B2A-92FC-02A9BDD2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EB5E7C-3B5C-4459-8010-870B2244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3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DE244F-F2B4-4CCF-B260-D5885AA4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1333F1-DBCF-4436-BCD2-43F9FD51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34437E-4A18-44D5-9FDC-AF411111E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7F99C3-3B68-4248-B07C-937F5F5D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47E73-0F86-47A6-BD33-5324C3E7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E426A8-7E6C-47A8-88C9-0922BD86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67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F2396-B252-41A4-A703-20D4BA06C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15952D-8D5B-4FFA-9D2A-CC2818DAF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EE97C2-5C62-4387-AEC5-F9C4FB27B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FFE80B-4DB8-4A1A-8EE3-94943EA8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C8274-AA4F-429F-9B82-7A72192A35BB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D7B0A1-80BC-44E0-B9D4-FB2D9455F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696D5F-C9C0-4A60-8351-479B8541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88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1ADB24-3008-4BEE-B4C0-1F53EAB8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A55A72-EBAB-4E42-8832-085CA1DB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932CC7-62B1-43C4-B622-321C19D28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C8274-AA4F-429F-9B82-7A72192A35BB}" type="datetimeFigureOut">
              <a:rPr lang="fr-FR" smtClean="0"/>
              <a:t>01/02/2024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8F4A67-0CE1-490E-9556-1C024082D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95D99-88DF-4F02-AF11-F805E6EA4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6BF5-965A-4B5A-974F-036B3AA964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6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52F5334-C86D-42C6-9A8D-6923310253F1}"/>
              </a:ext>
            </a:extLst>
          </p:cNvPr>
          <p:cNvSpPr txBox="1"/>
          <p:nvPr/>
        </p:nvSpPr>
        <p:spPr>
          <a:xfrm>
            <a:off x="4883200" y="0"/>
            <a:ext cx="242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Switzerland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A845AB5F-0754-4627-9C10-6977E2232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2204811"/>
              </p:ext>
            </p:extLst>
          </p:nvPr>
        </p:nvGraphicFramePr>
        <p:xfrm>
          <a:off x="-754743" y="871138"/>
          <a:ext cx="5500914" cy="3325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1A561EC7-AA7A-4FF2-BD1F-98EA1DC25B19}"/>
              </a:ext>
            </a:extLst>
          </p:cNvPr>
          <p:cNvSpPr/>
          <p:nvPr/>
        </p:nvSpPr>
        <p:spPr>
          <a:xfrm>
            <a:off x="5494768" y="4504442"/>
            <a:ext cx="6591300" cy="2108461"/>
          </a:xfrm>
          <a:prstGeom prst="rect">
            <a:avLst/>
          </a:prstGeom>
          <a:noFill/>
          <a:ln w="5715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98BD9AE-1DD0-4C2B-9ED0-BF380CF38A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1"/>
          <a:stretch/>
        </p:blipFill>
        <p:spPr>
          <a:xfrm>
            <a:off x="5536120" y="4589476"/>
            <a:ext cx="6400066" cy="1123039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4C4B82F7-3897-4D24-B6E6-044A99CF8E53}"/>
              </a:ext>
            </a:extLst>
          </p:cNvPr>
          <p:cNvSpPr txBox="1"/>
          <p:nvPr/>
        </p:nvSpPr>
        <p:spPr>
          <a:xfrm>
            <a:off x="6266923" y="5844987"/>
            <a:ext cx="508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4B183"/>
                </a:solidFill>
              </a:rPr>
              <a:t>Abbreviation of “Seagrass bed” = SG </a:t>
            </a:r>
            <a:r>
              <a:rPr lang="en-US" b="1" dirty="0">
                <a:solidFill>
                  <a:srgbClr val="F4B183"/>
                </a:solidFill>
              </a:rPr>
              <a:t>confused with the canton of St Gall (SG) in Switzerland</a:t>
            </a:r>
            <a:r>
              <a:rPr lang="en-GB" b="1" dirty="0">
                <a:solidFill>
                  <a:srgbClr val="F4B183"/>
                </a:solidFill>
              </a:rPr>
              <a:t>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B65676-ECBF-4667-A558-0295930583D3}"/>
              </a:ext>
            </a:extLst>
          </p:cNvPr>
          <p:cNvSpPr txBox="1"/>
          <p:nvPr/>
        </p:nvSpPr>
        <p:spPr>
          <a:xfrm>
            <a:off x="1629436" y="2499067"/>
            <a:ext cx="110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TOTAL:</a:t>
            </a:r>
            <a:br>
              <a:rPr lang="en-GB" dirty="0"/>
            </a:br>
            <a:r>
              <a:rPr lang="en-GB" dirty="0"/>
              <a:t>20 papers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3F060F-0F71-4DE6-99B5-BC6A718D8DC6}"/>
              </a:ext>
            </a:extLst>
          </p:cNvPr>
          <p:cNvGrpSpPr/>
          <p:nvPr/>
        </p:nvGrpSpPr>
        <p:grpSpPr>
          <a:xfrm>
            <a:off x="4710745" y="1217287"/>
            <a:ext cx="7375323" cy="2632734"/>
            <a:chOff x="4710745" y="671083"/>
            <a:chExt cx="7375323" cy="2632734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58891569-EEA9-4DE1-BFAA-BDF4EE131D3C}"/>
                </a:ext>
              </a:extLst>
            </p:cNvPr>
            <p:cNvGrpSpPr/>
            <p:nvPr/>
          </p:nvGrpSpPr>
          <p:grpSpPr>
            <a:xfrm>
              <a:off x="4806044" y="1020291"/>
              <a:ext cx="7280024" cy="2283526"/>
              <a:chOff x="5366657" y="906882"/>
              <a:chExt cx="6591300" cy="2108461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71E02441-BE45-4BF6-86F6-95A2F15FD54F}"/>
                  </a:ext>
                </a:extLst>
              </p:cNvPr>
              <p:cNvGrpSpPr/>
              <p:nvPr/>
            </p:nvGrpSpPr>
            <p:grpSpPr>
              <a:xfrm>
                <a:off x="5431970" y="1037510"/>
                <a:ext cx="6422572" cy="1973945"/>
                <a:chOff x="5666013" y="1244338"/>
                <a:chExt cx="6422572" cy="1973945"/>
              </a:xfrm>
            </p:grpSpPr>
            <p:pic>
              <p:nvPicPr>
                <p:cNvPr id="6" name="Image 5">
                  <a:extLst>
                    <a:ext uri="{FF2B5EF4-FFF2-40B4-BE49-F238E27FC236}">
                      <a16:creationId xmlns:a16="http://schemas.microsoft.com/office/drawing/2014/main" id="{2F33ECB2-1E68-4F18-B59F-E5A5A541B6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b="61110"/>
                <a:stretch/>
              </p:blipFill>
              <p:spPr>
                <a:xfrm>
                  <a:off x="5666014" y="1244338"/>
                  <a:ext cx="6422571" cy="905455"/>
                </a:xfrm>
                <a:prstGeom prst="rect">
                  <a:avLst/>
                </a:prstGeom>
              </p:spPr>
            </p:pic>
            <p:pic>
              <p:nvPicPr>
                <p:cNvPr id="10" name="Image 9">
                  <a:extLst>
                    <a:ext uri="{FF2B5EF4-FFF2-40B4-BE49-F238E27FC236}">
                      <a16:creationId xmlns:a16="http://schemas.microsoft.com/office/drawing/2014/main" id="{72DCFCBE-3D82-440D-AD6E-3926FFB8E9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66013" y="2273178"/>
                  <a:ext cx="6422571" cy="945105"/>
                </a:xfrm>
                <a:prstGeom prst="rect">
                  <a:avLst/>
                </a:prstGeom>
              </p:spPr>
            </p:pic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2287D89-0295-4E27-92B9-46C291C73AE5}"/>
                  </a:ext>
                </a:extLst>
              </p:cNvPr>
              <p:cNvSpPr/>
              <p:nvPr/>
            </p:nvSpPr>
            <p:spPr>
              <a:xfrm>
                <a:off x="5366657" y="906882"/>
                <a:ext cx="6591300" cy="2108461"/>
              </a:xfrm>
              <a:prstGeom prst="rect">
                <a:avLst/>
              </a:prstGeom>
              <a:noFill/>
              <a:ln w="57150">
                <a:solidFill>
                  <a:srgbClr val="FBE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924F790-5F52-4D82-ABE9-ECA08D930D94}"/>
                </a:ext>
              </a:extLst>
            </p:cNvPr>
            <p:cNvSpPr txBox="1"/>
            <p:nvPr/>
          </p:nvSpPr>
          <p:spPr>
            <a:xfrm>
              <a:off x="4710745" y="671083"/>
              <a:ext cx="3374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International Group (Int. Grp)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E582EEA4-3B72-4947-83FD-BC115E2FCAD8}"/>
              </a:ext>
            </a:extLst>
          </p:cNvPr>
          <p:cNvSpPr txBox="1"/>
          <p:nvPr/>
        </p:nvSpPr>
        <p:spPr>
          <a:xfrm>
            <a:off x="5395112" y="4146849"/>
            <a:ext cx="1823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Name Mistakes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DC57976-1CDD-4DB7-BB00-773A1573C2C4}"/>
              </a:ext>
            </a:extLst>
          </p:cNvPr>
          <p:cNvSpPr txBox="1"/>
          <p:nvPr/>
        </p:nvSpPr>
        <p:spPr>
          <a:xfrm>
            <a:off x="78212" y="4146849"/>
            <a:ext cx="1216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Copyright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3E15AC-B6D8-4EF5-BFDE-B095A680F15A}"/>
              </a:ext>
            </a:extLst>
          </p:cNvPr>
          <p:cNvSpPr/>
          <p:nvPr/>
        </p:nvSpPr>
        <p:spPr>
          <a:xfrm>
            <a:off x="105932" y="4504442"/>
            <a:ext cx="5261460" cy="2108461"/>
          </a:xfrm>
          <a:prstGeom prst="rect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A7BEA6D9-F9B7-4BC3-A6EF-C693BFDC7F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3082"/>
          <a:stretch/>
        </p:blipFill>
        <p:spPr>
          <a:xfrm>
            <a:off x="193903" y="5147842"/>
            <a:ext cx="3343955" cy="7579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2A63382-D135-46BA-81F7-B2D65B19C7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8149" b="11478"/>
          <a:stretch/>
        </p:blipFill>
        <p:spPr>
          <a:xfrm>
            <a:off x="193903" y="5974346"/>
            <a:ext cx="3143091" cy="5477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D6300905-4836-4F99-B489-0E0F7ABF6A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903" y="4617520"/>
            <a:ext cx="4248150" cy="466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D2976EE4-E5CA-4DF2-849E-3E16B0F684FD}"/>
              </a:ext>
            </a:extLst>
          </p:cNvPr>
          <p:cNvSpPr txBox="1"/>
          <p:nvPr/>
        </p:nvSpPr>
        <p:spPr>
          <a:xfrm>
            <a:off x="3625829" y="5322352"/>
            <a:ext cx="167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55A11"/>
                </a:solidFill>
              </a:rPr>
              <a:t>With </a:t>
            </a:r>
            <a:r>
              <a:rPr lang="en-GB" b="1" dirty="0">
                <a:solidFill>
                  <a:srgbClr val="C55A11"/>
                </a:solidFill>
              </a:rPr>
              <a:t>Springer</a:t>
            </a:r>
            <a:r>
              <a:rPr lang="en-GB" dirty="0">
                <a:solidFill>
                  <a:srgbClr val="C55A11"/>
                </a:solidFill>
              </a:rPr>
              <a:t>, </a:t>
            </a:r>
            <a:r>
              <a:rPr lang="en-GB" b="1" dirty="0">
                <a:solidFill>
                  <a:srgbClr val="C55A11"/>
                </a:solidFill>
              </a:rPr>
              <a:t>MDPI</a:t>
            </a:r>
            <a:r>
              <a:rPr lang="en-GB" dirty="0">
                <a:solidFill>
                  <a:srgbClr val="C55A11"/>
                </a:solidFill>
              </a:rPr>
              <a:t> and other journals</a:t>
            </a:r>
          </a:p>
        </p:txBody>
      </p:sp>
    </p:spTree>
    <p:extLst>
      <p:ext uri="{BB962C8B-B14F-4D97-AF65-F5344CB8AC3E}">
        <p14:creationId xmlns:p14="http://schemas.microsoft.com/office/powerpoint/2010/main" val="1354637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6AF2217-FF8C-46C0-B2D5-9A5B34D3C3E3}"/>
              </a:ext>
            </a:extLst>
          </p:cNvPr>
          <p:cNvGraphicFramePr/>
          <p:nvPr>
            <p:extLst/>
          </p:nvPr>
        </p:nvGraphicFramePr>
        <p:xfrm>
          <a:off x="-1490397" y="140023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3AB3E5A-28B7-41CF-8037-8FE79D1F9BC3}"/>
              </a:ext>
            </a:extLst>
          </p:cNvPr>
          <p:cNvSpPr/>
          <p:nvPr/>
        </p:nvSpPr>
        <p:spPr>
          <a:xfrm>
            <a:off x="4884056" y="3243574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086547" y="3156152"/>
            <a:ext cx="368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7% of the papers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D6E39F-CC59-4CC9-8AFC-172153BEC3DE}"/>
              </a:ext>
            </a:extLst>
          </p:cNvPr>
          <p:cNvSpPr txBox="1"/>
          <p:nvPr/>
        </p:nvSpPr>
        <p:spPr>
          <a:xfrm>
            <a:off x="8014367" y="3679372"/>
            <a:ext cx="40548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e.g., Study at the European scale but </a:t>
            </a:r>
            <a:br>
              <a:rPr lang="en-GB" sz="2000" dirty="0"/>
            </a:br>
            <a:r>
              <a:rPr lang="en-GB" sz="2000" dirty="0"/>
              <a:t>only two countries are identified </a:t>
            </a:r>
            <a:br>
              <a:rPr lang="en-GB" sz="2000" dirty="0"/>
            </a:br>
            <a:r>
              <a:rPr lang="en-GB" sz="2000" dirty="0"/>
              <a:t>because cited as example in the </a:t>
            </a:r>
            <a:br>
              <a:rPr lang="en-GB" sz="2000" dirty="0"/>
            </a:br>
            <a:r>
              <a:rPr lang="en-GB" sz="2000" dirty="0"/>
              <a:t>summary.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628FC2A-C525-4A6F-99F5-11C098EEEE33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2434270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6AF2217-FF8C-46C0-B2D5-9A5B34D3C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482871"/>
              </p:ext>
            </p:extLst>
          </p:nvPr>
        </p:nvGraphicFramePr>
        <p:xfrm>
          <a:off x="-1490397" y="69629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3AB3E5A-28B7-41CF-8037-8FE79D1F9BC3}"/>
              </a:ext>
            </a:extLst>
          </p:cNvPr>
          <p:cNvSpPr/>
          <p:nvPr/>
        </p:nvSpPr>
        <p:spPr>
          <a:xfrm>
            <a:off x="4884056" y="3004091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086547" y="2452212"/>
            <a:ext cx="368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5% of the papers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D6E39F-CC59-4CC9-8AFC-172153BEC3DE}"/>
              </a:ext>
            </a:extLst>
          </p:cNvPr>
          <p:cNvSpPr txBox="1"/>
          <p:nvPr/>
        </p:nvSpPr>
        <p:spPr>
          <a:xfrm>
            <a:off x="7777131" y="2975432"/>
            <a:ext cx="4529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Country cited as an example, or at the </a:t>
            </a:r>
            <a:br>
              <a:rPr lang="en-GB" sz="2000" dirty="0"/>
            </a:br>
            <a:r>
              <a:rPr lang="en-GB" sz="2000" dirty="0"/>
              <a:t>of the summary as an opening statement.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E2F55B-C23D-4F87-8541-0BD89E2A2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9880"/>
            <a:ext cx="12192000" cy="118364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9DE0A80-09CB-4693-8EFF-B8B89C66824D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400331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6AF2217-FF8C-46C0-B2D5-9A5B34D3C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577123"/>
              </p:ext>
            </p:extLst>
          </p:nvPr>
        </p:nvGraphicFramePr>
        <p:xfrm>
          <a:off x="-1490397" y="140023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3AB3E5A-28B7-41CF-8037-8FE79D1F9BC3}"/>
              </a:ext>
            </a:extLst>
          </p:cNvPr>
          <p:cNvSpPr/>
          <p:nvPr/>
        </p:nvSpPr>
        <p:spPr>
          <a:xfrm>
            <a:off x="4884056" y="4644202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028489" y="4677543"/>
            <a:ext cx="368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1% of the papers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D6E39F-CC59-4CC9-8AFC-172153BEC3DE}"/>
              </a:ext>
            </a:extLst>
          </p:cNvPr>
          <p:cNvSpPr txBox="1"/>
          <p:nvPr/>
        </p:nvSpPr>
        <p:spPr>
          <a:xfrm>
            <a:off x="7729648" y="5094514"/>
            <a:ext cx="4464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ym typeface="Wingdings" panose="05000000000000000000" pitchFamily="2" charset="2"/>
              </a:rPr>
              <a:t> Filter location that corresponds to the</a:t>
            </a:r>
            <a:br>
              <a:rPr lang="en-GB" sz="2000" dirty="0">
                <a:sym typeface="Wingdings" panose="05000000000000000000" pitchFamily="2" charset="2"/>
              </a:rPr>
            </a:br>
            <a:r>
              <a:rPr lang="en-GB" sz="2000" dirty="0">
                <a:sym typeface="Wingdings" panose="05000000000000000000" pitchFamily="2" charset="2"/>
              </a:rPr>
              <a:t>name of one of the author</a:t>
            </a:r>
            <a:endParaRPr lang="en-GB" sz="2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9D8C329-47AE-4F7B-A594-D234F136B8E8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239426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52F5334-C86D-42C6-9A8D-6923310253F1}"/>
              </a:ext>
            </a:extLst>
          </p:cNvPr>
          <p:cNvSpPr txBox="1"/>
          <p:nvPr/>
        </p:nvSpPr>
        <p:spPr>
          <a:xfrm>
            <a:off x="4883200" y="0"/>
            <a:ext cx="128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Japan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A845AB5F-0754-4627-9C10-6977E2232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53872"/>
              </p:ext>
            </p:extLst>
          </p:nvPr>
        </p:nvGraphicFramePr>
        <p:xfrm>
          <a:off x="-575128" y="809533"/>
          <a:ext cx="5500914" cy="3325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C8B65676-ECBF-4667-A558-0295930583D3}"/>
              </a:ext>
            </a:extLst>
          </p:cNvPr>
          <p:cNvSpPr txBox="1"/>
          <p:nvPr/>
        </p:nvSpPr>
        <p:spPr>
          <a:xfrm>
            <a:off x="1856008" y="2388512"/>
            <a:ext cx="110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TOTAL:</a:t>
            </a:r>
            <a:br>
              <a:rPr lang="en-GB" dirty="0"/>
            </a:br>
            <a:r>
              <a:rPr lang="en-GB" dirty="0"/>
              <a:t>20 papers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FB3F060F-0F71-4DE6-99B5-BC6A718D8DC6}"/>
              </a:ext>
            </a:extLst>
          </p:cNvPr>
          <p:cNvGrpSpPr/>
          <p:nvPr/>
        </p:nvGrpSpPr>
        <p:grpSpPr>
          <a:xfrm>
            <a:off x="5384618" y="789925"/>
            <a:ext cx="6701449" cy="3419220"/>
            <a:chOff x="5384618" y="717670"/>
            <a:chExt cx="6701449" cy="25861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287D89-0295-4E27-92B9-46C291C73AE5}"/>
                </a:ext>
              </a:extLst>
            </p:cNvPr>
            <p:cNvSpPr/>
            <p:nvPr/>
          </p:nvSpPr>
          <p:spPr>
            <a:xfrm>
              <a:off x="5453742" y="1020291"/>
              <a:ext cx="6632325" cy="2283526"/>
            </a:xfrm>
            <a:prstGeom prst="rect">
              <a:avLst/>
            </a:prstGeom>
            <a:noFill/>
            <a:ln w="5715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A924F790-5F52-4D82-ABE9-ECA08D930D94}"/>
                </a:ext>
              </a:extLst>
            </p:cNvPr>
            <p:cNvSpPr txBox="1"/>
            <p:nvPr/>
          </p:nvSpPr>
          <p:spPr>
            <a:xfrm>
              <a:off x="5384618" y="717670"/>
              <a:ext cx="24793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/>
                <a:t>Comparison/Example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E582EEA4-3B72-4947-83FD-BC115E2FCAD8}"/>
              </a:ext>
            </a:extLst>
          </p:cNvPr>
          <p:cNvSpPr txBox="1"/>
          <p:nvPr/>
        </p:nvSpPr>
        <p:spPr>
          <a:xfrm>
            <a:off x="5395112" y="4233933"/>
            <a:ext cx="1494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Higher Scale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DC57976-1CDD-4DB7-BB00-773A1573C2C4}"/>
              </a:ext>
            </a:extLst>
          </p:cNvPr>
          <p:cNvSpPr txBox="1"/>
          <p:nvPr/>
        </p:nvSpPr>
        <p:spPr>
          <a:xfrm>
            <a:off x="78212" y="4233933"/>
            <a:ext cx="170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Name mistake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3E15AC-B6D8-4EF5-BFDE-B095A680F15A}"/>
              </a:ext>
            </a:extLst>
          </p:cNvPr>
          <p:cNvSpPr/>
          <p:nvPr/>
        </p:nvSpPr>
        <p:spPr>
          <a:xfrm>
            <a:off x="105932" y="4591526"/>
            <a:ext cx="5261460" cy="2108461"/>
          </a:xfrm>
          <a:prstGeom prst="rect">
            <a:avLst/>
          </a:prstGeom>
          <a:noFill/>
          <a:ln w="57150"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2976EE4-E5CA-4DF2-849E-3E16B0F684FD}"/>
              </a:ext>
            </a:extLst>
          </p:cNvPr>
          <p:cNvSpPr txBox="1"/>
          <p:nvPr/>
        </p:nvSpPr>
        <p:spPr>
          <a:xfrm>
            <a:off x="1086866" y="5645756"/>
            <a:ext cx="32915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Kona identified as a city in Hawaii but also as a Japanese City called </a:t>
            </a:r>
            <a:r>
              <a:rPr lang="en-GB" sz="2000" b="1" dirty="0"/>
              <a:t>Kona-</a:t>
            </a:r>
            <a:r>
              <a:rPr lang="en-GB" sz="2000" b="1" dirty="0" err="1"/>
              <a:t>zaki</a:t>
            </a:r>
            <a:endParaRPr lang="en-GB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085605C-945B-4F5D-A881-BA95B5D55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508"/>
          <a:stretch/>
        </p:blipFill>
        <p:spPr>
          <a:xfrm>
            <a:off x="5523462" y="1269327"/>
            <a:ext cx="4331557" cy="153571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DB2A8F4-F6E7-466A-B52F-5C2E2A69A96D}"/>
              </a:ext>
            </a:extLst>
          </p:cNvPr>
          <p:cNvSpPr txBox="1"/>
          <p:nvPr/>
        </p:nvSpPr>
        <p:spPr>
          <a:xfrm>
            <a:off x="10009415" y="1396001"/>
            <a:ext cx="19267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55A11"/>
                </a:solidFill>
              </a:rPr>
              <a:t>Country mentioned only in the summary, </a:t>
            </a:r>
            <a:br>
              <a:rPr lang="en-GB" dirty="0">
                <a:solidFill>
                  <a:srgbClr val="C55A11"/>
                </a:solidFill>
              </a:rPr>
            </a:br>
            <a:r>
              <a:rPr lang="en-GB" dirty="0">
                <a:solidFill>
                  <a:srgbClr val="C55A11"/>
                </a:solidFill>
              </a:rPr>
              <a:t>as an </a:t>
            </a:r>
            <a:r>
              <a:rPr lang="en-GB" b="1" dirty="0">
                <a:solidFill>
                  <a:srgbClr val="C55A11"/>
                </a:solidFill>
              </a:rPr>
              <a:t>example.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DEEBF9B-D5CB-47A1-B4E3-35BDC5F39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638" y="3170914"/>
            <a:ext cx="4331557" cy="4298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C541E-879F-44DA-A1F3-21521635D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0249" y="3600724"/>
            <a:ext cx="6433066" cy="450703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23E61F95-B9D9-4AB4-931B-F88F00DA6CAD}"/>
              </a:ext>
            </a:extLst>
          </p:cNvPr>
          <p:cNvSpPr txBox="1"/>
          <p:nvPr/>
        </p:nvSpPr>
        <p:spPr>
          <a:xfrm>
            <a:off x="10009415" y="2679485"/>
            <a:ext cx="19267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C55A11"/>
                </a:solidFill>
              </a:rPr>
              <a:t>Kumejima</a:t>
            </a:r>
            <a:r>
              <a:rPr lang="en-GB" dirty="0">
                <a:solidFill>
                  <a:srgbClr val="C55A11"/>
                </a:solidFill>
              </a:rPr>
              <a:t> (city in Japan), used for a </a:t>
            </a:r>
            <a:r>
              <a:rPr lang="en-GB" b="1" dirty="0">
                <a:solidFill>
                  <a:srgbClr val="C55A11"/>
                </a:solidFill>
              </a:rPr>
              <a:t>comparison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85C1C06-4F6C-40AF-88E6-6E6BDF57E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510" y="4668906"/>
            <a:ext cx="5050290" cy="74255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1CB0A193-EDB7-490B-8FF0-D49F1FD742C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1778"/>
          <a:stretch/>
        </p:blipFill>
        <p:spPr>
          <a:xfrm>
            <a:off x="6172335" y="5099916"/>
            <a:ext cx="5404758" cy="146947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EAEDF576-5F6D-4FD4-BBC9-E98F314CE11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198" b="9012"/>
          <a:stretch/>
        </p:blipFill>
        <p:spPr>
          <a:xfrm>
            <a:off x="8403769" y="4734330"/>
            <a:ext cx="3695700" cy="25468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BC3B454-509E-4289-AB8D-AAEDB606A1F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5821" b="48854"/>
          <a:stretch/>
        </p:blipFill>
        <p:spPr>
          <a:xfrm>
            <a:off x="5510378" y="4662507"/>
            <a:ext cx="2926052" cy="3423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A561EC7-AA7A-4FF2-BD1F-98EA1DC25B19}"/>
              </a:ext>
            </a:extLst>
          </p:cNvPr>
          <p:cNvSpPr/>
          <p:nvPr/>
        </p:nvSpPr>
        <p:spPr>
          <a:xfrm>
            <a:off x="5494768" y="4591526"/>
            <a:ext cx="6591300" cy="2108461"/>
          </a:xfrm>
          <a:prstGeom prst="rect">
            <a:avLst/>
          </a:prstGeom>
          <a:noFill/>
          <a:ln w="5715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85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52F5334-C86D-42C6-9A8D-6923310253F1}"/>
              </a:ext>
            </a:extLst>
          </p:cNvPr>
          <p:cNvSpPr txBox="1"/>
          <p:nvPr/>
        </p:nvSpPr>
        <p:spPr>
          <a:xfrm>
            <a:off x="4883200" y="0"/>
            <a:ext cx="1680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Norway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A845AB5F-0754-4627-9C10-6977E2232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0331612"/>
              </p:ext>
            </p:extLst>
          </p:nvPr>
        </p:nvGraphicFramePr>
        <p:xfrm>
          <a:off x="-575128" y="623296"/>
          <a:ext cx="5500914" cy="3325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C8B65676-ECBF-4667-A558-0295930583D3}"/>
              </a:ext>
            </a:extLst>
          </p:cNvPr>
          <p:cNvSpPr txBox="1"/>
          <p:nvPr/>
        </p:nvSpPr>
        <p:spPr>
          <a:xfrm>
            <a:off x="1759389" y="2273164"/>
            <a:ext cx="110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TOTAL:</a:t>
            </a:r>
            <a:br>
              <a:rPr lang="en-GB" dirty="0"/>
            </a:br>
            <a:r>
              <a:rPr lang="en-GB" dirty="0"/>
              <a:t>20 papers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87D89-0295-4E27-92B9-46C291C73AE5}"/>
              </a:ext>
            </a:extLst>
          </p:cNvPr>
          <p:cNvSpPr/>
          <p:nvPr/>
        </p:nvSpPr>
        <p:spPr>
          <a:xfrm>
            <a:off x="5453742" y="667509"/>
            <a:ext cx="6632325" cy="3019116"/>
          </a:xfrm>
          <a:prstGeom prst="rect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24F790-5F52-4D82-ABE9-ECA08D930D94}"/>
              </a:ext>
            </a:extLst>
          </p:cNvPr>
          <p:cNvSpPr txBox="1"/>
          <p:nvPr/>
        </p:nvSpPr>
        <p:spPr>
          <a:xfrm>
            <a:off x="3766457" y="5128803"/>
            <a:ext cx="2479333" cy="528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Comparison/Example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582EEA4-3B72-4947-83FD-BC115E2FCAD8}"/>
              </a:ext>
            </a:extLst>
          </p:cNvPr>
          <p:cNvSpPr txBox="1"/>
          <p:nvPr/>
        </p:nvSpPr>
        <p:spPr>
          <a:xfrm>
            <a:off x="10697552" y="316832"/>
            <a:ext cx="1494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Higher Scale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3E15AC-B6D8-4EF5-BFDE-B095A680F15A}"/>
              </a:ext>
            </a:extLst>
          </p:cNvPr>
          <p:cNvSpPr/>
          <p:nvPr/>
        </p:nvSpPr>
        <p:spPr>
          <a:xfrm>
            <a:off x="3872388" y="4043426"/>
            <a:ext cx="8150883" cy="1085377"/>
          </a:xfrm>
          <a:prstGeom prst="rect">
            <a:avLst/>
          </a:prstGeom>
          <a:noFill/>
          <a:ln w="57150"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61EC7-AA7A-4FF2-BD1F-98EA1DC25B19}"/>
              </a:ext>
            </a:extLst>
          </p:cNvPr>
          <p:cNvSpPr/>
          <p:nvPr/>
        </p:nvSpPr>
        <p:spPr>
          <a:xfrm>
            <a:off x="3872388" y="5512584"/>
            <a:ext cx="8150883" cy="1281539"/>
          </a:xfrm>
          <a:prstGeom prst="rect">
            <a:avLst/>
          </a:prstGeom>
          <a:noFill/>
          <a:ln w="57150">
            <a:solidFill>
              <a:srgbClr val="F4B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F616A20-0F00-443D-BE02-DC96286EB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59" y="779136"/>
            <a:ext cx="6417827" cy="63880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9E4FC46-D6DA-447A-9C04-98D7FD130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358" y="1488921"/>
            <a:ext cx="5878286" cy="8560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BCF398-5578-4397-83C3-4D7F53AF9BA7}"/>
              </a:ext>
            </a:extLst>
          </p:cNvPr>
          <p:cNvSpPr/>
          <p:nvPr/>
        </p:nvSpPr>
        <p:spPr>
          <a:xfrm>
            <a:off x="5679272" y="24421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GB" dirty="0"/>
              <a:t>Norway is identify because of the words "Northern Europe".</a:t>
            </a:r>
          </a:p>
          <a:p>
            <a:pPr algn="ctr"/>
            <a:r>
              <a:rPr lang="en-GB" dirty="0"/>
              <a:t>While the study is about the North Seas, other countries like the UK, Belgium, Netherlands, Germany or Denmark are not identified.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D8E0FA8-FE65-42B8-9D14-C54D28A9A276}"/>
              </a:ext>
            </a:extLst>
          </p:cNvPr>
          <p:cNvSpPr txBox="1"/>
          <p:nvPr/>
        </p:nvSpPr>
        <p:spPr>
          <a:xfrm>
            <a:off x="3766457" y="3659645"/>
            <a:ext cx="3374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International Group (Int. Grp)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D051417-E411-417F-8E39-5E9C4FDE1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842" y="4122812"/>
            <a:ext cx="7946109" cy="90257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C8A9E20-C8A5-46DB-9B5F-DAB0EF7ED3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3414" y="5541931"/>
            <a:ext cx="8000537" cy="77628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5122485-DA87-4271-B73D-962E18B5A4BE}"/>
              </a:ext>
            </a:extLst>
          </p:cNvPr>
          <p:cNvSpPr txBox="1"/>
          <p:nvPr/>
        </p:nvSpPr>
        <p:spPr>
          <a:xfrm>
            <a:off x="4766856" y="6244646"/>
            <a:ext cx="6642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Norway well identified. But </a:t>
            </a:r>
            <a:r>
              <a:rPr lang="en-US" sz="1600" dirty="0"/>
              <a:t>other countries like Canada identified because mentioned in a </a:t>
            </a:r>
            <a:r>
              <a:rPr lang="en-US" sz="1600" b="1" dirty="0"/>
              <a:t>opening statement</a:t>
            </a:r>
            <a:r>
              <a:rPr lang="en-US" sz="1600" dirty="0"/>
              <a:t>. </a:t>
            </a:r>
            <a:endParaRPr lang="en-GB" sz="1600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F57B539-9E3C-4A50-80C0-4A2A9238D9D2}"/>
              </a:ext>
            </a:extLst>
          </p:cNvPr>
          <p:cNvSpPr txBox="1"/>
          <p:nvPr/>
        </p:nvSpPr>
        <p:spPr>
          <a:xfrm>
            <a:off x="78212" y="4233933"/>
            <a:ext cx="170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Name mistake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4F1234-81FA-4D73-AFEE-A0DB72EF8529}"/>
              </a:ext>
            </a:extLst>
          </p:cNvPr>
          <p:cNvSpPr/>
          <p:nvPr/>
        </p:nvSpPr>
        <p:spPr>
          <a:xfrm>
            <a:off x="105932" y="4591526"/>
            <a:ext cx="3657136" cy="2202597"/>
          </a:xfrm>
          <a:prstGeom prst="rect">
            <a:avLst/>
          </a:prstGeom>
          <a:noFill/>
          <a:ln w="57150"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5C2A277-8CA9-4435-906F-7501EDF90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964" y="4646773"/>
            <a:ext cx="2041071" cy="106731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5081852-B236-4D16-B544-3A9FBBB2A23B}"/>
              </a:ext>
            </a:extLst>
          </p:cNvPr>
          <p:cNvSpPr/>
          <p:nvPr/>
        </p:nvSpPr>
        <p:spPr>
          <a:xfrm>
            <a:off x="268984" y="5782981"/>
            <a:ext cx="3331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/>
              <a:t>Romania is identified based on the word "Marginal" since </a:t>
            </a:r>
            <a:r>
              <a:rPr lang="en-GB" b="1" dirty="0" err="1"/>
              <a:t>Margina</a:t>
            </a:r>
            <a:r>
              <a:rPr lang="en-GB" dirty="0"/>
              <a:t> is a city in Romania. </a:t>
            </a:r>
          </a:p>
        </p:txBody>
      </p:sp>
    </p:spTree>
    <p:extLst>
      <p:ext uri="{BB962C8B-B14F-4D97-AF65-F5344CB8AC3E}">
        <p14:creationId xmlns:p14="http://schemas.microsoft.com/office/powerpoint/2010/main" val="399174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52F5334-C86D-42C6-9A8D-6923310253F1}"/>
              </a:ext>
            </a:extLst>
          </p:cNvPr>
          <p:cNvSpPr txBox="1"/>
          <p:nvPr/>
        </p:nvSpPr>
        <p:spPr>
          <a:xfrm>
            <a:off x="4883200" y="0"/>
            <a:ext cx="2756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United States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A845AB5F-0754-4627-9C10-6977E2232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5792146"/>
              </p:ext>
            </p:extLst>
          </p:nvPr>
        </p:nvGraphicFramePr>
        <p:xfrm>
          <a:off x="-568933" y="622651"/>
          <a:ext cx="5500914" cy="3325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ZoneTexte 21">
            <a:extLst>
              <a:ext uri="{FF2B5EF4-FFF2-40B4-BE49-F238E27FC236}">
                <a16:creationId xmlns:a16="http://schemas.microsoft.com/office/drawing/2014/main" id="{C8B65676-ECBF-4667-A558-0295930583D3}"/>
              </a:ext>
            </a:extLst>
          </p:cNvPr>
          <p:cNvSpPr txBox="1"/>
          <p:nvPr/>
        </p:nvSpPr>
        <p:spPr>
          <a:xfrm>
            <a:off x="1759389" y="2273164"/>
            <a:ext cx="1107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TOTAL:</a:t>
            </a:r>
            <a:br>
              <a:rPr lang="en-GB" dirty="0"/>
            </a:br>
            <a:r>
              <a:rPr lang="en-GB" dirty="0"/>
              <a:t>20 papers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87D89-0295-4E27-92B9-46C291C73AE5}"/>
              </a:ext>
            </a:extLst>
          </p:cNvPr>
          <p:cNvSpPr/>
          <p:nvPr/>
        </p:nvSpPr>
        <p:spPr>
          <a:xfrm>
            <a:off x="5050972" y="803583"/>
            <a:ext cx="7035096" cy="3634790"/>
          </a:xfrm>
          <a:prstGeom prst="rect">
            <a:avLst/>
          </a:prstGeom>
          <a:noFill/>
          <a:ln w="57150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924F790-5F52-4D82-ABE9-ECA08D930D94}"/>
              </a:ext>
            </a:extLst>
          </p:cNvPr>
          <p:cNvSpPr txBox="1"/>
          <p:nvPr/>
        </p:nvSpPr>
        <p:spPr>
          <a:xfrm>
            <a:off x="105933" y="4212403"/>
            <a:ext cx="124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Affiliation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582EEA4-3B72-4947-83FD-BC115E2FCAD8}"/>
              </a:ext>
            </a:extLst>
          </p:cNvPr>
          <p:cNvSpPr txBox="1"/>
          <p:nvPr/>
        </p:nvSpPr>
        <p:spPr>
          <a:xfrm>
            <a:off x="10490718" y="452906"/>
            <a:ext cx="1720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Name Mistake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561EC7-AA7A-4FF2-BD1F-98EA1DC25B19}"/>
              </a:ext>
            </a:extLst>
          </p:cNvPr>
          <p:cNvSpPr/>
          <p:nvPr/>
        </p:nvSpPr>
        <p:spPr>
          <a:xfrm>
            <a:off x="157842" y="4612513"/>
            <a:ext cx="11928225" cy="2097384"/>
          </a:xfrm>
          <a:prstGeom prst="rect">
            <a:avLst/>
          </a:prstGeom>
          <a:noFill/>
          <a:ln w="57150">
            <a:solidFill>
              <a:srgbClr val="FBE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DCADE1-8758-4DB6-BD68-6C657CDF9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87"/>
          <a:stretch/>
        </p:blipFill>
        <p:spPr>
          <a:xfrm>
            <a:off x="266701" y="4877232"/>
            <a:ext cx="6515099" cy="152245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EC90D25-023C-4819-A954-F19C543D5E09}"/>
              </a:ext>
            </a:extLst>
          </p:cNvPr>
          <p:cNvSpPr txBox="1"/>
          <p:nvPr/>
        </p:nvSpPr>
        <p:spPr>
          <a:xfrm>
            <a:off x="6852153" y="4761294"/>
            <a:ext cx="518200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No study location BUT:</a:t>
            </a:r>
          </a:p>
          <a:p>
            <a:pPr marL="342900" indent="-342900" algn="ctr">
              <a:buAutoNum type="arabicPeriod"/>
            </a:pPr>
            <a:r>
              <a:rPr lang="en-GB" dirty="0"/>
              <a:t>Affiliation is taken into account to identify Germany</a:t>
            </a:r>
          </a:p>
          <a:p>
            <a:pPr marL="342900" indent="-342900" algn="ctr">
              <a:buAutoNum type="arabicPeriod"/>
            </a:pPr>
            <a:r>
              <a:rPr lang="en-GB" dirty="0"/>
              <a:t>The word Germany is associated to the city called </a:t>
            </a:r>
            <a:br>
              <a:rPr lang="en-GB" dirty="0"/>
            </a:br>
            <a:r>
              <a:rPr lang="en-GB" dirty="0"/>
              <a:t>New Germany (Minnesota, USA)</a:t>
            </a:r>
          </a:p>
          <a:p>
            <a:pPr algn="ctr"/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b="1" dirty="0">
                <a:sym typeface="Wingdings" panose="05000000000000000000" pitchFamily="2" charset="2"/>
              </a:rPr>
              <a:t>Double error</a:t>
            </a:r>
            <a:endParaRPr lang="en-GB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BF88827-F935-4FF0-B7F9-2AFEC03C5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359" y="997008"/>
            <a:ext cx="4198484" cy="76095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E407562-CDDF-4E6D-AE54-6BAAEB66F5C1}"/>
              </a:ext>
            </a:extLst>
          </p:cNvPr>
          <p:cNvSpPr/>
          <p:nvPr/>
        </p:nvSpPr>
        <p:spPr>
          <a:xfrm>
            <a:off x="9443155" y="961985"/>
            <a:ext cx="3457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highlight>
                  <a:srgbClr val="FFFF00"/>
                </a:highlight>
              </a:rPr>
              <a:t>Holland</a:t>
            </a:r>
            <a:r>
              <a:rPr lang="en-GB" sz="1600" dirty="0"/>
              <a:t> not associated to the Netherlands but to a US city </a:t>
            </a:r>
            <a:br>
              <a:rPr lang="en-GB" sz="1600" dirty="0"/>
            </a:br>
            <a:r>
              <a:rPr lang="en-GB" sz="1600" dirty="0"/>
              <a:t>located in </a:t>
            </a:r>
            <a:r>
              <a:rPr lang="en-GB" sz="1600" b="1" dirty="0"/>
              <a:t>Michigan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D1A392A0-0E50-4704-989B-7497553F02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3359" y="1961682"/>
            <a:ext cx="4198484" cy="54043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969DB6A-5054-489A-B21D-43233F702D7F}"/>
              </a:ext>
            </a:extLst>
          </p:cNvPr>
          <p:cNvSpPr/>
          <p:nvPr/>
        </p:nvSpPr>
        <p:spPr>
          <a:xfrm>
            <a:off x="9404627" y="1917342"/>
            <a:ext cx="27115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>
                <a:highlight>
                  <a:srgbClr val="FFFF00"/>
                </a:highlight>
              </a:rPr>
              <a:t>DC</a:t>
            </a:r>
            <a:r>
              <a:rPr lang="en-GB" sz="1600" dirty="0"/>
              <a:t> system (Direct Current) is </a:t>
            </a:r>
            <a:br>
              <a:rPr lang="en-GB" sz="1600" dirty="0"/>
            </a:br>
            <a:r>
              <a:rPr lang="en-GB" sz="1600" dirty="0"/>
              <a:t>confused with </a:t>
            </a:r>
            <a:r>
              <a:rPr lang="en-GB" sz="1600" b="1" dirty="0"/>
              <a:t>Washington DC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DF8ACBBF-D656-4D36-9A0F-987D737F7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3359" y="2723288"/>
            <a:ext cx="4403271" cy="839304"/>
          </a:xfrm>
          <a:prstGeom prst="rect">
            <a:avLst/>
          </a:prstGeom>
        </p:spPr>
      </p:pic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51DC088-E0E0-410E-AD48-CAD54F24A804}"/>
              </a:ext>
            </a:extLst>
          </p:cNvPr>
          <p:cNvCxnSpPr>
            <a:cxnSpLocks/>
          </p:cNvCxnSpPr>
          <p:nvPr/>
        </p:nvCxnSpPr>
        <p:spPr>
          <a:xfrm flipV="1">
            <a:off x="5143500" y="1837587"/>
            <a:ext cx="6825343" cy="2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81BBB00-FE22-403A-AAB8-FF227BDF3584}"/>
              </a:ext>
            </a:extLst>
          </p:cNvPr>
          <p:cNvCxnSpPr>
            <a:cxnSpLocks/>
          </p:cNvCxnSpPr>
          <p:nvPr/>
        </p:nvCxnSpPr>
        <p:spPr>
          <a:xfrm flipV="1">
            <a:off x="5155848" y="2621563"/>
            <a:ext cx="6825343" cy="2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 36">
            <a:extLst>
              <a:ext uri="{FF2B5EF4-FFF2-40B4-BE49-F238E27FC236}">
                <a16:creationId xmlns:a16="http://schemas.microsoft.com/office/drawing/2014/main" id="{D55614CD-9801-4553-B970-881677D502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0" y="3698300"/>
            <a:ext cx="4615543" cy="51410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F8A16D2-D92D-4FE9-AF69-A1D3E6A0800B}"/>
              </a:ext>
            </a:extLst>
          </p:cNvPr>
          <p:cNvSpPr/>
          <p:nvPr/>
        </p:nvSpPr>
        <p:spPr>
          <a:xfrm>
            <a:off x="9863919" y="2869645"/>
            <a:ext cx="2222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highlight>
                  <a:srgbClr val="FFFF00"/>
                </a:highlight>
              </a:rPr>
              <a:t>Changyun</a:t>
            </a:r>
            <a:r>
              <a:rPr lang="en-US" sz="1600" dirty="0">
                <a:highlight>
                  <a:srgbClr val="FFFF00"/>
                </a:highlight>
              </a:rPr>
              <a:t> Rise </a:t>
            </a:r>
            <a:r>
              <a:rPr lang="en-US" sz="1600" dirty="0"/>
              <a:t>confused </a:t>
            </a:r>
            <a:br>
              <a:rPr lang="en-US" sz="1600" dirty="0"/>
            </a:br>
            <a:r>
              <a:rPr lang="en-US" sz="1600" dirty="0"/>
              <a:t>with </a:t>
            </a:r>
            <a:r>
              <a:rPr lang="en-US" sz="1600" dirty="0" err="1"/>
              <a:t>Changyŏn</a:t>
            </a:r>
            <a:r>
              <a:rPr lang="en-US" sz="1600" dirty="0"/>
              <a:t>, a region </a:t>
            </a:r>
            <a:br>
              <a:rPr lang="en-US" sz="1600" dirty="0"/>
            </a:br>
            <a:r>
              <a:rPr lang="en-US" sz="1600" dirty="0"/>
              <a:t>in </a:t>
            </a:r>
            <a:r>
              <a:rPr lang="en-US" sz="1600" b="1" dirty="0"/>
              <a:t>North Korea</a:t>
            </a:r>
            <a:r>
              <a:rPr lang="en-US" sz="1600" dirty="0"/>
              <a:t>. </a:t>
            </a:r>
            <a:br>
              <a:rPr lang="en-US" sz="1600" dirty="0"/>
            </a:br>
            <a:r>
              <a:rPr lang="en-US" sz="1600" dirty="0"/>
              <a:t>Don’t understand why </a:t>
            </a:r>
            <a:r>
              <a:rPr lang="en-US" sz="1600" b="1" dirty="0"/>
              <a:t>USA</a:t>
            </a:r>
            <a:r>
              <a:rPr lang="en-US" sz="1600" dirty="0"/>
              <a:t> ?!</a:t>
            </a:r>
          </a:p>
        </p:txBody>
      </p:sp>
    </p:spTree>
    <p:extLst>
      <p:ext uri="{BB962C8B-B14F-4D97-AF65-F5344CB8AC3E}">
        <p14:creationId xmlns:p14="http://schemas.microsoft.com/office/powerpoint/2010/main" val="379154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BE1C7FC5-66F0-4CE1-BEE5-B5ADC1BBC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2081076"/>
              </p:ext>
            </p:extLst>
          </p:nvPr>
        </p:nvGraphicFramePr>
        <p:xfrm>
          <a:off x="250872" y="1604617"/>
          <a:ext cx="8961367" cy="4209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1B3082FC-F766-4E39-B3DD-397C77A9986C}"/>
              </a:ext>
            </a:extLst>
          </p:cNvPr>
          <p:cNvSpPr txBox="1"/>
          <p:nvPr/>
        </p:nvSpPr>
        <p:spPr>
          <a:xfrm>
            <a:off x="3607558" y="90985"/>
            <a:ext cx="4687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Results with the 80 articles together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5E09DF3-B792-4CDC-A12A-AFC11130CAA2}"/>
              </a:ext>
            </a:extLst>
          </p:cNvPr>
          <p:cNvCxnSpPr>
            <a:cxnSpLocks/>
          </p:cNvCxnSpPr>
          <p:nvPr/>
        </p:nvCxnSpPr>
        <p:spPr>
          <a:xfrm flipV="1">
            <a:off x="4553803" y="4408228"/>
            <a:ext cx="345743" cy="106907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C94438F-F7F5-4CB2-AA5D-E2236212617A}"/>
              </a:ext>
            </a:extLst>
          </p:cNvPr>
          <p:cNvCxnSpPr>
            <a:cxnSpLocks/>
          </p:cNvCxnSpPr>
          <p:nvPr/>
        </p:nvCxnSpPr>
        <p:spPr>
          <a:xfrm flipV="1">
            <a:off x="5122460" y="1659209"/>
            <a:ext cx="0" cy="109763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plein 13">
            <a:extLst>
              <a:ext uri="{FF2B5EF4-FFF2-40B4-BE49-F238E27FC236}">
                <a16:creationId xmlns:a16="http://schemas.microsoft.com/office/drawing/2014/main" id="{FF191645-DA4E-4641-AAD3-32DD2A820759}"/>
              </a:ext>
            </a:extLst>
          </p:cNvPr>
          <p:cNvSpPr/>
          <p:nvPr/>
        </p:nvSpPr>
        <p:spPr>
          <a:xfrm rot="15159454">
            <a:off x="3063044" y="1617205"/>
            <a:ext cx="4005099" cy="3962508"/>
          </a:xfrm>
          <a:prstGeom prst="blockArc">
            <a:avLst>
              <a:gd name="adj1" fmla="val 12889472"/>
              <a:gd name="adj2" fmla="val 1006454"/>
              <a:gd name="adj3" fmla="val 159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DDAE9E-9813-4E41-8A97-1C7B0A1E5FAC}"/>
              </a:ext>
            </a:extLst>
          </p:cNvPr>
          <p:cNvSpPr txBox="1"/>
          <p:nvPr/>
        </p:nvSpPr>
        <p:spPr>
          <a:xfrm rot="19444478">
            <a:off x="911436" y="1756587"/>
            <a:ext cx="4659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Mistakes for which we don’t </a:t>
            </a:r>
          </a:p>
          <a:p>
            <a:pPr algn="ctr"/>
            <a:r>
              <a:rPr lang="en-GB" dirty="0">
                <a:solidFill>
                  <a:srgbClr val="C00000"/>
                </a:solidFill>
              </a:rPr>
              <a:t>have a solution (for know – We will find one ^^)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931C3DE-B428-4AEE-8169-205E42B50C68}"/>
              </a:ext>
            </a:extLst>
          </p:cNvPr>
          <p:cNvCxnSpPr>
            <a:cxnSpLocks/>
          </p:cNvCxnSpPr>
          <p:nvPr/>
        </p:nvCxnSpPr>
        <p:spPr>
          <a:xfrm>
            <a:off x="9389659" y="3270913"/>
            <a:ext cx="0" cy="17287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1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2B39846-0384-4EA8-ADF0-6AC1D7E3FD44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C8696BD-5A12-4734-8375-6E9EA48B8C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630981"/>
              </p:ext>
            </p:extLst>
          </p:nvPr>
        </p:nvGraphicFramePr>
        <p:xfrm>
          <a:off x="-74776" y="1249649"/>
          <a:ext cx="8146937" cy="4922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EF8164E-671D-4359-B2E7-FC9048389CB6}"/>
              </a:ext>
            </a:extLst>
          </p:cNvPr>
          <p:cNvSpPr txBox="1"/>
          <p:nvPr/>
        </p:nvSpPr>
        <p:spPr>
          <a:xfrm>
            <a:off x="8193315" y="994451"/>
            <a:ext cx="2779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70AD47"/>
                </a:solidFill>
              </a:rPr>
              <a:t>TRUE = All countries are well identified and none are missing.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C2EDE2-66BE-4C53-94F0-5783D9C2FE3C}"/>
              </a:ext>
            </a:extLst>
          </p:cNvPr>
          <p:cNvSpPr txBox="1"/>
          <p:nvPr/>
        </p:nvSpPr>
        <p:spPr>
          <a:xfrm>
            <a:off x="8193314" y="4847771"/>
            <a:ext cx="2779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55A11"/>
                </a:solidFill>
              </a:rPr>
              <a:t>FALSE = At least one error on the “bottom” country.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DC7E6E-2C06-450F-A245-41A5BC53B91F}"/>
              </a:ext>
            </a:extLst>
          </p:cNvPr>
          <p:cNvSpPr txBox="1"/>
          <p:nvPr/>
        </p:nvSpPr>
        <p:spPr>
          <a:xfrm>
            <a:off x="8193315" y="2988048"/>
            <a:ext cx="3831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4"/>
                </a:solidFill>
              </a:rPr>
              <a:t>50% True = The “bottom” country is well identified but </a:t>
            </a:r>
            <a:r>
              <a:rPr lang="en-US" sz="2400" b="1" dirty="0">
                <a:solidFill>
                  <a:schemeClr val="accent4"/>
                </a:solidFill>
              </a:rPr>
              <a:t>but that there is a mistake with other countries</a:t>
            </a:r>
            <a:endParaRPr lang="en-GB" sz="2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1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556171" y="2826657"/>
            <a:ext cx="3685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In 25% of the case, there is an error that I don’t understand…</a:t>
            </a:r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3513C5A2-B67C-4F77-9D00-B88543B8C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9032851"/>
              </p:ext>
            </p:extLst>
          </p:nvPr>
        </p:nvGraphicFramePr>
        <p:xfrm>
          <a:off x="-1490397" y="140023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8DC0B2A-0F5A-48E2-8190-C8A59F64BA27}"/>
              </a:ext>
            </a:extLst>
          </p:cNvPr>
          <p:cNvSpPr/>
          <p:nvPr/>
        </p:nvSpPr>
        <p:spPr>
          <a:xfrm>
            <a:off x="5038691" y="1843311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C42229-BEE8-44F1-8701-FC2C1EF84986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3054437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AB3E5A-28B7-41CF-8037-8FE79D1F9BC3}"/>
              </a:ext>
            </a:extLst>
          </p:cNvPr>
          <p:cNvSpPr/>
          <p:nvPr/>
        </p:nvSpPr>
        <p:spPr>
          <a:xfrm>
            <a:off x="4898571" y="2300511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115831" y="848334"/>
            <a:ext cx="36858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19% of the papers</a:t>
            </a:r>
          </a:p>
          <a:p>
            <a:pPr algn="ctr"/>
            <a:r>
              <a:rPr lang="en-GB" sz="2800" dirty="0"/>
              <a:t>17 unique cases (very specific)</a:t>
            </a:r>
          </a:p>
        </p:txBody>
      </p:sp>
      <p:pic>
        <p:nvPicPr>
          <p:cNvPr id="1026" name="Picture 2" descr="Calcidiscus leptoporus subsp. quadriperforatus">
            <a:extLst>
              <a:ext uri="{FF2B5EF4-FFF2-40B4-BE49-F238E27FC236}">
                <a16:creationId xmlns:a16="http://schemas.microsoft.com/office/drawing/2014/main" id="{C165B8F1-B5D2-46B7-8786-82BB4AA28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683" y="3268151"/>
            <a:ext cx="802979" cy="8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128CE6-5BE8-412E-9F58-00189CC22606}"/>
              </a:ext>
            </a:extLst>
          </p:cNvPr>
          <p:cNvSpPr/>
          <p:nvPr/>
        </p:nvSpPr>
        <p:spPr>
          <a:xfrm>
            <a:off x="8781347" y="3346474"/>
            <a:ext cx="28355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err="1"/>
              <a:t>Calcidiscus</a:t>
            </a:r>
            <a:r>
              <a:rPr lang="en-GB" i="1" dirty="0"/>
              <a:t> </a:t>
            </a:r>
            <a:r>
              <a:rPr lang="en-GB" i="1" dirty="0" err="1"/>
              <a:t>quadriperforatus</a:t>
            </a:r>
            <a:endParaRPr lang="en-GB" i="1" dirty="0"/>
          </a:p>
          <a:p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 err="1">
                <a:sym typeface="Wingdings" panose="05000000000000000000" pitchFamily="2" charset="2"/>
              </a:rPr>
              <a:t>Calcidicus</a:t>
            </a:r>
            <a:r>
              <a:rPr lang="en-GB" dirty="0">
                <a:sym typeface="Wingdings" panose="05000000000000000000" pitchFamily="2" charset="2"/>
              </a:rPr>
              <a:t> (Libyan city)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C0A7A-88EE-4F1C-9BF9-32F6320DAE00}"/>
              </a:ext>
            </a:extLst>
          </p:cNvPr>
          <p:cNvSpPr/>
          <p:nvPr/>
        </p:nvSpPr>
        <p:spPr>
          <a:xfrm>
            <a:off x="7808683" y="4423543"/>
            <a:ext cx="3729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35% or 35$ is associated to the </a:t>
            </a:r>
            <a:br>
              <a:rPr lang="en-GB" dirty="0"/>
            </a:br>
            <a:r>
              <a:rPr lang="en-GB" dirty="0"/>
              <a:t>Sector 35, a neighbourhood in Iraq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AA831-44B3-43D2-9919-42BA29844082}"/>
              </a:ext>
            </a:extLst>
          </p:cNvPr>
          <p:cNvSpPr/>
          <p:nvPr/>
        </p:nvSpPr>
        <p:spPr>
          <a:xfrm>
            <a:off x="7808683" y="2448698"/>
            <a:ext cx="4314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Term “</a:t>
            </a:r>
            <a:r>
              <a:rPr lang="fr-FR" dirty="0" err="1"/>
              <a:t>silt+clay</a:t>
            </a:r>
            <a:r>
              <a:rPr lang="fr-FR" dirty="0"/>
              <a:t> size classes</a:t>
            </a:r>
            <a:r>
              <a:rPr lang="en-GB" dirty="0"/>
              <a:t>” is associated </a:t>
            </a:r>
            <a:br>
              <a:rPr lang="en-GB" dirty="0"/>
            </a:br>
            <a:r>
              <a:rPr lang="en-US" dirty="0"/>
              <a:t>an island called Silk Cayes in the Belize</a:t>
            </a:r>
            <a:r>
              <a:rPr lang="en-GB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691B8-CED7-4FC8-BD40-1281F6B7944E}"/>
              </a:ext>
            </a:extLst>
          </p:cNvPr>
          <p:cNvSpPr/>
          <p:nvPr/>
        </p:nvSpPr>
        <p:spPr>
          <a:xfrm>
            <a:off x="7808683" y="5231019"/>
            <a:ext cx="44050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Term Oligo in Oligo-Miocene is confused with the city called Oligo in Uganda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0ACBF4-3DD5-4909-978C-936F1ACA1BC7}"/>
              </a:ext>
            </a:extLst>
          </p:cNvPr>
          <p:cNvSpPr/>
          <p:nvPr/>
        </p:nvSpPr>
        <p:spPr>
          <a:xfrm>
            <a:off x="7808683" y="6038496"/>
            <a:ext cx="44776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El Salvador is confused with an Argentinian city called "San Salvador de Jujuy"</a:t>
            </a: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6AF2217-FF8C-46C0-B2D5-9A5B34D3C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9017611"/>
              </p:ext>
            </p:extLst>
          </p:nvPr>
        </p:nvGraphicFramePr>
        <p:xfrm>
          <a:off x="-1490397" y="140023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699A0AA9-0499-4D07-A803-31F257764253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307767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16AF2217-FF8C-46C0-B2D5-9A5B34D3C3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6171234"/>
              </p:ext>
            </p:extLst>
          </p:nvPr>
        </p:nvGraphicFramePr>
        <p:xfrm>
          <a:off x="-1490397" y="1400235"/>
          <a:ext cx="9765355" cy="4761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3AB3E5A-28B7-41CF-8037-8FE79D1F9BC3}"/>
              </a:ext>
            </a:extLst>
          </p:cNvPr>
          <p:cNvSpPr/>
          <p:nvPr/>
        </p:nvSpPr>
        <p:spPr>
          <a:xfrm>
            <a:off x="4884056" y="2771863"/>
            <a:ext cx="2815771" cy="5588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3DEE0F5-3B45-42AA-A879-E44D6F89076B}"/>
              </a:ext>
            </a:extLst>
          </p:cNvPr>
          <p:cNvSpPr txBox="1"/>
          <p:nvPr/>
        </p:nvSpPr>
        <p:spPr>
          <a:xfrm>
            <a:off x="8122832" y="1119093"/>
            <a:ext cx="3685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7% of the papers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C0A7A-88EE-4F1C-9BF9-32F6320DAE00}"/>
              </a:ext>
            </a:extLst>
          </p:cNvPr>
          <p:cNvSpPr/>
          <p:nvPr/>
        </p:nvSpPr>
        <p:spPr>
          <a:xfrm>
            <a:off x="7947873" y="3108638"/>
            <a:ext cx="4438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US" dirty="0"/>
              <a:t>NEPA (National Environmental Policy Act) </a:t>
            </a:r>
            <a:br>
              <a:rPr lang="en-US" dirty="0"/>
            </a:br>
            <a:r>
              <a:rPr lang="en-US" dirty="0"/>
              <a:t>is associated to Nepal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AA831-44B3-43D2-9919-42BA29844082}"/>
              </a:ext>
            </a:extLst>
          </p:cNvPr>
          <p:cNvSpPr/>
          <p:nvPr/>
        </p:nvSpPr>
        <p:spPr>
          <a:xfrm>
            <a:off x="7947873" y="2158084"/>
            <a:ext cx="40482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LTI (Lineat Time Invariant) is confused </a:t>
            </a:r>
            <a:br>
              <a:rPr lang="en-GB"/>
            </a:br>
            <a:r>
              <a:rPr lang="en-GB"/>
              <a:t>with the Altai mountain in Mongolia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6691B8-CED7-4FC8-BD40-1281F6B7944E}"/>
              </a:ext>
            </a:extLst>
          </p:cNvPr>
          <p:cNvSpPr/>
          <p:nvPr/>
        </p:nvSpPr>
        <p:spPr>
          <a:xfrm>
            <a:off x="7964366" y="4036111"/>
            <a:ext cx="44050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EWEA (European Wind Energy Association) is associated to </a:t>
            </a:r>
            <a:r>
              <a:rPr lang="en-US" dirty="0" err="1"/>
              <a:t>Edea</a:t>
            </a:r>
            <a:r>
              <a:rPr lang="en-US" dirty="0"/>
              <a:t>, a city </a:t>
            </a:r>
            <a:br>
              <a:rPr lang="en-US" dirty="0"/>
            </a:br>
            <a:r>
              <a:rPr lang="en-US" dirty="0"/>
              <a:t>in Cameroon</a:t>
            </a:r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3189C9-6BA5-4B7F-9A75-F8DCF688FF02}"/>
              </a:ext>
            </a:extLst>
          </p:cNvPr>
          <p:cNvSpPr txBox="1"/>
          <p:nvPr/>
        </p:nvSpPr>
        <p:spPr>
          <a:xfrm>
            <a:off x="2217182" y="0"/>
            <a:ext cx="786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u="sng" dirty="0"/>
              <a:t>Bottom countries (Check on 100 papers)</a:t>
            </a:r>
          </a:p>
        </p:txBody>
      </p:sp>
    </p:spTree>
    <p:extLst>
      <p:ext uri="{BB962C8B-B14F-4D97-AF65-F5344CB8AC3E}">
        <p14:creationId xmlns:p14="http://schemas.microsoft.com/office/powerpoint/2010/main" val="8078196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Grand écran</PresentationFormat>
  <Paragraphs>68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Gaël Mariani</dc:creator>
  <cp:lastModifiedBy>Gaël Mariani</cp:lastModifiedBy>
  <cp:revision>25</cp:revision>
  <dcterms:created xsi:type="dcterms:W3CDTF">2024-01-30T12:47:46Z</dcterms:created>
  <dcterms:modified xsi:type="dcterms:W3CDTF">2024-02-01T14:53:17Z</dcterms:modified>
</cp:coreProperties>
</file>