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D966"/>
    <a:srgbClr val="70AD47"/>
    <a:srgbClr val="ED7D31"/>
    <a:srgbClr val="7F3A0B"/>
    <a:srgbClr val="632D09"/>
    <a:srgbClr val="863D0C"/>
    <a:srgbClr val="FBE5D6"/>
    <a:srgbClr val="F8CBAD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1807" y="1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997927253543"/>
          <c:y val="0.15659994953433545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4580603-CC40-4B89-8E8B-C69A75593ED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A46FE6-D96D-417D-807C-5C237081F59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1805C9D-B8B7-4177-8238-316C9A7242E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07011F7-481E-4DAC-A167-5918B99AE04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Int. Grp</c:v>
                </c:pt>
                <c:pt idx="2">
                  <c:v>Name mistake</c:v>
                </c:pt>
                <c:pt idx="3">
                  <c:v>Copyright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1</c:v>
                  </c:pt>
                  <c:pt idx="1">
                    <c:v>3</c:v>
                  </c:pt>
                  <c:pt idx="2">
                    <c:v>3</c:v>
                  </c:pt>
                  <c:pt idx="3">
                    <c:v>13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757569014894617"/>
          <c:y val="4.8721320961321238E-4"/>
          <c:w val="0.72242430985105388"/>
          <c:h val="9.6765956909299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2C5DDD-F1B3-441B-9E0A-3C8522B2FD8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3FC441-9F45-444F-897A-49EF14EFE53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C8A227B-4176-47F7-8D71-C1C4C00CD54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314752A-C453-4A0F-9119-923F08E2A5E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468FA30-00E3-4034-8F74-F0741AECD91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4E45AA7-063B-4ED6-B482-F8385AEDED5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436B70-20B9-4CCA-BE0E-CB21CCFCD38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35D1E64-6029-48E5-908F-82A267202D1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DC044F7-7CE0-41FF-A909-F63DB1AA511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5D89717-A4BE-4771-921D-FF4B47E21C2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C0E940-89D3-4DB2-A959-A599D2F6A4B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B122F8-D6A6-4AE9-A033-06790D07721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6F889E4-7F19-44A0-9C47-EC851E02A9D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FFABE85-5380-4EBE-A6FB-A65A22DC741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884C3D5-E439-4D14-BE3D-856F82F905A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4909E2A-97A7-4E00-AB2F-517E0174B92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D058D74-6887-475D-A01C-C422A38EC32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A072A45-73D6-4B75-9553-FCE578EF699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EF389D9-3898-4CFE-B374-38C9FD475BA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50E7167-06AC-4FAB-BB4D-738E718F9F6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D7135F2-EC43-4893-96D0-C2FD5E3384A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9371E86-B9CA-4574-81EA-32147FB024A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3E027B-1FC4-448B-A10A-67AEB323449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F86DC3D-570B-484E-9EED-75E4D30153A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2D45688-18AF-43CE-8132-217CD247F6B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16E9303-0C0B-4AF6-AD0F-3835E27F8B3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BBCA871-F646-474A-8FEB-F8C80A59CAC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B90926D-9914-46DA-ACCC-E647CD1404D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551762B-28F4-4C97-A7C3-30AECDFC96F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AA64552-B2EF-4C5F-BFB6-3BCC882A5B9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24"/>
          <c:y val="0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1-4E80-9F16-0E567D55CB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1-4E80-9F16-0E567D55CB0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71-4E80-9F16-0E567D55CB0A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71-4E80-9F16-0E567D55CB0A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  <a:alpha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71-4E80-9F16-0E567D55CB0A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C71-4E80-9F16-0E567D55CB0A}"/>
              </c:ext>
            </c:extLst>
          </c:dPt>
          <c:dPt>
            <c:idx val="6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C71-4E80-9F16-0E567D55CB0A}"/>
              </c:ext>
            </c:extLst>
          </c:dPt>
          <c:dPt>
            <c:idx val="7"/>
            <c:bubble3D val="0"/>
            <c:spPr>
              <a:solidFill>
                <a:srgbClr val="C00000">
                  <a:alpha val="7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C71-4E80-9F16-0E567D55CB0A}"/>
              </c:ext>
            </c:extLst>
          </c:dPt>
          <c:dPt>
            <c:idx val="8"/>
            <c:bubble3D val="0"/>
            <c:spPr>
              <a:solidFill>
                <a:srgbClr val="C00000">
                  <a:alpha val="4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C71-4E80-9F16-0E567D55CB0A}"/>
              </c:ext>
            </c:extLst>
          </c:dPt>
          <c:dPt>
            <c:idx val="9"/>
            <c:bubble3D val="0"/>
            <c:spPr>
              <a:solidFill>
                <a:srgbClr val="C00000">
                  <a:alpha val="3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C71-4E80-9F16-0E567D55CB0A}"/>
              </c:ext>
            </c:extLst>
          </c:dPt>
          <c:dPt>
            <c:idx val="10"/>
            <c:bubble3D val="0"/>
            <c:spPr>
              <a:solidFill>
                <a:srgbClr val="C00000">
                  <a:alpha val="1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2AC-4762-91F8-A2E720EDB6A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82C8B71-3586-4B97-8239-AFD98D51BC4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C71-4E80-9F16-0E567D55CB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E41F933-6A7F-4040-B88E-21C9C11D444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C71-4E80-9F16-0E567D55CB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DE42C02-73E7-45CD-A4E6-14F1F561B91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C71-4E80-9F16-0E567D55CB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4290DA3-9B1C-4E88-8FD5-BEB9E33E28E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C71-4E80-9F16-0E567D55CB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F01891A-AB3D-4364-A68F-6551BB9BF64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C71-4E80-9F16-0E567D55CB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5FB1469-834D-46F5-A731-BE62E14AFA4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C71-4E80-9F16-0E567D55CB0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EFDAA63-C2C1-4B46-95DF-BFD7F77710A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BC71-4E80-9F16-0E567D55CB0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D7634B3-6C39-49C1-9920-F37621A0F78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BC71-4E80-9F16-0E567D55CB0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5715ACC-05AB-4903-B7E1-F602D20C9C6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BC71-4E80-9F16-0E567D55CB0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CBF94DB-9BE5-4DFC-97F3-6CD89AEFA09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BC71-4E80-9F16-0E567D55CB0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EB035C4-1562-4399-A1FB-D5C222E613F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2AC-4762-91F8-A2E720EDB6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Feuil1!$A$2:$A$12</c:f>
              <c:strCache>
                <c:ptCount val="11"/>
                <c:pt idx="0">
                  <c:v>TRUE</c:v>
                </c:pt>
                <c:pt idx="1">
                  <c:v>Name mistake</c:v>
                </c:pt>
                <c:pt idx="2">
                  <c:v>Copyright</c:v>
                </c:pt>
                <c:pt idx="3">
                  <c:v>Acronymes</c:v>
                </c:pt>
                <c:pt idx="4">
                  <c:v>Author Name </c:v>
                </c:pt>
                <c:pt idx="5">
                  <c:v>Other (Russia)</c:v>
                </c:pt>
                <c:pt idx="6">
                  <c:v>No understanding</c:v>
                </c:pt>
                <c:pt idx="7">
                  <c:v>Higher scale</c:v>
                </c:pt>
                <c:pt idx="8">
                  <c:v>Comp/Ex</c:v>
                </c:pt>
                <c:pt idx="9">
                  <c:v>Int. Group</c:v>
                </c:pt>
                <c:pt idx="10">
                  <c:v>Lower Scale</c:v>
                </c:pt>
              </c:strCache>
            </c:strRef>
          </c:cat>
          <c:val>
            <c:numRef>
              <c:f>Feuil1!$B$2:$B$12</c:f>
              <c:numCache>
                <c:formatCode>General</c:formatCode>
                <c:ptCount val="11"/>
                <c:pt idx="0">
                  <c:v>51</c:v>
                </c:pt>
                <c:pt idx="1">
                  <c:v>33</c:v>
                </c:pt>
                <c:pt idx="2">
                  <c:v>14</c:v>
                </c:pt>
                <c:pt idx="3">
                  <c:v>8</c:v>
                </c:pt>
                <c:pt idx="4">
                  <c:v>2</c:v>
                </c:pt>
                <c:pt idx="5">
                  <c:v>4</c:v>
                </c:pt>
                <c:pt idx="6">
                  <c:v>33</c:v>
                </c:pt>
                <c:pt idx="7">
                  <c:v>15</c:v>
                </c:pt>
                <c:pt idx="8">
                  <c:v>13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Feuil1!$B$2:$B$12</c15:f>
                <c15:dlblRangeCache>
                  <c:ptCount val="11"/>
                  <c:pt idx="0">
                    <c:v>51</c:v>
                  </c:pt>
                  <c:pt idx="1">
                    <c:v>33</c:v>
                  </c:pt>
                  <c:pt idx="2">
                    <c:v>14</c:v>
                  </c:pt>
                  <c:pt idx="3">
                    <c:v>8</c:v>
                  </c:pt>
                  <c:pt idx="4">
                    <c:v>2</c:v>
                  </c:pt>
                  <c:pt idx="5">
                    <c:v>4</c:v>
                  </c:pt>
                  <c:pt idx="6">
                    <c:v>33</c:v>
                  </c:pt>
                  <c:pt idx="7">
                    <c:v>15</c:v>
                  </c:pt>
                  <c:pt idx="8">
                    <c:v>13</c:v>
                  </c:pt>
                  <c:pt idx="9">
                    <c:v>4</c:v>
                  </c:pt>
                  <c:pt idx="10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BC71-4E80-9F16-0E567D55CB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633399400226623"/>
          <c:y val="0"/>
          <c:w val="0.32594278446610492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CD-4879-85A7-DD0AB97C9BFB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CD-4879-85A7-DD0AB97C9BFB}"/>
              </c:ext>
            </c:extLst>
          </c:dPt>
          <c:dPt>
            <c:idx val="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CD-4879-85A7-DD0AB97C9BFB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CD-4879-85A7-DD0AB97C9BFB}"/>
              </c:ext>
            </c:extLst>
          </c:dPt>
          <c:dPt>
            <c:idx val="4"/>
            <c:bubble3D val="0"/>
            <c:spPr>
              <a:solidFill>
                <a:schemeClr val="accent2">
                  <a:lumMod val="75000"/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CD-4879-85A7-DD0AB97C9BFB}"/>
              </c:ext>
            </c:extLst>
          </c:dPt>
          <c:dPt>
            <c:idx val="5"/>
            <c:bubble3D val="0"/>
            <c:spPr>
              <a:solidFill>
                <a:schemeClr val="accent2"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CD-4879-85A7-DD0AB97C9BFB}"/>
              </c:ext>
            </c:extLst>
          </c:dPt>
          <c:dPt>
            <c:idx val="6"/>
            <c:bubble3D val="0"/>
            <c:spPr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CD-4879-85A7-DD0AB97C9BF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B204EA4-D1F8-4ADA-AD18-66F89C3F6D3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0CD-4879-85A7-DD0AB97C9B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0B9B7B4-DD65-4783-A76D-2BBB379FE65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0CD-4879-85A7-DD0AB97C9B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3FBC57-F2B7-48C9-85A2-A664C1B2DD2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0CD-4879-85A7-DD0AB97C9B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A87229-224C-471B-8D50-5E5A98E0F2E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0CD-4879-85A7-DD0AB97C9B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D2CF28A-F202-4383-88FA-110A08C7944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0CD-4879-85A7-DD0AB97C9B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BFE7E75-84D1-4EB1-B9DB-627E4074BE5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80CD-4879-85A7-DD0AB97C9B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1EF9CA4-3ED3-4D55-88C7-8BAB4113C50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80CD-4879-85A7-DD0AB97C9B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Feuil1!$A$2:$A$8</c:f>
              <c:strCache>
                <c:ptCount val="7"/>
                <c:pt idx="0">
                  <c:v>TRUE</c:v>
                </c:pt>
                <c:pt idx="1">
                  <c:v>False &amp; Corrected</c:v>
                </c:pt>
                <c:pt idx="2">
                  <c:v>No understanding &amp; Correctable</c:v>
                </c:pt>
                <c:pt idx="3">
                  <c:v>Half-true</c:v>
                </c:pt>
                <c:pt idx="4">
                  <c:v>Scale</c:v>
                </c:pt>
                <c:pt idx="5">
                  <c:v>Consortium</c:v>
                </c:pt>
                <c:pt idx="6">
                  <c:v>No understanding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63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8</c:v>
                </c:pt>
                <c:pt idx="5">
                  <c:v>3</c:v>
                </c:pt>
                <c:pt idx="6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Feuil1!$B$2:$B$8</c15:f>
                <c15:dlblRangeCache>
                  <c:ptCount val="7"/>
                  <c:pt idx="0">
                    <c:v>63</c:v>
                  </c:pt>
                  <c:pt idx="1">
                    <c:v>3</c:v>
                  </c:pt>
                  <c:pt idx="2">
                    <c:v>6</c:v>
                  </c:pt>
                  <c:pt idx="3">
                    <c:v>12</c:v>
                  </c:pt>
                  <c:pt idx="4">
                    <c:v>8</c:v>
                  </c:pt>
                  <c:pt idx="5">
                    <c:v>3</c:v>
                  </c:pt>
                  <c:pt idx="6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6-80CD-4879-85A7-DD0AB97C9BF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633399400226612"/>
          <c:y val="0"/>
          <c:w val="0.33366600599773383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997927253543"/>
          <c:y val="0.15659994953433545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E3B692F-2B5D-4173-9375-5FE5CCA43BE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0F16A80-00E7-42D4-B1AA-2119A4D2E35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58A519F-88E2-4829-8CB0-4D041AD1BFB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FB7EA15-419A-4B8C-A395-98E567AB91E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Name mistake</c:v>
                </c:pt>
                <c:pt idx="2">
                  <c:v>Higher scale</c:v>
                </c:pt>
                <c:pt idx="3">
                  <c:v>Comparison/Ex.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11</c:v>
                  </c:pt>
                  <c:pt idx="1">
                    <c:v>2</c:v>
                  </c:pt>
                  <c:pt idx="2">
                    <c:v>2</c:v>
                  </c:pt>
                  <c:pt idx="3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000010907278317"/>
          <c:y val="2.2917065785512506E-2"/>
          <c:w val="0.89999989092721677"/>
          <c:h val="9.6765956909299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0645150969456"/>
          <c:y val="0.1675893141511678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Pt>
            <c:idx val="4"/>
            <c:bubble3D val="0"/>
            <c:spPr>
              <a:solidFill>
                <a:srgbClr val="C55A1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995-44D3-B6EC-4A1D31C9A6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5-44D3-B6EC-4A1D31C9A6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2FD1451-59D8-472A-899F-8DC128E7CCA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DBA9B9-56BB-4CC4-8EBE-FEE93CB176B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0722BFD-92D3-4D29-82DA-616F4CB4CF4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6CED70E-3FD7-40CB-B6BE-9FEC9CFBA76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7A3C05E-0B74-4750-9E19-2A6CC9AF717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995-44D3-B6EC-4A1D31C9A6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821A76C-B1E7-4EC0-ACD7-088FD844E9F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995-44D3-B6EC-4A1D31C9A6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Feuil1!$A$2:$A$7</c:f>
              <c:strCache>
                <c:ptCount val="6"/>
                <c:pt idx="0">
                  <c:v>TRUE</c:v>
                </c:pt>
                <c:pt idx="1">
                  <c:v>Name mistake</c:v>
                </c:pt>
                <c:pt idx="2">
                  <c:v>Comparison/Ex.</c:v>
                </c:pt>
                <c:pt idx="3">
                  <c:v>Int. Grp</c:v>
                </c:pt>
                <c:pt idx="4">
                  <c:v>Higher scale</c:v>
                </c:pt>
                <c:pt idx="5">
                  <c:v>Finland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Feuil1!$B$2:$B$7</c15:f>
                <c15:dlblRangeCache>
                  <c:ptCount val="6"/>
                  <c:pt idx="0">
                    <c:v>6</c:v>
                  </c:pt>
                  <c:pt idx="1">
                    <c:v>1</c:v>
                  </c:pt>
                  <c:pt idx="2">
                    <c:v>3</c:v>
                  </c:pt>
                  <c:pt idx="3">
                    <c:v>1</c:v>
                  </c:pt>
                  <c:pt idx="4">
                    <c:v>6</c:v>
                  </c:pt>
                  <c:pt idx="5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0645150969456"/>
          <c:y val="0.1675893141511678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Pt>
            <c:idx val="4"/>
            <c:bubble3D val="0"/>
            <c:spPr>
              <a:solidFill>
                <a:srgbClr val="C55A1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995-44D3-B6EC-4A1D31C9A6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5-44D3-B6EC-4A1D31C9A6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A53DDC-6944-4A37-9BDD-BBF47B6CC01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CAAFAD1-23BC-4E02-B21F-400369D7BC7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F37E5DA-30B8-41DD-8B1C-E7404DA98C3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C2EE498-BF91-4756-9F0F-3C01B4FC9A0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Affiliation</c:v>
                </c:pt>
                <c:pt idx="2">
                  <c:v>No understanding</c:v>
                </c:pt>
                <c:pt idx="3">
                  <c:v>Name mistake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3</c:v>
                  </c:pt>
                  <c:pt idx="1">
                    <c:v>1</c:v>
                  </c:pt>
                  <c:pt idx="2">
                    <c:v>8</c:v>
                  </c:pt>
                  <c:pt idx="3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000010907278317"/>
          <c:y val="2.2917065785512506E-2"/>
          <c:w val="0.89999989092721677"/>
          <c:h val="8.7539281565025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67936876447635"/>
          <c:y val="5.596114512140369E-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00-4701-89EE-83161FB36AA2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00-4701-89EE-83161FB36AA2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00-4701-89EE-83161FB36AA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00-4701-89EE-83161FB36AA2}"/>
              </c:ext>
            </c:extLst>
          </c:dPt>
          <c:dPt>
            <c:idx val="4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600-4701-89EE-83161FB36AA2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600-4701-89EE-83161FB36AA2}"/>
              </c:ext>
            </c:extLst>
          </c:dPt>
          <c:dPt>
            <c:idx val="6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600-4701-89EE-83161FB36AA2}"/>
              </c:ext>
            </c:extLst>
          </c:dPt>
          <c:dPt>
            <c:idx val="7"/>
            <c:bubble3D val="0"/>
            <c:spPr>
              <a:solidFill>
                <a:srgbClr val="7F3A0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D600-4701-89EE-83161FB36AA2}"/>
              </c:ext>
            </c:extLst>
          </c:dPt>
          <c:dPt>
            <c:idx val="8"/>
            <c:bubble3D val="0"/>
            <c:spPr>
              <a:solidFill>
                <a:srgbClr val="632D0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600-4701-89EE-83161FB36AA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49CA570-B797-4313-A32C-AC08B9920C7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600-4701-89EE-83161FB36AA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2BCEF4-D2D6-485F-893C-4AD3C6CB5CA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600-4701-89EE-83161FB36AA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12ACAA9-D8D5-464F-A183-0D373312C10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600-4701-89EE-83161FB36AA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B3BFF92-2D80-4D17-8737-880C1A5667F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600-4701-89EE-83161FB36AA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FE514F8-140F-4766-AC2C-5096CAE3D1E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600-4701-89EE-83161FB36AA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90F966D-55BB-4A22-9BFD-5B6E95EDAE8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600-4701-89EE-83161FB36AA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D5CE292-9341-4E01-BC87-17B15AF9BB0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D600-4701-89EE-83161FB36AA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6C2B046-21BF-4F85-9A39-1AE333BE766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D600-4701-89EE-83161FB36AA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3C06BE1-1F76-4CE1-A756-87A227CB7CA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D600-4701-89EE-83161FB36A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Feuil1!$A$2:$A$10</c:f>
              <c:strCache>
                <c:ptCount val="9"/>
                <c:pt idx="0">
                  <c:v>TRUE</c:v>
                </c:pt>
                <c:pt idx="1">
                  <c:v>Finland</c:v>
                </c:pt>
                <c:pt idx="2">
                  <c:v>Copyright</c:v>
                </c:pt>
                <c:pt idx="3">
                  <c:v>Name mistake</c:v>
                </c:pt>
                <c:pt idx="4">
                  <c:v>Affiliation</c:v>
                </c:pt>
                <c:pt idx="5">
                  <c:v>Int. Grp</c:v>
                </c:pt>
                <c:pt idx="6">
                  <c:v>Comparison/Ex</c:v>
                </c:pt>
                <c:pt idx="7">
                  <c:v>Higher Scale</c:v>
                </c:pt>
                <c:pt idx="8">
                  <c:v>No understanding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21</c:v>
                </c:pt>
                <c:pt idx="1">
                  <c:v>3</c:v>
                </c:pt>
                <c:pt idx="2">
                  <c:v>13</c:v>
                </c:pt>
                <c:pt idx="3">
                  <c:v>14</c:v>
                </c:pt>
                <c:pt idx="4">
                  <c:v>1</c:v>
                </c:pt>
                <c:pt idx="5">
                  <c:v>4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Feuil1!$B$2:$B$10</c15:f>
                <c15:dlblRangeCache>
                  <c:ptCount val="9"/>
                  <c:pt idx="0">
                    <c:v>21</c:v>
                  </c:pt>
                  <c:pt idx="1">
                    <c:v>3</c:v>
                  </c:pt>
                  <c:pt idx="2">
                    <c:v>13</c:v>
                  </c:pt>
                  <c:pt idx="3">
                    <c:v>14</c:v>
                  </c:pt>
                  <c:pt idx="4">
                    <c:v>1</c:v>
                  </c:pt>
                  <c:pt idx="5">
                    <c:v>4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D600-4701-89EE-83161FB36A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11306193843423"/>
          <c:y val="0"/>
          <c:w val="0.5654865718678751"/>
          <c:h val="0.9355374818836385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A-4BBD-8C39-4BDEBEF28E8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A-4BBD-8C39-4BDEBEF28E8F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A-4BBD-8C39-4BDEBEF28E8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B9E6134-3F4C-4962-A05E-486A8A518CF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E2A-4BBD-8C39-4BDEBEF28E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5F840F-9DDF-48CF-9411-8D2387DF131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E2A-4BBD-8C39-4BDEBEF28E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8DFC538-01E9-4A98-B87E-AF22110EB0A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E2A-4BBD-8C39-4BDEBEF28E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Feuil1!$A$2:$A$4</c:f>
              <c:strCache>
                <c:ptCount val="3"/>
                <c:pt idx="0">
                  <c:v>TRUE</c:v>
                </c:pt>
                <c:pt idx="1">
                  <c:v>50% True</c:v>
                </c:pt>
                <c:pt idx="2">
                  <c:v>FALSE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30</c:v>
                </c:pt>
                <c:pt idx="1">
                  <c:v>16</c:v>
                </c:pt>
                <c:pt idx="2">
                  <c:v>54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30</c:v>
                  </c:pt>
                  <c:pt idx="1">
                    <c:v>16</c:v>
                  </c:pt>
                  <c:pt idx="2">
                    <c:v>54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E2A-4BBD-8C39-4BDEBEF28E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46411405906296"/>
          <c:y val="0.36712400397192357"/>
          <c:w val="0.19312153757909262"/>
          <c:h val="0.27091191723317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1-4E80-9F16-0E567D55CB0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1-4E80-9F16-0E567D55CB0A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71-4E80-9F16-0E567D55CB0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71-4E80-9F16-0E567D55CB0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71-4E80-9F16-0E567D55CB0A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C71-4E80-9F16-0E567D55CB0A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C71-4E80-9F16-0E567D55CB0A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C71-4E80-9F16-0E567D55CB0A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C71-4E80-9F16-0E567D55CB0A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C71-4E80-9F16-0E567D55CB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46BA666-02C0-4259-BBAA-7E6F3E5AA80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C71-4E80-9F16-0E567D55CB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1411C73-B6E9-4B82-8F1D-C3C3FDBF11B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C71-4E80-9F16-0E567D55CB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6808DC8-614C-4622-A3D5-06C5FCFC9BE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C71-4E80-9F16-0E567D55CB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25C887B-B1C8-4E8F-8FFC-03338CC13E0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C71-4E80-9F16-0E567D55CB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B07B190-0059-4110-B986-A20FD7B1576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C71-4E80-9F16-0E567D55CB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9942DE5-B471-468A-BACD-D4F3DE209D4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C71-4E80-9F16-0E567D55CB0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94CC208-AFF7-4195-8C12-41EF735AE70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BC71-4E80-9F16-0E567D55CB0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7BB440E-5A68-40DA-8CB4-BC89820C1A9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BC71-4E80-9F16-0E567D55CB0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86A16B0-565C-4091-8E19-3C87AC957DC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BC71-4E80-9F16-0E567D55CB0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3E350C7-9EA4-4CD5-83DE-D2269E0B558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BC71-4E80-9F16-0E567D55C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BC71-4E80-9F16-0E567D55CB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6D50A1A-F594-4B84-B970-9913C183C09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5F2FD87-BE06-44B5-B0D5-743D73C4810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4D6905F-6B23-4906-9404-ED3EEE6CD17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41CED31-0B1F-4911-8BEC-6E66F66293D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0C16110-E175-4A58-9F15-403CBF8B9DA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9EC1A4F-B14C-49FE-92B0-D0D95CAA847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86D942E-01C2-4827-A9CE-A00E15518ED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8AB5F0-0AF8-4730-B3A2-89809EE7EDB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B25670B-8612-4EED-A653-5CE4A9E2E47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B3B94A3-781F-42F6-90F8-4C39551C7B9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06BBE23-AA73-4FBE-AB50-27B7C3C44D3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53035AB-A53F-429C-9516-E1EF2F11FE8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2F22EEC-6260-4836-9FB3-779744B72F3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3FEFC3C-C8C9-4F69-8407-D0FCC201B06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B65FBBC-B4C0-49F8-A8C8-31D4601C6C4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CC873D6-2B9B-4EEB-813C-C9873069403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A79ED7B-957E-4AE0-B997-CC8785A0035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874394B-F16B-4224-B10F-8726D305183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07D18AC-5F4A-4278-B016-5338CACA427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0521B33-2364-4B4C-87B6-E4327F98009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C6926-6B3F-4639-80E4-85E438C80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8EC41-5778-4DA3-9146-912D4C2E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D4283-718D-43EC-9A3C-3A6E9D21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797E5-9B83-436F-B36E-34D7D810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5F6A0-1EE2-4516-91E3-6A9BAE3D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DD8E6-765C-4680-A409-2AE931D3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16890-FF49-4A49-AB26-69B113EB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F38DF-2B27-42A6-82CC-20F920D8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66FBC-A2A1-4278-8F12-405BC319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3AB6D-9EAA-4F66-B1D7-AF2D704C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9C3B9E-DF00-40D6-BAC8-D93F173C8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290646-6EDD-41E0-B224-BEDD0EE9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80156-865E-4C90-BFC9-5BE6F1AD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53CE7-E5CC-4F3D-873C-A06FF30A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9619-1E50-4D54-B1F1-72D509E3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98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406FB-E643-4C69-A157-45CE7FF3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4E2C9-C910-4B6A-8155-2B6CD631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4998D-4695-4189-92A6-3C0B8AE3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F8030-C93F-41F6-A571-EF7D69F3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9ECD8-2C80-4ED5-9ED7-55BEC8D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E3D65-FFDD-4241-8AEA-338C1529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98353-7597-44C4-A694-3A9E75A2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1C91AA-A89C-4FB0-AA06-C7F4693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4D0AB-4B3E-4FAC-B6DE-FD0C799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DD31D-43BA-4E7C-AD11-62C4C111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B1A58-DAF2-4673-922A-451EE21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C89F4-0B42-4779-A670-F85E98113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B2D73E-464F-46F2-B6B9-0C53FCE1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067D66-31ED-4CCB-B2FF-8A134826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17CCC1-6266-4B54-ABFE-00B2B81D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3F438-F64D-487D-B625-35814F9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0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34C20-E1B1-4647-8D4C-FEAB35B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DAA83C-BC0C-4942-915C-E7DF491F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E4524D-CAB2-487B-827C-6B6029E2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7DA7DF-9FBE-4563-83AE-F43262CAF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B9EB7-E7C3-47AF-AC39-31EC749A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F886CA-7EEC-4EB9-A08A-84AD1860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14623A-CF85-4CA7-8013-CD2E82F1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AD46B-93F3-44B0-B902-29D652A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ED4D8-E9EB-4736-9A7F-79BEC5B9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3DA265-A2C3-4475-BD4D-B3A01DC4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FF51FE-3FCC-43B6-B47A-3CE5CB0A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7979FC-A362-43EB-8C9F-32632E38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3B2002-7ABA-4FF4-82BB-81D807B8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2F33E0-4437-4B2A-92FC-02A9BDD2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EB5E7C-3B5C-4459-8010-870B224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E244F-F2B4-4CCF-B260-D5885AA4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333F1-DBCF-4436-BCD2-43F9FD51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4437E-4A18-44D5-9FDC-AF411111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F99C3-3B68-4248-B07C-937F5F5D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47E73-0F86-47A6-BD33-5324C3E7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E426A8-7E6C-47A8-88C9-0922BD8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F2396-B252-41A4-A703-20D4BA06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15952D-8D5B-4FFA-9D2A-CC2818DAF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EE97C2-5C62-4387-AEC5-F9C4FB27B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FFE80B-4DB8-4A1A-8EE3-94943EA8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7B0A1-80BC-44E0-B9D4-FB2D9455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696D5F-C9C0-4A60-8351-479B8541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8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1ADB24-3008-4BEE-B4C0-1F53EAB8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55A72-EBAB-4E42-8832-085CA1DB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32CC7-62B1-43C4-B622-321C19D2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8274-AA4F-429F-9B82-7A72192A35BB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F4A67-0CE1-490E-9556-1C024082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95D99-88DF-4F02-AF11-F805E6E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242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Switzerland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04811"/>
              </p:ext>
            </p:extLst>
          </p:nvPr>
        </p:nvGraphicFramePr>
        <p:xfrm>
          <a:off x="-754743" y="871138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5494768" y="4504442"/>
            <a:ext cx="6591300" cy="2108461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8BD9AE-1DD0-4C2B-9ED0-BF380CF38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"/>
          <a:stretch/>
        </p:blipFill>
        <p:spPr>
          <a:xfrm>
            <a:off x="5536120" y="4589476"/>
            <a:ext cx="6400066" cy="112303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4B82F7-3897-4D24-B6E6-044A99CF8E53}"/>
              </a:ext>
            </a:extLst>
          </p:cNvPr>
          <p:cNvSpPr txBox="1"/>
          <p:nvPr/>
        </p:nvSpPr>
        <p:spPr>
          <a:xfrm>
            <a:off x="6266923" y="5844987"/>
            <a:ext cx="508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4B183"/>
                </a:solidFill>
              </a:rPr>
              <a:t>Abbreviation of “Seagrass bed” = SG </a:t>
            </a:r>
            <a:r>
              <a:rPr lang="en-US" b="1" dirty="0">
                <a:solidFill>
                  <a:srgbClr val="F4B183"/>
                </a:solidFill>
              </a:rPr>
              <a:t>confused with the canton of St Gall (SG) in Switzerland</a:t>
            </a:r>
            <a:r>
              <a:rPr lang="en-GB" b="1" dirty="0">
                <a:solidFill>
                  <a:srgbClr val="F4B183"/>
                </a:solidFill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629436" y="2499067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3F060F-0F71-4DE6-99B5-BC6A718D8DC6}"/>
              </a:ext>
            </a:extLst>
          </p:cNvPr>
          <p:cNvGrpSpPr/>
          <p:nvPr/>
        </p:nvGrpSpPr>
        <p:grpSpPr>
          <a:xfrm>
            <a:off x="4710745" y="1217287"/>
            <a:ext cx="7375323" cy="2632734"/>
            <a:chOff x="4710745" y="671083"/>
            <a:chExt cx="7375323" cy="2632734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8891569-EEA9-4DE1-BFAA-BDF4EE131D3C}"/>
                </a:ext>
              </a:extLst>
            </p:cNvPr>
            <p:cNvGrpSpPr/>
            <p:nvPr/>
          </p:nvGrpSpPr>
          <p:grpSpPr>
            <a:xfrm>
              <a:off x="4806044" y="1020291"/>
              <a:ext cx="7280024" cy="2283526"/>
              <a:chOff x="5366657" y="906882"/>
              <a:chExt cx="6591300" cy="2108461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71E02441-BE45-4BF6-86F6-95A2F15FD54F}"/>
                  </a:ext>
                </a:extLst>
              </p:cNvPr>
              <p:cNvGrpSpPr/>
              <p:nvPr/>
            </p:nvGrpSpPr>
            <p:grpSpPr>
              <a:xfrm>
                <a:off x="5431970" y="1037510"/>
                <a:ext cx="6422572" cy="1973945"/>
                <a:chOff x="5666013" y="1244338"/>
                <a:chExt cx="6422572" cy="1973945"/>
              </a:xfrm>
            </p:grpSpPr>
            <p:pic>
              <p:nvPicPr>
                <p:cNvPr id="6" name="Image 5">
                  <a:extLst>
                    <a:ext uri="{FF2B5EF4-FFF2-40B4-BE49-F238E27FC236}">
                      <a16:creationId xmlns:a16="http://schemas.microsoft.com/office/drawing/2014/main" id="{2F33ECB2-1E68-4F18-B59F-E5A5A541B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1110"/>
                <a:stretch/>
              </p:blipFill>
              <p:spPr>
                <a:xfrm>
                  <a:off x="5666014" y="1244338"/>
                  <a:ext cx="6422571" cy="905455"/>
                </a:xfrm>
                <a:prstGeom prst="rect">
                  <a:avLst/>
                </a:prstGeom>
              </p:spPr>
            </p:pic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72DCFCBE-3D82-440D-AD6E-3926FFB8E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6013" y="2273178"/>
                  <a:ext cx="6422571" cy="945105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87D89-0295-4E27-92B9-46C291C73AE5}"/>
                  </a:ext>
                </a:extLst>
              </p:cNvPr>
              <p:cNvSpPr/>
              <p:nvPr/>
            </p:nvSpPr>
            <p:spPr>
              <a:xfrm>
                <a:off x="5366657" y="906882"/>
                <a:ext cx="6591300" cy="2108461"/>
              </a:xfrm>
              <a:prstGeom prst="rect">
                <a:avLst/>
              </a:prstGeom>
              <a:noFill/>
              <a:ln w="57150">
                <a:solidFill>
                  <a:srgbClr val="FBE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924F790-5F52-4D82-ABE9-ECA08D930D94}"/>
                </a:ext>
              </a:extLst>
            </p:cNvPr>
            <p:cNvSpPr txBox="1"/>
            <p:nvPr/>
          </p:nvSpPr>
          <p:spPr>
            <a:xfrm>
              <a:off x="4710745" y="671083"/>
              <a:ext cx="3374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International Group (Int. Grp)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5395112" y="4146849"/>
            <a:ext cx="1823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C57976-1CDD-4DB7-BB00-773A1573C2C4}"/>
              </a:ext>
            </a:extLst>
          </p:cNvPr>
          <p:cNvSpPr txBox="1"/>
          <p:nvPr/>
        </p:nvSpPr>
        <p:spPr>
          <a:xfrm>
            <a:off x="78212" y="4146849"/>
            <a:ext cx="1216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Copyright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105932" y="4504442"/>
            <a:ext cx="5261460" cy="2108461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7BEA6D9-F9B7-4BC3-A6EF-C693BFDC7F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082"/>
          <a:stretch/>
        </p:blipFill>
        <p:spPr>
          <a:xfrm>
            <a:off x="193903" y="5147842"/>
            <a:ext cx="3343955" cy="757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2A63382-D135-46BA-81F7-B2D65B19C7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49" b="11478"/>
          <a:stretch/>
        </p:blipFill>
        <p:spPr>
          <a:xfrm>
            <a:off x="193903" y="5974346"/>
            <a:ext cx="3143091" cy="547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6300905-4836-4F99-B489-0E0F7ABF6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03" y="4617520"/>
            <a:ext cx="4248150" cy="466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D2976EE4-E5CA-4DF2-849E-3E16B0F684FD}"/>
              </a:ext>
            </a:extLst>
          </p:cNvPr>
          <p:cNvSpPr txBox="1"/>
          <p:nvPr/>
        </p:nvSpPr>
        <p:spPr>
          <a:xfrm>
            <a:off x="3625829" y="5322352"/>
            <a:ext cx="167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55A11"/>
                </a:solidFill>
              </a:rPr>
              <a:t>With </a:t>
            </a:r>
            <a:r>
              <a:rPr lang="en-GB" b="1" dirty="0">
                <a:solidFill>
                  <a:srgbClr val="C55A11"/>
                </a:solidFill>
              </a:rPr>
              <a:t>Springer</a:t>
            </a:r>
            <a:r>
              <a:rPr lang="en-GB" dirty="0">
                <a:solidFill>
                  <a:srgbClr val="C55A11"/>
                </a:solidFill>
              </a:rPr>
              <a:t>, </a:t>
            </a:r>
            <a:r>
              <a:rPr lang="en-GB" b="1" dirty="0">
                <a:solidFill>
                  <a:srgbClr val="C55A11"/>
                </a:solidFill>
              </a:rPr>
              <a:t>MDPI</a:t>
            </a:r>
            <a:r>
              <a:rPr lang="en-GB" dirty="0">
                <a:solidFill>
                  <a:srgbClr val="C55A11"/>
                </a:solidFill>
              </a:rPr>
              <a:t> and other journals</a:t>
            </a:r>
          </a:p>
        </p:txBody>
      </p:sp>
    </p:spTree>
    <p:extLst>
      <p:ext uri="{BB962C8B-B14F-4D97-AF65-F5344CB8AC3E}">
        <p14:creationId xmlns:p14="http://schemas.microsoft.com/office/powerpoint/2010/main" val="135463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/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3243574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86547" y="3156152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7%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8014367" y="3679372"/>
            <a:ext cx="4054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e.g., Study at the European scale but </a:t>
            </a:r>
            <a:br>
              <a:rPr lang="en-GB" sz="2000" dirty="0"/>
            </a:br>
            <a:r>
              <a:rPr lang="en-GB" sz="2000" dirty="0"/>
              <a:t>only two countries are identified </a:t>
            </a:r>
            <a:br>
              <a:rPr lang="en-GB" sz="2000" dirty="0"/>
            </a:br>
            <a:r>
              <a:rPr lang="en-GB" sz="2000" dirty="0"/>
              <a:t>because cited as example in the </a:t>
            </a:r>
            <a:br>
              <a:rPr lang="en-GB" sz="2000" dirty="0"/>
            </a:br>
            <a:r>
              <a:rPr lang="en-GB" sz="2000" dirty="0"/>
              <a:t>summary.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28FC2A-C525-4A6F-99F5-11C098EEEE33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43427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482871"/>
              </p:ext>
            </p:extLst>
          </p:nvPr>
        </p:nvGraphicFramePr>
        <p:xfrm>
          <a:off x="-1490397" y="69629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300409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86547" y="2452212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5%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7777131" y="2975432"/>
            <a:ext cx="452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Country cited as an example, or at the </a:t>
            </a:r>
            <a:br>
              <a:rPr lang="en-GB" sz="2000" dirty="0"/>
            </a:br>
            <a:r>
              <a:rPr lang="en-GB" sz="2000" dirty="0"/>
              <a:t>of the summary as an opening statement.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E2F55B-C23D-4F87-8541-0BD89E2A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9880"/>
            <a:ext cx="12192000" cy="11836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DE0A80-09CB-4693-8EFF-B8B89C66824D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40033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77123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4644202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28489" y="4677543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7729648" y="5094514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ym typeface="Wingdings" panose="05000000000000000000" pitchFamily="2" charset="2"/>
              </a:rPr>
              <a:t> Filter location that corresponds to the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name of one of the author</a:t>
            </a:r>
            <a:endParaRPr lang="en-GB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D8C329-47AE-4F7B-A594-D234F136B8E8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3942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3513C5A2-B67C-4F77-9D00-B88543B8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684869"/>
              </p:ext>
            </p:extLst>
          </p:nvPr>
        </p:nvGraphicFramePr>
        <p:xfrm>
          <a:off x="-1185597" y="1486671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BC42229-BEE8-44F1-8701-FC2C1EF84986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99120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F0552EC-6D9A-4568-AEA9-656E7C626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653935"/>
              </p:ext>
            </p:extLst>
          </p:nvPr>
        </p:nvGraphicFramePr>
        <p:xfrm>
          <a:off x="635946" y="1167357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1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Japan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3872"/>
              </p:ext>
            </p:extLst>
          </p:nvPr>
        </p:nvGraphicFramePr>
        <p:xfrm>
          <a:off x="-575128" y="809533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856008" y="2388512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3F060F-0F71-4DE6-99B5-BC6A718D8DC6}"/>
              </a:ext>
            </a:extLst>
          </p:cNvPr>
          <p:cNvGrpSpPr/>
          <p:nvPr/>
        </p:nvGrpSpPr>
        <p:grpSpPr>
          <a:xfrm>
            <a:off x="5384618" y="789925"/>
            <a:ext cx="6701449" cy="3419220"/>
            <a:chOff x="5384618" y="717670"/>
            <a:chExt cx="6701449" cy="25861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287D89-0295-4E27-92B9-46C291C73AE5}"/>
                </a:ext>
              </a:extLst>
            </p:cNvPr>
            <p:cNvSpPr/>
            <p:nvPr/>
          </p:nvSpPr>
          <p:spPr>
            <a:xfrm>
              <a:off x="5453742" y="1020291"/>
              <a:ext cx="6632325" cy="2283526"/>
            </a:xfrm>
            <a:prstGeom prst="rect">
              <a:avLst/>
            </a:prstGeom>
            <a:noFill/>
            <a:ln w="571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924F790-5F52-4D82-ABE9-ECA08D930D94}"/>
                </a:ext>
              </a:extLst>
            </p:cNvPr>
            <p:cNvSpPr txBox="1"/>
            <p:nvPr/>
          </p:nvSpPr>
          <p:spPr>
            <a:xfrm>
              <a:off x="5384618" y="717670"/>
              <a:ext cx="2479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Comparison/Example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5395112" y="4233933"/>
            <a:ext cx="149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Higher Scale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C57976-1CDD-4DB7-BB00-773A1573C2C4}"/>
              </a:ext>
            </a:extLst>
          </p:cNvPr>
          <p:cNvSpPr txBox="1"/>
          <p:nvPr/>
        </p:nvSpPr>
        <p:spPr>
          <a:xfrm>
            <a:off x="78212" y="4233933"/>
            <a:ext cx="170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105932" y="4591526"/>
            <a:ext cx="5261460" cy="2108461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976EE4-E5CA-4DF2-849E-3E16B0F684FD}"/>
              </a:ext>
            </a:extLst>
          </p:cNvPr>
          <p:cNvSpPr txBox="1"/>
          <p:nvPr/>
        </p:nvSpPr>
        <p:spPr>
          <a:xfrm>
            <a:off x="1086866" y="5645756"/>
            <a:ext cx="32915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Kona identified as a city in Hawaii but also as a Japanese City called </a:t>
            </a:r>
            <a:r>
              <a:rPr lang="en-GB" sz="2000" b="1" dirty="0"/>
              <a:t>Kona-</a:t>
            </a:r>
            <a:r>
              <a:rPr lang="en-GB" sz="2000" b="1" dirty="0" err="1"/>
              <a:t>zaki</a:t>
            </a:r>
            <a:endParaRPr lang="en-GB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85605C-945B-4F5D-A881-BA95B5D55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08"/>
          <a:stretch/>
        </p:blipFill>
        <p:spPr>
          <a:xfrm>
            <a:off x="5523462" y="1269327"/>
            <a:ext cx="4331557" cy="15357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B2A8F4-F6E7-466A-B52F-5C2E2A69A96D}"/>
              </a:ext>
            </a:extLst>
          </p:cNvPr>
          <p:cNvSpPr txBox="1"/>
          <p:nvPr/>
        </p:nvSpPr>
        <p:spPr>
          <a:xfrm>
            <a:off x="10009415" y="1396001"/>
            <a:ext cx="19267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55A11"/>
                </a:solidFill>
              </a:rPr>
              <a:t>Country mentioned only in the summary, </a:t>
            </a:r>
            <a:br>
              <a:rPr lang="en-GB" dirty="0">
                <a:solidFill>
                  <a:srgbClr val="C55A11"/>
                </a:solidFill>
              </a:rPr>
            </a:br>
            <a:r>
              <a:rPr lang="en-GB" dirty="0">
                <a:solidFill>
                  <a:srgbClr val="C55A11"/>
                </a:solidFill>
              </a:rPr>
              <a:t>as an </a:t>
            </a:r>
            <a:r>
              <a:rPr lang="en-GB" b="1" dirty="0">
                <a:solidFill>
                  <a:srgbClr val="C55A11"/>
                </a:solidFill>
              </a:rPr>
              <a:t>example.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EEBF9B-D5CB-47A1-B4E3-35BDC5F3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638" y="3170914"/>
            <a:ext cx="4331557" cy="429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C541E-879F-44DA-A1F3-21521635D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49" y="3600724"/>
            <a:ext cx="6433066" cy="45070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3E61F95-B9D9-4AB4-931B-F88F00DA6CAD}"/>
              </a:ext>
            </a:extLst>
          </p:cNvPr>
          <p:cNvSpPr txBox="1"/>
          <p:nvPr/>
        </p:nvSpPr>
        <p:spPr>
          <a:xfrm>
            <a:off x="10009415" y="2679485"/>
            <a:ext cx="19267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C55A11"/>
                </a:solidFill>
              </a:rPr>
              <a:t>Kumejima</a:t>
            </a:r>
            <a:r>
              <a:rPr lang="en-GB" dirty="0">
                <a:solidFill>
                  <a:srgbClr val="C55A11"/>
                </a:solidFill>
              </a:rPr>
              <a:t> (city in Japan), used for a </a:t>
            </a:r>
            <a:r>
              <a:rPr lang="en-GB" b="1" dirty="0">
                <a:solidFill>
                  <a:srgbClr val="C55A11"/>
                </a:solidFill>
              </a:rPr>
              <a:t>comparison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85C1C06-4F6C-40AF-88E6-6E6BDF57E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10" y="4668906"/>
            <a:ext cx="5050290" cy="74255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CB0A193-EDB7-490B-8FF0-D49F1FD742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778"/>
          <a:stretch/>
        </p:blipFill>
        <p:spPr>
          <a:xfrm>
            <a:off x="6172335" y="5099916"/>
            <a:ext cx="5404758" cy="14694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AEDF576-5F6D-4FD4-BBC9-E98F314CE1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98" b="9012"/>
          <a:stretch/>
        </p:blipFill>
        <p:spPr>
          <a:xfrm>
            <a:off x="8403769" y="4734330"/>
            <a:ext cx="3695700" cy="2546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BC3B454-509E-4289-AB8D-AAEDB606A1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5821" b="48854"/>
          <a:stretch/>
        </p:blipFill>
        <p:spPr>
          <a:xfrm>
            <a:off x="5510378" y="4662507"/>
            <a:ext cx="2926052" cy="3423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5494768" y="4591526"/>
            <a:ext cx="6591300" cy="2108461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Norway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331612"/>
              </p:ext>
            </p:extLst>
          </p:nvPr>
        </p:nvGraphicFramePr>
        <p:xfrm>
          <a:off x="-575128" y="623296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759389" y="2273164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87D89-0295-4E27-92B9-46C291C73AE5}"/>
              </a:ext>
            </a:extLst>
          </p:cNvPr>
          <p:cNvSpPr/>
          <p:nvPr/>
        </p:nvSpPr>
        <p:spPr>
          <a:xfrm>
            <a:off x="5453742" y="667509"/>
            <a:ext cx="6632325" cy="3019116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24F790-5F52-4D82-ABE9-ECA08D930D94}"/>
              </a:ext>
            </a:extLst>
          </p:cNvPr>
          <p:cNvSpPr txBox="1"/>
          <p:nvPr/>
        </p:nvSpPr>
        <p:spPr>
          <a:xfrm>
            <a:off x="3766457" y="5128803"/>
            <a:ext cx="2479333" cy="528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Comparison/Example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10697552" y="316832"/>
            <a:ext cx="149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Higher Scale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3872388" y="4043426"/>
            <a:ext cx="8150883" cy="1085377"/>
          </a:xfrm>
          <a:prstGeom prst="rect">
            <a:avLst/>
          </a:prstGeom>
          <a:noFill/>
          <a:ln w="5715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3872388" y="5512584"/>
            <a:ext cx="8150883" cy="1281539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616A20-0F00-443D-BE02-DC96286E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59" y="779136"/>
            <a:ext cx="6417827" cy="6388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E4FC46-D6DA-447A-9C04-98D7FD130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58" y="1488921"/>
            <a:ext cx="5878286" cy="8560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BCF398-5578-4397-83C3-4D7F53AF9BA7}"/>
              </a:ext>
            </a:extLst>
          </p:cNvPr>
          <p:cNvSpPr/>
          <p:nvPr/>
        </p:nvSpPr>
        <p:spPr>
          <a:xfrm>
            <a:off x="5679272" y="2442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Norway is identify because of the words "Northern Europe".</a:t>
            </a:r>
          </a:p>
          <a:p>
            <a:pPr algn="ctr"/>
            <a:r>
              <a:rPr lang="en-GB" dirty="0"/>
              <a:t>While the study is about the North Seas, other countries like the UK, Belgium, Netherlands, Germany or Denmark are not identified.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8E0FA8-FE65-42B8-9D14-C54D28A9A276}"/>
              </a:ext>
            </a:extLst>
          </p:cNvPr>
          <p:cNvSpPr txBox="1"/>
          <p:nvPr/>
        </p:nvSpPr>
        <p:spPr>
          <a:xfrm>
            <a:off x="3766457" y="3659645"/>
            <a:ext cx="337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International Group (Int. Grp)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051417-E411-417F-8E39-5E9C4FDE1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842" y="4122812"/>
            <a:ext cx="7946109" cy="9025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8A9E20-C8A5-46DB-9B5F-DAB0EF7ED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14" y="5541931"/>
            <a:ext cx="8000537" cy="77628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5122485-DA87-4271-B73D-962E18B5A4BE}"/>
              </a:ext>
            </a:extLst>
          </p:cNvPr>
          <p:cNvSpPr txBox="1"/>
          <p:nvPr/>
        </p:nvSpPr>
        <p:spPr>
          <a:xfrm>
            <a:off x="4766856" y="6244646"/>
            <a:ext cx="664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Norway well identified. But </a:t>
            </a:r>
            <a:r>
              <a:rPr lang="en-US" sz="1600" dirty="0"/>
              <a:t>other countries like Canada identified because mentioned in a </a:t>
            </a:r>
            <a:r>
              <a:rPr lang="en-US" sz="1600" b="1" dirty="0"/>
              <a:t>opening statement</a:t>
            </a:r>
            <a:r>
              <a:rPr lang="en-US" sz="1600" dirty="0"/>
              <a:t>. </a:t>
            </a:r>
            <a:endParaRPr lang="en-GB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F57B539-9E3C-4A50-80C0-4A2A9238D9D2}"/>
              </a:ext>
            </a:extLst>
          </p:cNvPr>
          <p:cNvSpPr txBox="1"/>
          <p:nvPr/>
        </p:nvSpPr>
        <p:spPr>
          <a:xfrm>
            <a:off x="78212" y="4233933"/>
            <a:ext cx="170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4F1234-81FA-4D73-AFEE-A0DB72EF8529}"/>
              </a:ext>
            </a:extLst>
          </p:cNvPr>
          <p:cNvSpPr/>
          <p:nvPr/>
        </p:nvSpPr>
        <p:spPr>
          <a:xfrm>
            <a:off x="105932" y="4591526"/>
            <a:ext cx="3657136" cy="2202597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5C2A277-8CA9-4435-906F-7501EDF90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64" y="4646773"/>
            <a:ext cx="2041071" cy="10673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081852-B236-4D16-B544-3A9FBBB2A23B}"/>
              </a:ext>
            </a:extLst>
          </p:cNvPr>
          <p:cNvSpPr/>
          <p:nvPr/>
        </p:nvSpPr>
        <p:spPr>
          <a:xfrm>
            <a:off x="268984" y="5782981"/>
            <a:ext cx="333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Romania is identified based on the word "Marginal" since </a:t>
            </a:r>
            <a:r>
              <a:rPr lang="en-GB" b="1" dirty="0" err="1"/>
              <a:t>Margina</a:t>
            </a:r>
            <a:r>
              <a:rPr lang="en-GB" dirty="0"/>
              <a:t> is a city in Romania. </a:t>
            </a:r>
          </a:p>
        </p:txBody>
      </p:sp>
    </p:spTree>
    <p:extLst>
      <p:ext uri="{BB962C8B-B14F-4D97-AF65-F5344CB8AC3E}">
        <p14:creationId xmlns:p14="http://schemas.microsoft.com/office/powerpoint/2010/main" val="39917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275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United States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792146"/>
              </p:ext>
            </p:extLst>
          </p:nvPr>
        </p:nvGraphicFramePr>
        <p:xfrm>
          <a:off x="-568933" y="622651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759389" y="2273164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87D89-0295-4E27-92B9-46C291C73AE5}"/>
              </a:ext>
            </a:extLst>
          </p:cNvPr>
          <p:cNvSpPr/>
          <p:nvPr/>
        </p:nvSpPr>
        <p:spPr>
          <a:xfrm>
            <a:off x="5050972" y="803583"/>
            <a:ext cx="7035096" cy="3634790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24F790-5F52-4D82-ABE9-ECA08D930D94}"/>
              </a:ext>
            </a:extLst>
          </p:cNvPr>
          <p:cNvSpPr txBox="1"/>
          <p:nvPr/>
        </p:nvSpPr>
        <p:spPr>
          <a:xfrm>
            <a:off x="105933" y="4212403"/>
            <a:ext cx="124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Affiliation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10490718" y="452906"/>
            <a:ext cx="172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157842" y="4612513"/>
            <a:ext cx="11928225" cy="2097384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DCADE1-8758-4DB6-BD68-6C657CDF9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7"/>
          <a:stretch/>
        </p:blipFill>
        <p:spPr>
          <a:xfrm>
            <a:off x="266701" y="4877232"/>
            <a:ext cx="6515099" cy="15224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C90D25-023C-4819-A954-F19C543D5E09}"/>
              </a:ext>
            </a:extLst>
          </p:cNvPr>
          <p:cNvSpPr txBox="1"/>
          <p:nvPr/>
        </p:nvSpPr>
        <p:spPr>
          <a:xfrm>
            <a:off x="6852153" y="4761294"/>
            <a:ext cx="518200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No study location BUT:</a:t>
            </a:r>
          </a:p>
          <a:p>
            <a:pPr marL="342900" indent="-342900" algn="ctr">
              <a:buAutoNum type="arabicPeriod"/>
            </a:pPr>
            <a:r>
              <a:rPr lang="en-GB" dirty="0"/>
              <a:t>Affiliation is taken into account to identify Germany</a:t>
            </a:r>
          </a:p>
          <a:p>
            <a:pPr marL="342900" indent="-342900" algn="ctr">
              <a:buAutoNum type="arabicPeriod"/>
            </a:pPr>
            <a:r>
              <a:rPr lang="en-GB" dirty="0"/>
              <a:t>The word Germany is associated to the city called </a:t>
            </a:r>
            <a:br>
              <a:rPr lang="en-GB" dirty="0"/>
            </a:br>
            <a:r>
              <a:rPr lang="en-GB" dirty="0"/>
              <a:t>New Germany (Minnesota, USA)</a:t>
            </a:r>
          </a:p>
          <a:p>
            <a:pPr algn="ctr"/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b="1" dirty="0">
                <a:sym typeface="Wingdings" panose="05000000000000000000" pitchFamily="2" charset="2"/>
              </a:rPr>
              <a:t>Double error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F88827-F935-4FF0-B7F9-2AFEC03C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359" y="997008"/>
            <a:ext cx="4198484" cy="760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407562-CDDF-4E6D-AE54-6BAAEB66F5C1}"/>
              </a:ext>
            </a:extLst>
          </p:cNvPr>
          <p:cNvSpPr/>
          <p:nvPr/>
        </p:nvSpPr>
        <p:spPr>
          <a:xfrm>
            <a:off x="9443155" y="961985"/>
            <a:ext cx="3457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Holland</a:t>
            </a:r>
            <a:r>
              <a:rPr lang="en-GB" sz="1600" dirty="0"/>
              <a:t> not associated to the Netherlands but to a US city </a:t>
            </a:r>
            <a:br>
              <a:rPr lang="en-GB" sz="1600" dirty="0"/>
            </a:br>
            <a:r>
              <a:rPr lang="en-GB" sz="1600" dirty="0"/>
              <a:t>located in </a:t>
            </a:r>
            <a:r>
              <a:rPr lang="en-GB" sz="1600" b="1" dirty="0"/>
              <a:t>Michigan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1A392A0-0E50-4704-989B-7497553F0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59" y="1961682"/>
            <a:ext cx="4198484" cy="5404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969DB6A-5054-489A-B21D-43233F702D7F}"/>
              </a:ext>
            </a:extLst>
          </p:cNvPr>
          <p:cNvSpPr/>
          <p:nvPr/>
        </p:nvSpPr>
        <p:spPr>
          <a:xfrm>
            <a:off x="9404627" y="1917342"/>
            <a:ext cx="2711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DC</a:t>
            </a:r>
            <a:r>
              <a:rPr lang="en-GB" sz="1600" dirty="0"/>
              <a:t> system (Direct Current) is </a:t>
            </a:r>
            <a:br>
              <a:rPr lang="en-GB" sz="1600" dirty="0"/>
            </a:br>
            <a:r>
              <a:rPr lang="en-GB" sz="1600" dirty="0"/>
              <a:t>confused with </a:t>
            </a:r>
            <a:r>
              <a:rPr lang="en-GB" sz="1600" b="1" dirty="0"/>
              <a:t>Washington DC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F8ACBBF-D656-4D36-9A0F-987D737F7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359" y="2723288"/>
            <a:ext cx="4403271" cy="839304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51DC088-E0E0-410E-AD48-CAD54F24A804}"/>
              </a:ext>
            </a:extLst>
          </p:cNvPr>
          <p:cNvCxnSpPr>
            <a:cxnSpLocks/>
          </p:cNvCxnSpPr>
          <p:nvPr/>
        </p:nvCxnSpPr>
        <p:spPr>
          <a:xfrm flipV="1">
            <a:off x="5143500" y="1837587"/>
            <a:ext cx="6825343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81BBB00-FE22-403A-AAB8-FF227BDF3584}"/>
              </a:ext>
            </a:extLst>
          </p:cNvPr>
          <p:cNvCxnSpPr>
            <a:cxnSpLocks/>
          </p:cNvCxnSpPr>
          <p:nvPr/>
        </p:nvCxnSpPr>
        <p:spPr>
          <a:xfrm flipV="1">
            <a:off x="5155848" y="2621563"/>
            <a:ext cx="6825343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D55614CD-9801-4553-B970-881677D50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0" y="3698300"/>
            <a:ext cx="4615543" cy="51410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F8A16D2-D92D-4FE9-AF69-A1D3E6A0800B}"/>
              </a:ext>
            </a:extLst>
          </p:cNvPr>
          <p:cNvSpPr/>
          <p:nvPr/>
        </p:nvSpPr>
        <p:spPr>
          <a:xfrm>
            <a:off x="9863919" y="2869645"/>
            <a:ext cx="222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highlight>
                  <a:srgbClr val="FFFF00"/>
                </a:highlight>
              </a:rPr>
              <a:t>Changyun</a:t>
            </a:r>
            <a:r>
              <a:rPr lang="en-US" sz="1600" dirty="0">
                <a:highlight>
                  <a:srgbClr val="FFFF00"/>
                </a:highlight>
              </a:rPr>
              <a:t> Rise </a:t>
            </a:r>
            <a:r>
              <a:rPr lang="en-US" sz="1600" dirty="0"/>
              <a:t>confused </a:t>
            </a:r>
            <a:br>
              <a:rPr lang="en-US" sz="1600" dirty="0"/>
            </a:br>
            <a:r>
              <a:rPr lang="en-US" sz="1600" dirty="0"/>
              <a:t>with </a:t>
            </a:r>
            <a:r>
              <a:rPr lang="en-US" sz="1600" dirty="0" err="1"/>
              <a:t>Changyŏn</a:t>
            </a:r>
            <a:r>
              <a:rPr lang="en-US" sz="1600" dirty="0"/>
              <a:t>, a region </a:t>
            </a:r>
            <a:br>
              <a:rPr lang="en-US" sz="1600" dirty="0"/>
            </a:br>
            <a:r>
              <a:rPr lang="en-US" sz="1600" dirty="0"/>
              <a:t>in </a:t>
            </a:r>
            <a:r>
              <a:rPr lang="en-US" sz="1600" b="1" dirty="0"/>
              <a:t>North Korea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>Don’t understand why </a:t>
            </a:r>
            <a:r>
              <a:rPr lang="en-US" sz="1600" b="1" dirty="0"/>
              <a:t>USA</a:t>
            </a:r>
            <a:r>
              <a:rPr lang="en-US" sz="1600" dirty="0"/>
              <a:t> ?!</a:t>
            </a:r>
          </a:p>
        </p:txBody>
      </p:sp>
    </p:spTree>
    <p:extLst>
      <p:ext uri="{BB962C8B-B14F-4D97-AF65-F5344CB8AC3E}">
        <p14:creationId xmlns:p14="http://schemas.microsoft.com/office/powerpoint/2010/main" val="37915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E1C7FC5-66F0-4CE1-BEE5-B5ADC1BBC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081076"/>
              </p:ext>
            </p:extLst>
          </p:nvPr>
        </p:nvGraphicFramePr>
        <p:xfrm>
          <a:off x="250872" y="1604617"/>
          <a:ext cx="8961367" cy="420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B3082FC-F766-4E39-B3DD-397C77A9986C}"/>
              </a:ext>
            </a:extLst>
          </p:cNvPr>
          <p:cNvSpPr txBox="1"/>
          <p:nvPr/>
        </p:nvSpPr>
        <p:spPr>
          <a:xfrm>
            <a:off x="3607558" y="90985"/>
            <a:ext cx="468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Results with the 80 articles together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E09DF3-B792-4CDC-A12A-AFC11130CAA2}"/>
              </a:ext>
            </a:extLst>
          </p:cNvPr>
          <p:cNvCxnSpPr>
            <a:cxnSpLocks/>
          </p:cNvCxnSpPr>
          <p:nvPr/>
        </p:nvCxnSpPr>
        <p:spPr>
          <a:xfrm flipV="1">
            <a:off x="4553803" y="4408228"/>
            <a:ext cx="345743" cy="10690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C94438F-F7F5-4CB2-AA5D-E2236212617A}"/>
              </a:ext>
            </a:extLst>
          </p:cNvPr>
          <p:cNvCxnSpPr>
            <a:cxnSpLocks/>
          </p:cNvCxnSpPr>
          <p:nvPr/>
        </p:nvCxnSpPr>
        <p:spPr>
          <a:xfrm flipV="1">
            <a:off x="5122460" y="1659209"/>
            <a:ext cx="0" cy="10976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plein 13">
            <a:extLst>
              <a:ext uri="{FF2B5EF4-FFF2-40B4-BE49-F238E27FC236}">
                <a16:creationId xmlns:a16="http://schemas.microsoft.com/office/drawing/2014/main" id="{FF191645-DA4E-4641-AAD3-32DD2A820759}"/>
              </a:ext>
            </a:extLst>
          </p:cNvPr>
          <p:cNvSpPr/>
          <p:nvPr/>
        </p:nvSpPr>
        <p:spPr>
          <a:xfrm rot="15159454">
            <a:off x="3063044" y="1617205"/>
            <a:ext cx="4005099" cy="3962508"/>
          </a:xfrm>
          <a:prstGeom prst="blockArc">
            <a:avLst>
              <a:gd name="adj1" fmla="val 12889472"/>
              <a:gd name="adj2" fmla="val 1006454"/>
              <a:gd name="adj3" fmla="val 159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DDAE9E-9813-4E41-8A97-1C7B0A1E5FAC}"/>
              </a:ext>
            </a:extLst>
          </p:cNvPr>
          <p:cNvSpPr txBox="1"/>
          <p:nvPr/>
        </p:nvSpPr>
        <p:spPr>
          <a:xfrm rot="19444478">
            <a:off x="911436" y="1756587"/>
            <a:ext cx="4659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Mistakes for which we don’t 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have a solution (for know – We will find one ^^)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31C3DE-B428-4AEE-8169-205E42B50C68}"/>
              </a:ext>
            </a:extLst>
          </p:cNvPr>
          <p:cNvCxnSpPr>
            <a:cxnSpLocks/>
          </p:cNvCxnSpPr>
          <p:nvPr/>
        </p:nvCxnSpPr>
        <p:spPr>
          <a:xfrm>
            <a:off x="9389659" y="3270913"/>
            <a:ext cx="0" cy="17287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1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2B39846-0384-4EA8-ADF0-6AC1D7E3FD44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C8696BD-5A12-4734-8375-6E9EA48B8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630981"/>
              </p:ext>
            </p:extLst>
          </p:nvPr>
        </p:nvGraphicFramePr>
        <p:xfrm>
          <a:off x="-74776" y="1249649"/>
          <a:ext cx="8146937" cy="492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EF8164E-671D-4359-B2E7-FC9048389CB6}"/>
              </a:ext>
            </a:extLst>
          </p:cNvPr>
          <p:cNvSpPr txBox="1"/>
          <p:nvPr/>
        </p:nvSpPr>
        <p:spPr>
          <a:xfrm>
            <a:off x="8193315" y="994451"/>
            <a:ext cx="2779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AD47"/>
                </a:solidFill>
              </a:rPr>
              <a:t>TRUE = All countries are well identified and none are missing.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C2EDE2-66BE-4C53-94F0-5783D9C2FE3C}"/>
              </a:ext>
            </a:extLst>
          </p:cNvPr>
          <p:cNvSpPr txBox="1"/>
          <p:nvPr/>
        </p:nvSpPr>
        <p:spPr>
          <a:xfrm>
            <a:off x="8193314" y="4847771"/>
            <a:ext cx="277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55A11"/>
                </a:solidFill>
              </a:rPr>
              <a:t>FALSE = At least one error on the “bottom” country.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DC7E6E-2C06-450F-A245-41A5BC53B91F}"/>
              </a:ext>
            </a:extLst>
          </p:cNvPr>
          <p:cNvSpPr txBox="1"/>
          <p:nvPr/>
        </p:nvSpPr>
        <p:spPr>
          <a:xfrm>
            <a:off x="8193315" y="2988048"/>
            <a:ext cx="3831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50% True = The “bottom” country is well identified but </a:t>
            </a:r>
            <a:r>
              <a:rPr lang="en-US" sz="2400" b="1" dirty="0">
                <a:solidFill>
                  <a:schemeClr val="accent4"/>
                </a:solidFill>
              </a:rPr>
              <a:t>there is a mistake with other countries</a:t>
            </a:r>
            <a:endParaRPr lang="en-GB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556171" y="2826657"/>
            <a:ext cx="368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 25% of the case, there is an error that I don’t understand…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3513C5A2-B67C-4F77-9D00-B88543B8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32851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DC0B2A-0F5A-48E2-8190-C8A59F64BA27}"/>
              </a:ext>
            </a:extLst>
          </p:cNvPr>
          <p:cNvSpPr/>
          <p:nvPr/>
        </p:nvSpPr>
        <p:spPr>
          <a:xfrm>
            <a:off x="5038691" y="184331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C42229-BEE8-44F1-8701-FC2C1EF84986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305443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98571" y="230051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115831" y="848334"/>
            <a:ext cx="368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19% of the papers</a:t>
            </a:r>
          </a:p>
          <a:p>
            <a:pPr algn="ctr"/>
            <a:r>
              <a:rPr lang="en-GB" sz="2800" dirty="0"/>
              <a:t>17 unique cases (very specific)</a:t>
            </a:r>
          </a:p>
        </p:txBody>
      </p:sp>
      <p:pic>
        <p:nvPicPr>
          <p:cNvPr id="1026" name="Picture 2" descr="Calcidiscus leptoporus subsp. quadriperforatus">
            <a:extLst>
              <a:ext uri="{FF2B5EF4-FFF2-40B4-BE49-F238E27FC236}">
                <a16:creationId xmlns:a16="http://schemas.microsoft.com/office/drawing/2014/main" id="{C165B8F1-B5D2-46B7-8786-82BB4AA2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83" y="3268151"/>
            <a:ext cx="802979" cy="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128CE6-5BE8-412E-9F58-00189CC22606}"/>
              </a:ext>
            </a:extLst>
          </p:cNvPr>
          <p:cNvSpPr/>
          <p:nvPr/>
        </p:nvSpPr>
        <p:spPr>
          <a:xfrm>
            <a:off x="8781347" y="3346474"/>
            <a:ext cx="2835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Calcidiscus</a:t>
            </a:r>
            <a:r>
              <a:rPr lang="en-GB" i="1" dirty="0"/>
              <a:t> </a:t>
            </a:r>
            <a:r>
              <a:rPr lang="en-GB" i="1" dirty="0" err="1"/>
              <a:t>quadriperforatus</a:t>
            </a:r>
            <a:endParaRPr lang="en-GB" i="1" dirty="0"/>
          </a:p>
          <a:p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ym typeface="Wingdings" panose="05000000000000000000" pitchFamily="2" charset="2"/>
              </a:rPr>
              <a:t>Calcidicus</a:t>
            </a:r>
            <a:r>
              <a:rPr lang="en-GB" dirty="0">
                <a:sym typeface="Wingdings" panose="05000000000000000000" pitchFamily="2" charset="2"/>
              </a:rPr>
              <a:t> (Libyan city)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C0A7A-88EE-4F1C-9BF9-32F6320DAE00}"/>
              </a:ext>
            </a:extLst>
          </p:cNvPr>
          <p:cNvSpPr/>
          <p:nvPr/>
        </p:nvSpPr>
        <p:spPr>
          <a:xfrm>
            <a:off x="7808683" y="4423543"/>
            <a:ext cx="3729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35% or 35$ is associated to the </a:t>
            </a:r>
            <a:br>
              <a:rPr lang="en-GB" dirty="0"/>
            </a:br>
            <a:r>
              <a:rPr lang="en-GB" dirty="0"/>
              <a:t>Sector 35, a neighbourhood in Iraq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AA831-44B3-43D2-9919-42BA29844082}"/>
              </a:ext>
            </a:extLst>
          </p:cNvPr>
          <p:cNvSpPr/>
          <p:nvPr/>
        </p:nvSpPr>
        <p:spPr>
          <a:xfrm>
            <a:off x="7808683" y="2448698"/>
            <a:ext cx="431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Term “</a:t>
            </a:r>
            <a:r>
              <a:rPr lang="fr-FR" dirty="0" err="1"/>
              <a:t>silt+clay</a:t>
            </a:r>
            <a:r>
              <a:rPr lang="fr-FR" dirty="0"/>
              <a:t> size classes</a:t>
            </a:r>
            <a:r>
              <a:rPr lang="en-GB" dirty="0"/>
              <a:t>” is associated </a:t>
            </a:r>
            <a:br>
              <a:rPr lang="en-GB" dirty="0"/>
            </a:br>
            <a:r>
              <a:rPr lang="en-US" dirty="0"/>
              <a:t>an island called Silk Cayes in the Belize</a:t>
            </a:r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691B8-CED7-4FC8-BD40-1281F6B7944E}"/>
              </a:ext>
            </a:extLst>
          </p:cNvPr>
          <p:cNvSpPr/>
          <p:nvPr/>
        </p:nvSpPr>
        <p:spPr>
          <a:xfrm>
            <a:off x="7808683" y="5231019"/>
            <a:ext cx="440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Term Oligo in Oligo-Miocene is confused with the city called Oligo in Uganda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ACBF4-3DD5-4909-978C-936F1ACA1BC7}"/>
              </a:ext>
            </a:extLst>
          </p:cNvPr>
          <p:cNvSpPr/>
          <p:nvPr/>
        </p:nvSpPr>
        <p:spPr>
          <a:xfrm>
            <a:off x="7808683" y="6038496"/>
            <a:ext cx="4477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 Salvador is confused with an Argentinian city called "San Salvador de Jujuy"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017611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99A0AA9-0499-4D07-A803-31F257764253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30776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171234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2771863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122832" y="1119093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7% of the papers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C0A7A-88EE-4F1C-9BF9-32F6320DAE00}"/>
              </a:ext>
            </a:extLst>
          </p:cNvPr>
          <p:cNvSpPr/>
          <p:nvPr/>
        </p:nvSpPr>
        <p:spPr>
          <a:xfrm>
            <a:off x="7947873" y="3108638"/>
            <a:ext cx="4438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US" dirty="0"/>
              <a:t>NEPA (National Environmental Policy Act) </a:t>
            </a:r>
            <a:br>
              <a:rPr lang="en-US" dirty="0"/>
            </a:br>
            <a:r>
              <a:rPr lang="en-US" dirty="0"/>
              <a:t>is associated to Nepal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AA831-44B3-43D2-9919-42BA29844082}"/>
              </a:ext>
            </a:extLst>
          </p:cNvPr>
          <p:cNvSpPr/>
          <p:nvPr/>
        </p:nvSpPr>
        <p:spPr>
          <a:xfrm>
            <a:off x="7947873" y="2158084"/>
            <a:ext cx="4048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LTI (Lineat Time Invariant) is confused </a:t>
            </a:r>
            <a:br>
              <a:rPr lang="en-GB"/>
            </a:br>
            <a:r>
              <a:rPr lang="en-GB"/>
              <a:t>with the Altai mountain in Mongolia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691B8-CED7-4FC8-BD40-1281F6B7944E}"/>
              </a:ext>
            </a:extLst>
          </p:cNvPr>
          <p:cNvSpPr/>
          <p:nvPr/>
        </p:nvSpPr>
        <p:spPr>
          <a:xfrm>
            <a:off x="7964366" y="4036111"/>
            <a:ext cx="440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EWEA (European Wind Energy Association) is associated to </a:t>
            </a:r>
            <a:r>
              <a:rPr lang="en-US" dirty="0" err="1"/>
              <a:t>Edea</a:t>
            </a:r>
            <a:r>
              <a:rPr lang="en-US" dirty="0"/>
              <a:t>, a city </a:t>
            </a:r>
            <a:br>
              <a:rPr lang="en-US" dirty="0"/>
            </a:br>
            <a:r>
              <a:rPr lang="en-US" dirty="0"/>
              <a:t>in Cameroon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3189C9-6BA5-4B7F-9A75-F8DCF688FF02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807819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Grand écran</PresentationFormat>
  <Paragraphs>69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Mariani</dc:creator>
  <cp:lastModifiedBy>Gaël Mariani</cp:lastModifiedBy>
  <cp:revision>32</cp:revision>
  <dcterms:created xsi:type="dcterms:W3CDTF">2024-01-30T12:47:46Z</dcterms:created>
  <dcterms:modified xsi:type="dcterms:W3CDTF">2024-02-21T18:09:29Z</dcterms:modified>
</cp:coreProperties>
</file>