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574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5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9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2E6F-E69F-42A0-B23F-CA470F6B2C34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154F3A5-6815-4FB6-BE69-3C5036377A9A}"/>
              </a:ext>
            </a:extLst>
          </p:cNvPr>
          <p:cNvSpPr txBox="1"/>
          <p:nvPr/>
        </p:nvSpPr>
        <p:spPr>
          <a:xfrm>
            <a:off x="1707343" y="300433"/>
            <a:ext cx="1652154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All geoparsed data</a:t>
            </a:r>
          </a:p>
          <a:p>
            <a:pPr algn="ctr"/>
            <a:r>
              <a:rPr lang="en-GB" sz="1013" dirty="0"/>
              <a:t>N row = 57,411</a:t>
            </a:r>
          </a:p>
          <a:p>
            <a:pPr algn="ctr"/>
            <a:r>
              <a:rPr lang="en-GB" sz="1013" dirty="0"/>
              <a:t>N papers = 22,086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92A5F9-4C6D-4A85-B9F7-00053C0D4695}"/>
              </a:ext>
            </a:extLst>
          </p:cNvPr>
          <p:cNvSpPr txBox="1"/>
          <p:nvPr/>
        </p:nvSpPr>
        <p:spPr>
          <a:xfrm>
            <a:off x="1707343" y="1222626"/>
            <a:ext cx="1652154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</a:t>
            </a:r>
          </a:p>
          <a:p>
            <a:pPr algn="ctr"/>
            <a:r>
              <a:rPr lang="en-GB" sz="1013" dirty="0"/>
              <a:t>N row = 13,841</a:t>
            </a:r>
          </a:p>
          <a:p>
            <a:pPr algn="ctr"/>
            <a:r>
              <a:rPr lang="en-GB" sz="1013" dirty="0"/>
              <a:t>N papers = 5040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EA4D95E-9F63-479A-80A4-ADBB84EA59F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33420" y="977356"/>
            <a:ext cx="0" cy="245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9210855-48A1-49BD-BEF3-2B951CE170B5}"/>
              </a:ext>
            </a:extLst>
          </p:cNvPr>
          <p:cNvSpPr txBox="1"/>
          <p:nvPr/>
        </p:nvSpPr>
        <p:spPr>
          <a:xfrm>
            <a:off x="418739" y="975887"/>
            <a:ext cx="21146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Filter 0: Select only empirical studies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F69A5-7A47-4464-A340-1F8BC089C473}"/>
              </a:ext>
            </a:extLst>
          </p:cNvPr>
          <p:cNvSpPr txBox="1"/>
          <p:nvPr/>
        </p:nvSpPr>
        <p:spPr>
          <a:xfrm>
            <a:off x="4108393" y="1395084"/>
            <a:ext cx="1652154" cy="332006"/>
          </a:xfrm>
          <a:prstGeom prst="roundRect">
            <a:avLst/>
          </a:prstGeom>
          <a:pattFill prst="lgGri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Grid of cell matches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573503-0535-4AAB-A4BD-BAEF1F995E37}"/>
              </a:ext>
            </a:extLst>
          </p:cNvPr>
          <p:cNvSpPr txBox="1"/>
          <p:nvPr/>
        </p:nvSpPr>
        <p:spPr>
          <a:xfrm>
            <a:off x="2616345" y="2429299"/>
            <a:ext cx="2199785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</a:t>
            </a:r>
          </a:p>
          <a:p>
            <a:pPr algn="ctr"/>
            <a:r>
              <a:rPr lang="en-GB" sz="1013" dirty="0"/>
              <a:t>N row = 964,123</a:t>
            </a:r>
          </a:p>
          <a:p>
            <a:pPr algn="ctr"/>
            <a:r>
              <a:rPr lang="en-GB" sz="1013" dirty="0"/>
              <a:t>N papers = 5040  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5C5773B-5155-4AAD-89C3-9EBC88785690}"/>
              </a:ext>
            </a:extLst>
          </p:cNvPr>
          <p:cNvGrpSpPr/>
          <p:nvPr/>
        </p:nvGrpSpPr>
        <p:grpSpPr>
          <a:xfrm>
            <a:off x="3354562" y="1561087"/>
            <a:ext cx="748896" cy="868212"/>
            <a:chOff x="3359497" y="1561087"/>
            <a:chExt cx="748896" cy="868212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22BCDBB-61C0-40D1-B645-3217EEB0C3AB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3359497" y="1561087"/>
              <a:ext cx="74889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E3C02DF-5002-4843-A956-8D5CF1651E5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721173" y="1561087"/>
              <a:ext cx="0" cy="868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DA275E3F-6612-4F1D-ABD6-0A5BEBCD70DF}"/>
              </a:ext>
            </a:extLst>
          </p:cNvPr>
          <p:cNvSpPr txBox="1"/>
          <p:nvPr/>
        </p:nvSpPr>
        <p:spPr>
          <a:xfrm>
            <a:off x="4373707" y="3463252"/>
            <a:ext cx="2438400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no NA</a:t>
            </a:r>
          </a:p>
          <a:p>
            <a:pPr algn="ctr"/>
            <a:r>
              <a:rPr lang="en-GB" sz="1013" dirty="0"/>
              <a:t>N row = 939,652</a:t>
            </a:r>
          </a:p>
          <a:p>
            <a:pPr algn="ctr"/>
            <a:r>
              <a:rPr lang="en-GB" sz="1013" dirty="0"/>
              <a:t>N papers = 2761 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DDA533-9832-47C1-870A-D68E50E9224C}"/>
              </a:ext>
            </a:extLst>
          </p:cNvPr>
          <p:cNvSpPr txBox="1"/>
          <p:nvPr/>
        </p:nvSpPr>
        <p:spPr>
          <a:xfrm>
            <a:off x="5224665" y="2535368"/>
            <a:ext cx="16754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13" dirty="0"/>
              <a:t>Filter 1: Remove row where </a:t>
            </a:r>
            <a:br>
              <a:rPr lang="en-GB" sz="1013" dirty="0"/>
            </a:br>
            <a:r>
              <a:rPr lang="en-GB" sz="1013" dirty="0"/>
              <a:t>“</a:t>
            </a:r>
            <a:r>
              <a:rPr lang="en-GB" sz="1013" dirty="0" err="1"/>
              <a:t>shp_id</a:t>
            </a:r>
            <a:r>
              <a:rPr lang="en-GB" sz="1013" dirty="0"/>
              <a:t>” == NA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B3D24C90-8EEE-4646-B29D-78C5A6366E3C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4816130" y="2767761"/>
            <a:ext cx="776777" cy="6954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ED36305-A656-4018-B891-0A816A7D325A}"/>
              </a:ext>
            </a:extLst>
          </p:cNvPr>
          <p:cNvSpPr txBox="1"/>
          <p:nvPr/>
        </p:nvSpPr>
        <p:spPr>
          <a:xfrm>
            <a:off x="290231" y="3446703"/>
            <a:ext cx="2803743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</a:t>
            </a:r>
          </a:p>
          <a:p>
            <a:pPr algn="ctr"/>
            <a:r>
              <a:rPr lang="en-GB" sz="1013" dirty="0"/>
              <a:t>N row = 951,318</a:t>
            </a:r>
          </a:p>
          <a:p>
            <a:pPr algn="ctr"/>
            <a:r>
              <a:rPr lang="en-GB" sz="1013" dirty="0"/>
              <a:t>N papers = 4949  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E1C4FC7-DA01-4144-9B0C-8E196E58772C}"/>
              </a:ext>
            </a:extLst>
          </p:cNvPr>
          <p:cNvCxnSpPr>
            <a:cxnSpLocks/>
            <a:stCxn id="16" idx="1"/>
            <a:endCxn id="42" idx="0"/>
          </p:cNvCxnSpPr>
          <p:nvPr/>
        </p:nvCxnSpPr>
        <p:spPr>
          <a:xfrm rot="10800000" flipV="1">
            <a:off x="1692103" y="2767761"/>
            <a:ext cx="924242" cy="678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E60285F9-8576-4502-A8A8-1E4DBAAB9547}"/>
              </a:ext>
            </a:extLst>
          </p:cNvPr>
          <p:cNvSpPr txBox="1"/>
          <p:nvPr/>
        </p:nvSpPr>
        <p:spPr>
          <a:xfrm>
            <a:off x="-101320" y="2090838"/>
            <a:ext cx="2631585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2: </a:t>
            </a:r>
            <a:br>
              <a:rPr lang="en-GB" sz="1013" dirty="0"/>
            </a:br>
            <a:r>
              <a:rPr lang="en-US" sz="1013" dirty="0"/>
              <a:t>(Filter row that are not in capital letter) OR      </a:t>
            </a:r>
            <a:br>
              <a:rPr lang="en-US" sz="1013" dirty="0"/>
            </a:br>
            <a:r>
              <a:rPr lang="en-US" sz="1013" dirty="0"/>
              <a:t>(Filter row in capital letters &amp; nchar &gt; 3) OR </a:t>
            </a:r>
          </a:p>
          <a:p>
            <a:pPr algn="ctr"/>
            <a:r>
              <a:rPr lang="en-US" sz="1013" dirty="0"/>
              <a:t>(Filter row in capital letters &amp; c(USA, UK or US)</a:t>
            </a:r>
            <a:endParaRPr lang="en-GB" sz="1013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A2B27E3-BE65-494B-A633-42CE646778B1}"/>
              </a:ext>
            </a:extLst>
          </p:cNvPr>
          <p:cNvSpPr txBox="1"/>
          <p:nvPr/>
        </p:nvSpPr>
        <p:spPr>
          <a:xfrm>
            <a:off x="290230" y="4656174"/>
            <a:ext cx="2803743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</a:t>
            </a:r>
          </a:p>
          <a:p>
            <a:pPr algn="ctr"/>
            <a:r>
              <a:rPr lang="en-GB" sz="1013" dirty="0"/>
              <a:t>N row = 937,587</a:t>
            </a:r>
          </a:p>
          <a:p>
            <a:pPr algn="ctr"/>
            <a:r>
              <a:rPr lang="en-GB" sz="1013" dirty="0"/>
              <a:t>N papers = 4845  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7F99452-5703-4401-956A-43530DFE0796}"/>
              </a:ext>
            </a:extLst>
          </p:cNvPr>
          <p:cNvCxnSpPr>
            <a:stCxn id="42" idx="2"/>
            <a:endCxn id="53" idx="0"/>
          </p:cNvCxnSpPr>
          <p:nvPr/>
        </p:nvCxnSpPr>
        <p:spPr>
          <a:xfrm flipH="1">
            <a:off x="1692102" y="4123626"/>
            <a:ext cx="1" cy="5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F7C607B-8975-495C-9A44-E92F13F75681}"/>
              </a:ext>
            </a:extLst>
          </p:cNvPr>
          <p:cNvSpPr txBox="1"/>
          <p:nvPr/>
        </p:nvSpPr>
        <p:spPr>
          <a:xfrm>
            <a:off x="1143280" y="4265795"/>
            <a:ext cx="26315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3: </a:t>
            </a:r>
            <a:r>
              <a:rPr lang="fr-FR" sz="1013" dirty="0"/>
              <a:t>remove © issues</a:t>
            </a:r>
            <a:endParaRPr lang="en-GB" sz="1013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43D4E7-CDDB-4D43-B4E5-984370410F28}"/>
              </a:ext>
            </a:extLst>
          </p:cNvPr>
          <p:cNvSpPr txBox="1"/>
          <p:nvPr/>
        </p:nvSpPr>
        <p:spPr>
          <a:xfrm>
            <a:off x="290230" y="5856915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</a:t>
            </a:r>
          </a:p>
          <a:p>
            <a:pPr algn="ctr"/>
            <a:r>
              <a:rPr lang="en-GB" sz="1013" dirty="0"/>
              <a:t>N row = 342,927</a:t>
            </a:r>
          </a:p>
          <a:p>
            <a:pPr algn="ctr"/>
            <a:r>
              <a:rPr lang="en-GB" sz="1013" dirty="0"/>
              <a:t>N papers = 4255  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3F3DAA2-7BFC-48D0-9A63-C18CAB02CAD6}"/>
              </a:ext>
            </a:extLst>
          </p:cNvPr>
          <p:cNvCxnSpPr>
            <a:endCxn id="65" idx="0"/>
          </p:cNvCxnSpPr>
          <p:nvPr/>
        </p:nvCxnSpPr>
        <p:spPr>
          <a:xfrm flipH="1">
            <a:off x="1692102" y="5324367"/>
            <a:ext cx="2" cy="5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8CBBF3C-BC68-4D5E-95C7-922410E6FFA7}"/>
              </a:ext>
            </a:extLst>
          </p:cNvPr>
          <p:cNvSpPr txBox="1"/>
          <p:nvPr/>
        </p:nvSpPr>
        <p:spPr>
          <a:xfrm>
            <a:off x="1692101" y="5397475"/>
            <a:ext cx="263158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4: </a:t>
            </a:r>
            <a:r>
              <a:rPr lang="en-US" sz="1013" dirty="0"/>
              <a:t>select cells located more than 200 km from the coast</a:t>
            </a:r>
            <a:endParaRPr lang="en-GB" sz="1013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02A2E62-008F-4CC7-B5FA-491236C67979}"/>
              </a:ext>
            </a:extLst>
          </p:cNvPr>
          <p:cNvSpPr txBox="1"/>
          <p:nvPr/>
        </p:nvSpPr>
        <p:spPr>
          <a:xfrm>
            <a:off x="290230" y="7296597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Q95% word</a:t>
            </a:r>
          </a:p>
          <a:p>
            <a:pPr algn="ctr"/>
            <a:r>
              <a:rPr lang="en-GB" sz="1013" dirty="0"/>
              <a:t>N row = 327,057</a:t>
            </a:r>
          </a:p>
          <a:p>
            <a:pPr algn="ctr"/>
            <a:r>
              <a:rPr lang="en-GB" sz="1013" dirty="0"/>
              <a:t>N papers = 4164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C0BDC6-6482-4723-A5C9-3634041216EC}"/>
              </a:ext>
            </a:extLst>
          </p:cNvPr>
          <p:cNvSpPr txBox="1"/>
          <p:nvPr/>
        </p:nvSpPr>
        <p:spPr>
          <a:xfrm>
            <a:off x="3266131" y="7423262"/>
            <a:ext cx="263158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6: </a:t>
            </a:r>
            <a:r>
              <a:rPr lang="en-US" sz="1013" dirty="0"/>
              <a:t>remove words that are in the English </a:t>
            </a:r>
            <a:br>
              <a:rPr lang="en-US" sz="1013" dirty="0"/>
            </a:br>
            <a:r>
              <a:rPr lang="en-US" sz="1013" dirty="0"/>
              <a:t>dictionary but that are not a city, country or US States</a:t>
            </a:r>
            <a:endParaRPr lang="en-GB" sz="1013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F3A33E1-B8AF-409C-98DA-9F0E3D27B00B}"/>
              </a:ext>
            </a:extLst>
          </p:cNvPr>
          <p:cNvSpPr txBox="1"/>
          <p:nvPr/>
        </p:nvSpPr>
        <p:spPr>
          <a:xfrm>
            <a:off x="290229" y="8735918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Q95% word num</a:t>
            </a:r>
          </a:p>
          <a:p>
            <a:pPr algn="ctr"/>
            <a:r>
              <a:rPr lang="en-GB" sz="1013" dirty="0"/>
              <a:t>N row = 307,717</a:t>
            </a:r>
          </a:p>
          <a:p>
            <a:pPr algn="ctr"/>
            <a:r>
              <a:rPr lang="en-GB" sz="1013" dirty="0"/>
              <a:t>N papers = 3976 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EC41C8D-58CC-4F7D-B29E-4D730666D9EF}"/>
              </a:ext>
            </a:extLst>
          </p:cNvPr>
          <p:cNvCxnSpPr>
            <a:endCxn id="31" idx="0"/>
          </p:cNvCxnSpPr>
          <p:nvPr/>
        </p:nvCxnSpPr>
        <p:spPr>
          <a:xfrm flipH="1">
            <a:off x="1692101" y="8203370"/>
            <a:ext cx="2" cy="5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619EDB4A-926A-4325-935B-D7C1AC893765}"/>
              </a:ext>
            </a:extLst>
          </p:cNvPr>
          <p:cNvSpPr txBox="1"/>
          <p:nvPr/>
        </p:nvSpPr>
        <p:spPr>
          <a:xfrm>
            <a:off x="1692100" y="8191134"/>
            <a:ext cx="2228910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+1: </a:t>
            </a:r>
            <a:r>
              <a:rPr lang="en-US" sz="1013" dirty="0"/>
              <a:t>Remove word matches that contains a number or that looks like species scientific name or ecosystem</a:t>
            </a:r>
            <a:endParaRPr lang="en-GB" sz="1013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7A587C0-0F05-49B8-9EC8-93A2EE95C756}"/>
              </a:ext>
            </a:extLst>
          </p:cNvPr>
          <p:cNvSpPr txBox="1"/>
          <p:nvPr/>
        </p:nvSpPr>
        <p:spPr>
          <a:xfrm>
            <a:off x="3921023" y="8735917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Q95% word num sea</a:t>
            </a:r>
          </a:p>
          <a:p>
            <a:pPr algn="ctr"/>
            <a:r>
              <a:rPr lang="en-GB" sz="1013" dirty="0"/>
              <a:t>N row = 290,289</a:t>
            </a:r>
          </a:p>
          <a:p>
            <a:pPr algn="ctr"/>
            <a:r>
              <a:rPr lang="en-GB" sz="1013" dirty="0"/>
              <a:t>N papers = 3868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8FE0307-E789-4E0F-A53D-E89CEE0205CD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93972" y="9189304"/>
            <a:ext cx="82705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C07D6E2-CEDF-41EE-99AE-EDDF11BEE8E3}"/>
              </a:ext>
            </a:extLst>
          </p:cNvPr>
          <p:cNvSpPr txBox="1"/>
          <p:nvPr/>
        </p:nvSpPr>
        <p:spPr>
          <a:xfrm>
            <a:off x="4000582" y="8208126"/>
            <a:ext cx="2803739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+2:</a:t>
            </a:r>
            <a:r>
              <a:rPr lang="en-US" sz="1013" dirty="0"/>
              <a:t> Remove rows when the grid cell falls in a country without border with the corresponding "word" when it is a sea or an ocean</a:t>
            </a:r>
            <a:endParaRPr lang="en-GB" sz="1013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400606-E862-4A53-BEEA-31D6384A6B9F}"/>
              </a:ext>
            </a:extLst>
          </p:cNvPr>
          <p:cNvSpPr txBox="1"/>
          <p:nvPr/>
        </p:nvSpPr>
        <p:spPr>
          <a:xfrm>
            <a:off x="3921024" y="10177526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Q95% word num sea title</a:t>
            </a:r>
          </a:p>
          <a:p>
            <a:pPr algn="ctr"/>
            <a:r>
              <a:rPr lang="en-GB" sz="1013" dirty="0"/>
              <a:t>N row = 262,778</a:t>
            </a:r>
          </a:p>
          <a:p>
            <a:pPr algn="ctr"/>
            <a:r>
              <a:rPr lang="en-GB" sz="1013" dirty="0"/>
              <a:t>N papers = 3868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263248E-0B87-4013-972C-FA3E642A5F14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5322895" y="9642690"/>
            <a:ext cx="1" cy="534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B6DAF7A0-A179-4E45-B31F-2FB8EA1BBE01}"/>
              </a:ext>
            </a:extLst>
          </p:cNvPr>
          <p:cNvSpPr txBox="1"/>
          <p:nvPr/>
        </p:nvSpPr>
        <p:spPr>
          <a:xfrm>
            <a:off x="2113088" y="9619436"/>
            <a:ext cx="313025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+3/+4:</a:t>
            </a:r>
            <a:r>
              <a:rPr lang="en-US" sz="1013" dirty="0"/>
              <a:t> For analysis_id with a country name in the title/keywords, keep only the country in the title/keywords (avoid scale mistakes and comparisons)</a:t>
            </a:r>
            <a:endParaRPr lang="en-GB" sz="101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F19DA70-A68E-4937-8CB8-1D7B3BB431F3}"/>
              </a:ext>
            </a:extLst>
          </p:cNvPr>
          <p:cNvSpPr txBox="1"/>
          <p:nvPr/>
        </p:nvSpPr>
        <p:spPr>
          <a:xfrm>
            <a:off x="290228" y="10182500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word num sea title KW</a:t>
            </a:r>
          </a:p>
          <a:p>
            <a:pPr algn="ctr"/>
            <a:r>
              <a:rPr lang="en-GB" sz="1013" dirty="0"/>
              <a:t>N row = 216,357</a:t>
            </a:r>
          </a:p>
          <a:p>
            <a:pPr algn="ctr"/>
            <a:r>
              <a:rPr lang="en-GB" sz="1013" dirty="0"/>
              <a:t>N papers = 3868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89B65C34-8352-41A9-9228-7251AA9FE793}"/>
              </a:ext>
            </a:extLst>
          </p:cNvPr>
          <p:cNvCxnSpPr>
            <a:cxnSpLocks/>
            <a:stCxn id="38" idx="1"/>
            <a:endCxn id="50" idx="3"/>
          </p:cNvCxnSpPr>
          <p:nvPr/>
        </p:nvCxnSpPr>
        <p:spPr>
          <a:xfrm flipH="1">
            <a:off x="3093971" y="10630913"/>
            <a:ext cx="827053" cy="4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4904F05-58FE-4600-BA30-7916BD1336A2}"/>
              </a:ext>
            </a:extLst>
          </p:cNvPr>
          <p:cNvCxnSpPr>
            <a:cxnSpLocks/>
            <a:stCxn id="65" idx="3"/>
            <a:endCxn id="45" idx="1"/>
          </p:cNvCxnSpPr>
          <p:nvPr/>
        </p:nvCxnSpPr>
        <p:spPr>
          <a:xfrm>
            <a:off x="3093973" y="6310302"/>
            <a:ext cx="827049" cy="624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BF6209DB-EA3D-427C-9DB5-88211459D9B6}"/>
              </a:ext>
            </a:extLst>
          </p:cNvPr>
          <p:cNvSpPr txBox="1"/>
          <p:nvPr/>
        </p:nvSpPr>
        <p:spPr>
          <a:xfrm>
            <a:off x="3921022" y="6481605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Q95% </a:t>
            </a:r>
          </a:p>
          <a:p>
            <a:pPr algn="ctr"/>
            <a:r>
              <a:rPr lang="en-GB" sz="1013" dirty="0"/>
              <a:t>N row = 331,204</a:t>
            </a:r>
          </a:p>
          <a:p>
            <a:pPr algn="ctr"/>
            <a:r>
              <a:rPr lang="en-GB" sz="1013" dirty="0"/>
              <a:t>N papers = 4209 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C9F19686-84B1-4B57-9ADD-EA2C3B3F24D9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3093973" y="6934992"/>
            <a:ext cx="827049" cy="814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0409D3AF-E198-4E28-B5F1-C59E5120737C}"/>
              </a:ext>
            </a:extLst>
          </p:cNvPr>
          <p:cNvSpPr txBox="1"/>
          <p:nvPr/>
        </p:nvSpPr>
        <p:spPr>
          <a:xfrm>
            <a:off x="3180051" y="6246881"/>
            <a:ext cx="28037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13" dirty="0" err="1"/>
              <a:t>Filter</a:t>
            </a:r>
            <a:r>
              <a:rPr lang="fr-FR" sz="1013" dirty="0"/>
              <a:t> 0.bis: correct </a:t>
            </a:r>
            <a:r>
              <a:rPr lang="fr-FR" sz="1013" dirty="0" err="1"/>
              <a:t>wrong</a:t>
            </a:r>
            <a:r>
              <a:rPr lang="fr-FR" sz="1013" dirty="0"/>
              <a:t> association of </a:t>
            </a:r>
            <a:r>
              <a:rPr lang="fr-FR" sz="1013" dirty="0" err="1"/>
              <a:t>shp_id</a:t>
            </a:r>
            <a:r>
              <a:rPr lang="fr-FR" sz="1013" dirty="0"/>
              <a:t> </a:t>
            </a:r>
            <a:endParaRPr lang="en-GB" sz="101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3086EB4-2F69-4A09-8955-235B4C98C24F}"/>
              </a:ext>
            </a:extLst>
          </p:cNvPr>
          <p:cNvSpPr txBox="1"/>
          <p:nvPr/>
        </p:nvSpPr>
        <p:spPr>
          <a:xfrm>
            <a:off x="2105625" y="11152805"/>
            <a:ext cx="2803743" cy="9067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 200km word num sea title KW</a:t>
            </a:r>
          </a:p>
          <a:p>
            <a:pPr algn="ctr"/>
            <a:r>
              <a:rPr lang="en-GB" sz="1013" dirty="0"/>
              <a:t>N row = 215,453</a:t>
            </a:r>
          </a:p>
          <a:p>
            <a:pPr algn="ctr"/>
            <a:r>
              <a:rPr lang="en-GB" sz="1013" dirty="0"/>
              <a:t>N papers = 3865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A50F9E6C-FDA1-4D3F-8439-10F05A44F126}"/>
              </a:ext>
            </a:extLst>
          </p:cNvPr>
          <p:cNvCxnSpPr>
            <a:cxnSpLocks/>
            <a:stCxn id="50" idx="2"/>
            <a:endCxn id="48" idx="1"/>
          </p:cNvCxnSpPr>
          <p:nvPr/>
        </p:nvCxnSpPr>
        <p:spPr>
          <a:xfrm>
            <a:off x="1692100" y="11089273"/>
            <a:ext cx="413525" cy="516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FDEE9D9-8FA8-4410-8D8D-1419E263D147}"/>
              </a:ext>
            </a:extLst>
          </p:cNvPr>
          <p:cNvSpPr txBox="1"/>
          <p:nvPr/>
        </p:nvSpPr>
        <p:spPr>
          <a:xfrm>
            <a:off x="-421846" y="11269280"/>
            <a:ext cx="313025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13" dirty="0"/>
              <a:t>Last </a:t>
            </a:r>
            <a:r>
              <a:rPr lang="fr-FR" sz="1013" dirty="0" err="1"/>
              <a:t>filter</a:t>
            </a:r>
            <a:r>
              <a:rPr lang="fr-FR" sz="1013" dirty="0"/>
              <a:t>: </a:t>
            </a:r>
            <a:r>
              <a:rPr lang="fr-FR" sz="1013" dirty="0" err="1"/>
              <a:t>remove</a:t>
            </a:r>
            <a:r>
              <a:rPr lang="fr-FR" sz="1013" dirty="0"/>
              <a:t> HS </a:t>
            </a:r>
            <a:r>
              <a:rPr lang="fr-FR" sz="1013" dirty="0" err="1"/>
              <a:t>cells</a:t>
            </a:r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747830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439</Words>
  <Application>Microsoft Office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Mariani</dc:creator>
  <cp:lastModifiedBy>Gaël Mariani</cp:lastModifiedBy>
  <cp:revision>47</cp:revision>
  <dcterms:created xsi:type="dcterms:W3CDTF">2024-02-13T13:36:20Z</dcterms:created>
  <dcterms:modified xsi:type="dcterms:W3CDTF">2024-02-28T14:59:10Z</dcterms:modified>
</cp:coreProperties>
</file>