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>
        <p:scale>
          <a:sx n="150" d="100"/>
          <a:sy n="150" d="100"/>
        </p:scale>
        <p:origin x="494" y="-3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E6F-E69F-42A0-B23F-CA470F6B2C34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FF7C-0F46-401E-9276-6099588DBD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28930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E6F-E69F-42A0-B23F-CA470F6B2C34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FF7C-0F46-401E-9276-6099588DBD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783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E6F-E69F-42A0-B23F-CA470F6B2C34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FF7C-0F46-401E-9276-6099588DBD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27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E6F-E69F-42A0-B23F-CA470F6B2C34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FF7C-0F46-401E-9276-6099588DBD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580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E6F-E69F-42A0-B23F-CA470F6B2C34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FF7C-0F46-401E-9276-6099588DBD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358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E6F-E69F-42A0-B23F-CA470F6B2C34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FF7C-0F46-401E-9276-6099588DBD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2112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E6F-E69F-42A0-B23F-CA470F6B2C34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FF7C-0F46-401E-9276-6099588DBD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11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E6F-E69F-42A0-B23F-CA470F6B2C34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FF7C-0F46-401E-9276-6099588DBD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59006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E6F-E69F-42A0-B23F-CA470F6B2C34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FF7C-0F46-401E-9276-6099588DBD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1744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E6F-E69F-42A0-B23F-CA470F6B2C34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FF7C-0F46-401E-9276-6099588DBD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08918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812E6F-E69F-42A0-B23F-CA470F6B2C34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EFFF7C-0F46-401E-9276-6099588DBD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3976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812E6F-E69F-42A0-B23F-CA470F6B2C34}" type="datetimeFigureOut">
              <a:rPr lang="en-GB" smtClean="0"/>
              <a:t>13/02/2024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EFFF7C-0F46-401E-9276-6099588DBD91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102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F154F3A5-6815-4FB6-BE69-3C5036377A9A}"/>
              </a:ext>
            </a:extLst>
          </p:cNvPr>
          <p:cNvSpPr txBox="1"/>
          <p:nvPr/>
        </p:nvSpPr>
        <p:spPr>
          <a:xfrm>
            <a:off x="1707343" y="300433"/>
            <a:ext cx="1652154" cy="676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/>
              <a:t>All geoparsed data</a:t>
            </a:r>
          </a:p>
          <a:p>
            <a:pPr algn="ctr"/>
            <a:r>
              <a:rPr lang="en-GB" sz="1013" dirty="0"/>
              <a:t>N row = 57411</a:t>
            </a:r>
          </a:p>
          <a:p>
            <a:pPr algn="ctr"/>
            <a:r>
              <a:rPr lang="en-GB" sz="1013" dirty="0"/>
              <a:t>N papers = 22086  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92A5F9-4C6D-4A85-B9F7-00053C0D4695}"/>
              </a:ext>
            </a:extLst>
          </p:cNvPr>
          <p:cNvSpPr txBox="1"/>
          <p:nvPr/>
        </p:nvSpPr>
        <p:spPr>
          <a:xfrm>
            <a:off x="1707343" y="1222626"/>
            <a:ext cx="1652154" cy="676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/>
              <a:t>geoP data empirical</a:t>
            </a:r>
          </a:p>
          <a:p>
            <a:pPr algn="ctr"/>
            <a:r>
              <a:rPr lang="en-GB" sz="1013" dirty="0"/>
              <a:t>N row = 13841</a:t>
            </a:r>
          </a:p>
          <a:p>
            <a:pPr algn="ctr"/>
            <a:r>
              <a:rPr lang="en-GB" sz="1013" dirty="0"/>
              <a:t>N papers = 5040  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EEA4D95E-9F63-479A-80A4-ADBB84EA59F3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533420" y="977356"/>
            <a:ext cx="0" cy="2452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B9210855-48A1-49BD-BEF3-2B951CE170B5}"/>
              </a:ext>
            </a:extLst>
          </p:cNvPr>
          <p:cNvSpPr txBox="1"/>
          <p:nvPr/>
        </p:nvSpPr>
        <p:spPr>
          <a:xfrm>
            <a:off x="418739" y="975887"/>
            <a:ext cx="2114681" cy="248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013" dirty="0"/>
              <a:t>Filter 0: Select only empirical studies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FFF69A5-7A47-4464-A340-1F8BC089C473}"/>
              </a:ext>
            </a:extLst>
          </p:cNvPr>
          <p:cNvSpPr txBox="1"/>
          <p:nvPr/>
        </p:nvSpPr>
        <p:spPr>
          <a:xfrm>
            <a:off x="4108393" y="1395084"/>
            <a:ext cx="1652154" cy="332006"/>
          </a:xfrm>
          <a:prstGeom prst="roundRect">
            <a:avLst/>
          </a:prstGeom>
          <a:pattFill prst="lgGrid">
            <a:fgClr>
              <a:schemeClr val="bg1">
                <a:lumMod val="65000"/>
              </a:schemeClr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/>
              <a:t>Grid of cell matches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9573503-0535-4AAB-A4BD-BAEF1F995E37}"/>
              </a:ext>
            </a:extLst>
          </p:cNvPr>
          <p:cNvSpPr txBox="1"/>
          <p:nvPr/>
        </p:nvSpPr>
        <p:spPr>
          <a:xfrm>
            <a:off x="2616345" y="2429299"/>
            <a:ext cx="2199785" cy="676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/>
              <a:t>geoP data empirical cell</a:t>
            </a:r>
          </a:p>
          <a:p>
            <a:pPr algn="ctr"/>
            <a:r>
              <a:rPr lang="en-GB" sz="1013" dirty="0"/>
              <a:t>N row = 964,123</a:t>
            </a:r>
          </a:p>
          <a:p>
            <a:pPr algn="ctr"/>
            <a:r>
              <a:rPr lang="en-GB" sz="1013" dirty="0"/>
              <a:t>N papers = 5040  </a:t>
            </a:r>
          </a:p>
        </p:txBody>
      </p: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65C5773B-5155-4AAD-89C3-9EBC88785690}"/>
              </a:ext>
            </a:extLst>
          </p:cNvPr>
          <p:cNvGrpSpPr/>
          <p:nvPr/>
        </p:nvGrpSpPr>
        <p:grpSpPr>
          <a:xfrm>
            <a:off x="3354562" y="1561087"/>
            <a:ext cx="748896" cy="868212"/>
            <a:chOff x="3359497" y="1561087"/>
            <a:chExt cx="748896" cy="868212"/>
          </a:xfrm>
        </p:grpSpPr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722BCDBB-61C0-40D1-B645-3217EEB0C3AB}"/>
                </a:ext>
              </a:extLst>
            </p:cNvPr>
            <p:cNvCxnSpPr>
              <a:stCxn id="6" idx="3"/>
              <a:endCxn id="12" idx="1"/>
            </p:cNvCxnSpPr>
            <p:nvPr/>
          </p:nvCxnSpPr>
          <p:spPr>
            <a:xfrm flipV="1">
              <a:off x="3359497" y="1561087"/>
              <a:ext cx="748896" cy="1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CE3C02DF-5002-4843-A956-8D5CF1651E5A}"/>
                </a:ext>
              </a:extLst>
            </p:cNvPr>
            <p:cNvCxnSpPr>
              <a:cxnSpLocks/>
              <a:endCxn id="16" idx="0"/>
            </p:cNvCxnSpPr>
            <p:nvPr/>
          </p:nvCxnSpPr>
          <p:spPr>
            <a:xfrm>
              <a:off x="3721173" y="1561087"/>
              <a:ext cx="0" cy="86821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ZoneTexte 29">
            <a:extLst>
              <a:ext uri="{FF2B5EF4-FFF2-40B4-BE49-F238E27FC236}">
                <a16:creationId xmlns:a16="http://schemas.microsoft.com/office/drawing/2014/main" id="{DA275E3F-6612-4F1D-ABD6-0A5BEBCD70DF}"/>
              </a:ext>
            </a:extLst>
          </p:cNvPr>
          <p:cNvSpPr txBox="1"/>
          <p:nvPr/>
        </p:nvSpPr>
        <p:spPr>
          <a:xfrm>
            <a:off x="4373707" y="3463252"/>
            <a:ext cx="2438400" cy="676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/>
              <a:t>geoP data empirical cell no NA</a:t>
            </a:r>
          </a:p>
          <a:p>
            <a:pPr algn="ctr"/>
            <a:r>
              <a:rPr lang="en-GB" sz="1013" dirty="0"/>
              <a:t>N row = 939,652</a:t>
            </a:r>
          </a:p>
          <a:p>
            <a:pPr algn="ctr"/>
            <a:r>
              <a:rPr lang="en-GB" sz="1013" dirty="0"/>
              <a:t>N papers = 2761  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34DDA533-9832-47C1-870A-D68E50E9224C}"/>
              </a:ext>
            </a:extLst>
          </p:cNvPr>
          <p:cNvSpPr txBox="1"/>
          <p:nvPr/>
        </p:nvSpPr>
        <p:spPr>
          <a:xfrm>
            <a:off x="5224665" y="2535368"/>
            <a:ext cx="1675459" cy="404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013" dirty="0"/>
              <a:t>Filter 1: Remove row where </a:t>
            </a:r>
            <a:br>
              <a:rPr lang="en-GB" sz="1013" dirty="0"/>
            </a:br>
            <a:r>
              <a:rPr lang="en-GB" sz="1013" dirty="0"/>
              <a:t>“</a:t>
            </a:r>
            <a:r>
              <a:rPr lang="en-GB" sz="1013" dirty="0" err="1"/>
              <a:t>shp_id</a:t>
            </a:r>
            <a:r>
              <a:rPr lang="en-GB" sz="1013" dirty="0"/>
              <a:t>” == NA</a:t>
            </a:r>
          </a:p>
        </p:txBody>
      </p:sp>
      <p:cxnSp>
        <p:nvCxnSpPr>
          <p:cNvPr id="41" name="Connecteur : en angle 40">
            <a:extLst>
              <a:ext uri="{FF2B5EF4-FFF2-40B4-BE49-F238E27FC236}">
                <a16:creationId xmlns:a16="http://schemas.microsoft.com/office/drawing/2014/main" id="{B3D24C90-8EEE-4646-B29D-78C5A6366E3C}"/>
              </a:ext>
            </a:extLst>
          </p:cNvPr>
          <p:cNvCxnSpPr>
            <a:stCxn id="16" idx="3"/>
            <a:endCxn id="30" idx="0"/>
          </p:cNvCxnSpPr>
          <p:nvPr/>
        </p:nvCxnSpPr>
        <p:spPr>
          <a:xfrm>
            <a:off x="4816130" y="2767761"/>
            <a:ext cx="776777" cy="695491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ZoneTexte 41">
            <a:extLst>
              <a:ext uri="{FF2B5EF4-FFF2-40B4-BE49-F238E27FC236}">
                <a16:creationId xmlns:a16="http://schemas.microsoft.com/office/drawing/2014/main" id="{2ED36305-A656-4018-B891-0A816A7D325A}"/>
              </a:ext>
            </a:extLst>
          </p:cNvPr>
          <p:cNvSpPr txBox="1"/>
          <p:nvPr/>
        </p:nvSpPr>
        <p:spPr>
          <a:xfrm>
            <a:off x="290231" y="3446703"/>
            <a:ext cx="2803743" cy="676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/>
              <a:t>geoP data empirical cell acronym</a:t>
            </a:r>
          </a:p>
          <a:p>
            <a:pPr algn="ctr"/>
            <a:r>
              <a:rPr lang="en-GB" sz="1013" dirty="0"/>
              <a:t>N row = 951,318</a:t>
            </a:r>
          </a:p>
          <a:p>
            <a:pPr algn="ctr"/>
            <a:r>
              <a:rPr lang="en-GB" sz="1013" dirty="0"/>
              <a:t>N papers = 4949  </a:t>
            </a:r>
          </a:p>
        </p:txBody>
      </p:sp>
      <p:cxnSp>
        <p:nvCxnSpPr>
          <p:cNvPr id="43" name="Connecteur : en angle 42">
            <a:extLst>
              <a:ext uri="{FF2B5EF4-FFF2-40B4-BE49-F238E27FC236}">
                <a16:creationId xmlns:a16="http://schemas.microsoft.com/office/drawing/2014/main" id="{DE1C4FC7-DA01-4144-9B0C-8E196E58772C}"/>
              </a:ext>
            </a:extLst>
          </p:cNvPr>
          <p:cNvCxnSpPr>
            <a:cxnSpLocks/>
            <a:stCxn id="16" idx="1"/>
            <a:endCxn id="42" idx="0"/>
          </p:cNvCxnSpPr>
          <p:nvPr/>
        </p:nvCxnSpPr>
        <p:spPr>
          <a:xfrm rot="10800000" flipV="1">
            <a:off x="1692103" y="2767761"/>
            <a:ext cx="924242" cy="678942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>
            <a:extLst>
              <a:ext uri="{FF2B5EF4-FFF2-40B4-BE49-F238E27FC236}">
                <a16:creationId xmlns:a16="http://schemas.microsoft.com/office/drawing/2014/main" id="{E60285F9-8576-4502-A8A8-1E4DBAAB9547}"/>
              </a:ext>
            </a:extLst>
          </p:cNvPr>
          <p:cNvSpPr txBox="1"/>
          <p:nvPr/>
        </p:nvSpPr>
        <p:spPr>
          <a:xfrm>
            <a:off x="-101320" y="2090838"/>
            <a:ext cx="2631585" cy="715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Filter 2: </a:t>
            </a:r>
            <a:br>
              <a:rPr lang="en-GB" sz="1013" dirty="0"/>
            </a:br>
            <a:r>
              <a:rPr lang="en-US" sz="1013" dirty="0"/>
              <a:t>(Filter row that are not in capital letter) OR      </a:t>
            </a:r>
            <a:br>
              <a:rPr lang="en-US" sz="1013" dirty="0"/>
            </a:br>
            <a:r>
              <a:rPr lang="en-US" sz="1013" dirty="0"/>
              <a:t>(Filter row in capital letters &amp; nchar &gt; 3) OR </a:t>
            </a:r>
          </a:p>
          <a:p>
            <a:pPr algn="ctr"/>
            <a:r>
              <a:rPr lang="en-US" sz="1013" dirty="0"/>
              <a:t>(Filter row in capital letters &amp; c(USA, UK or US)</a:t>
            </a:r>
            <a:endParaRPr lang="en-GB" sz="1013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2A2B27E3-BE65-494B-A633-42CE646778B1}"/>
              </a:ext>
            </a:extLst>
          </p:cNvPr>
          <p:cNvSpPr txBox="1"/>
          <p:nvPr/>
        </p:nvSpPr>
        <p:spPr>
          <a:xfrm>
            <a:off x="290230" y="4656174"/>
            <a:ext cx="2803743" cy="676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/>
              <a:t>geoP data empirical cell acronym ©</a:t>
            </a:r>
          </a:p>
          <a:p>
            <a:pPr algn="ctr"/>
            <a:r>
              <a:rPr lang="en-GB" sz="1013" dirty="0"/>
              <a:t>N row = 951,318</a:t>
            </a:r>
          </a:p>
          <a:p>
            <a:pPr algn="ctr"/>
            <a:r>
              <a:rPr lang="en-GB" sz="1013" dirty="0"/>
              <a:t>N papers = 4949  </a:t>
            </a:r>
          </a:p>
        </p:txBody>
      </p:sp>
      <p:cxnSp>
        <p:nvCxnSpPr>
          <p:cNvPr id="55" name="Connecteur droit avec flèche 54">
            <a:extLst>
              <a:ext uri="{FF2B5EF4-FFF2-40B4-BE49-F238E27FC236}">
                <a16:creationId xmlns:a16="http://schemas.microsoft.com/office/drawing/2014/main" id="{47F99452-5703-4401-956A-43530DFE0796}"/>
              </a:ext>
            </a:extLst>
          </p:cNvPr>
          <p:cNvCxnSpPr>
            <a:stCxn id="42" idx="2"/>
            <a:endCxn id="53" idx="0"/>
          </p:cNvCxnSpPr>
          <p:nvPr/>
        </p:nvCxnSpPr>
        <p:spPr>
          <a:xfrm flipH="1">
            <a:off x="1692102" y="4123626"/>
            <a:ext cx="1" cy="5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ZoneTexte 59">
            <a:extLst>
              <a:ext uri="{FF2B5EF4-FFF2-40B4-BE49-F238E27FC236}">
                <a16:creationId xmlns:a16="http://schemas.microsoft.com/office/drawing/2014/main" id="{1F7C607B-8975-495C-9A44-E92F13F75681}"/>
              </a:ext>
            </a:extLst>
          </p:cNvPr>
          <p:cNvSpPr txBox="1"/>
          <p:nvPr/>
        </p:nvSpPr>
        <p:spPr>
          <a:xfrm>
            <a:off x="1143280" y="4265795"/>
            <a:ext cx="2631585" cy="248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Filter 3: </a:t>
            </a:r>
            <a:r>
              <a:rPr lang="fr-FR" sz="1013" dirty="0" err="1"/>
              <a:t>remove</a:t>
            </a:r>
            <a:r>
              <a:rPr lang="fr-FR" sz="1013" dirty="0"/>
              <a:t> © issues</a:t>
            </a:r>
            <a:endParaRPr lang="en-GB" sz="1013" dirty="0"/>
          </a:p>
        </p:txBody>
      </p:sp>
      <p:sp>
        <p:nvSpPr>
          <p:cNvPr id="61" name="ZoneTexte 60">
            <a:extLst>
              <a:ext uri="{FF2B5EF4-FFF2-40B4-BE49-F238E27FC236}">
                <a16:creationId xmlns:a16="http://schemas.microsoft.com/office/drawing/2014/main" id="{55A6F144-2763-415F-BF4E-5D23197E1519}"/>
              </a:ext>
            </a:extLst>
          </p:cNvPr>
          <p:cNvSpPr txBox="1"/>
          <p:nvPr/>
        </p:nvSpPr>
        <p:spPr>
          <a:xfrm>
            <a:off x="3010591" y="4794031"/>
            <a:ext cx="2631585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13" dirty="0"/>
              <a:t>NB: No issues </a:t>
            </a:r>
            <a:r>
              <a:rPr lang="fr-FR" sz="1013" dirty="0" err="1"/>
              <a:t>because</a:t>
            </a:r>
            <a:r>
              <a:rPr lang="fr-FR" sz="1013" dirty="0"/>
              <a:t> all </a:t>
            </a:r>
            <a:r>
              <a:rPr lang="fr-FR" sz="1013" dirty="0" err="1"/>
              <a:t>papers</a:t>
            </a:r>
            <a:r>
              <a:rPr lang="fr-FR" sz="1013" dirty="0"/>
              <a:t> </a:t>
            </a:r>
            <a:r>
              <a:rPr lang="fr-FR" sz="1013" dirty="0" err="1"/>
              <a:t>having</a:t>
            </a:r>
            <a:r>
              <a:rPr lang="fr-FR" sz="1013" dirty="0"/>
              <a:t> </a:t>
            </a:r>
            <a:r>
              <a:rPr lang="fr-FR" sz="1013" dirty="0" err="1"/>
              <a:t>this</a:t>
            </a:r>
            <a:r>
              <a:rPr lang="fr-FR" sz="1013" dirty="0"/>
              <a:t> </a:t>
            </a:r>
            <a:r>
              <a:rPr lang="fr-FR" sz="1013" dirty="0" err="1"/>
              <a:t>kind</a:t>
            </a:r>
            <a:r>
              <a:rPr lang="fr-FR" sz="1013" dirty="0"/>
              <a:t> of issu are non-</a:t>
            </a:r>
            <a:r>
              <a:rPr lang="fr-FR" sz="1013" dirty="0" err="1"/>
              <a:t>empirical</a:t>
            </a:r>
            <a:r>
              <a:rPr lang="fr-FR" sz="1013" dirty="0"/>
              <a:t> </a:t>
            </a:r>
            <a:r>
              <a:rPr lang="fr-FR" sz="1013" dirty="0" err="1"/>
              <a:t>studies</a:t>
            </a:r>
            <a:endParaRPr lang="en-GB" sz="1013" dirty="0"/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043D4E7-CDDB-4D43-B4E5-984370410F28}"/>
              </a:ext>
            </a:extLst>
          </p:cNvPr>
          <p:cNvSpPr txBox="1"/>
          <p:nvPr/>
        </p:nvSpPr>
        <p:spPr>
          <a:xfrm>
            <a:off x="290230" y="5856915"/>
            <a:ext cx="2803743" cy="676923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350" b="1" dirty="0"/>
              <a:t>geoP data empirical cell acronym ©</a:t>
            </a:r>
          </a:p>
          <a:p>
            <a:pPr algn="ctr"/>
            <a:r>
              <a:rPr lang="en-GB" sz="1013" dirty="0"/>
              <a:t>N row = 347,905</a:t>
            </a:r>
          </a:p>
          <a:p>
            <a:pPr algn="ctr"/>
            <a:r>
              <a:rPr lang="en-GB" sz="1013" dirty="0"/>
              <a:t>N papers </a:t>
            </a:r>
            <a:r>
              <a:rPr lang="en-GB" sz="1013"/>
              <a:t>= 4316  </a:t>
            </a:r>
            <a:endParaRPr lang="en-GB" sz="1013" dirty="0"/>
          </a:p>
        </p:txBody>
      </p:sp>
      <p:cxnSp>
        <p:nvCxnSpPr>
          <p:cNvPr id="66" name="Connecteur droit avec flèche 65">
            <a:extLst>
              <a:ext uri="{FF2B5EF4-FFF2-40B4-BE49-F238E27FC236}">
                <a16:creationId xmlns:a16="http://schemas.microsoft.com/office/drawing/2014/main" id="{03F3DAA2-7BFC-48D0-9A63-C18CAB02CAD6}"/>
              </a:ext>
            </a:extLst>
          </p:cNvPr>
          <p:cNvCxnSpPr>
            <a:endCxn id="65" idx="0"/>
          </p:cNvCxnSpPr>
          <p:nvPr/>
        </p:nvCxnSpPr>
        <p:spPr>
          <a:xfrm flipH="1">
            <a:off x="1692102" y="5324367"/>
            <a:ext cx="1" cy="5325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ZoneTexte 66">
            <a:extLst>
              <a:ext uri="{FF2B5EF4-FFF2-40B4-BE49-F238E27FC236}">
                <a16:creationId xmlns:a16="http://schemas.microsoft.com/office/drawing/2014/main" id="{48CBBF3C-BC68-4D5E-95C7-922410E6FFA7}"/>
              </a:ext>
            </a:extLst>
          </p:cNvPr>
          <p:cNvSpPr txBox="1"/>
          <p:nvPr/>
        </p:nvSpPr>
        <p:spPr>
          <a:xfrm>
            <a:off x="1692101" y="5446243"/>
            <a:ext cx="2631585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013" dirty="0"/>
              <a:t>Filter 4: </a:t>
            </a:r>
            <a:r>
              <a:rPr lang="en-US" sz="1013" dirty="0"/>
              <a:t>select cells located more than 200 km from the coast</a:t>
            </a:r>
            <a:endParaRPr lang="en-GB" sz="1013" dirty="0"/>
          </a:p>
        </p:txBody>
      </p:sp>
      <p:sp>
        <p:nvSpPr>
          <p:cNvPr id="68" name="ZoneTexte 67">
            <a:extLst>
              <a:ext uri="{FF2B5EF4-FFF2-40B4-BE49-F238E27FC236}">
                <a16:creationId xmlns:a16="http://schemas.microsoft.com/office/drawing/2014/main" id="{454B8D88-8800-45D9-AC09-97C5FE0811A7}"/>
              </a:ext>
            </a:extLst>
          </p:cNvPr>
          <p:cNvSpPr txBox="1"/>
          <p:nvPr/>
        </p:nvSpPr>
        <p:spPr>
          <a:xfrm>
            <a:off x="3010591" y="5994772"/>
            <a:ext cx="2631585" cy="40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13" dirty="0"/>
              <a:t>NB: No issues </a:t>
            </a:r>
            <a:r>
              <a:rPr lang="fr-FR" sz="1013" dirty="0" err="1"/>
              <a:t>because</a:t>
            </a:r>
            <a:r>
              <a:rPr lang="fr-FR" sz="1013" dirty="0"/>
              <a:t> all </a:t>
            </a:r>
            <a:r>
              <a:rPr lang="fr-FR" sz="1013" dirty="0" err="1"/>
              <a:t>papers</a:t>
            </a:r>
            <a:r>
              <a:rPr lang="fr-FR" sz="1013" dirty="0"/>
              <a:t> </a:t>
            </a:r>
            <a:r>
              <a:rPr lang="fr-FR" sz="1013" dirty="0" err="1"/>
              <a:t>having</a:t>
            </a:r>
            <a:r>
              <a:rPr lang="fr-FR" sz="1013" dirty="0"/>
              <a:t> </a:t>
            </a:r>
            <a:r>
              <a:rPr lang="fr-FR" sz="1013" dirty="0" err="1"/>
              <a:t>this</a:t>
            </a:r>
            <a:r>
              <a:rPr lang="fr-FR" sz="1013" dirty="0"/>
              <a:t> </a:t>
            </a:r>
            <a:r>
              <a:rPr lang="fr-FR" sz="1013" dirty="0" err="1"/>
              <a:t>kind</a:t>
            </a:r>
            <a:r>
              <a:rPr lang="fr-FR" sz="1013" dirty="0"/>
              <a:t> of issu are non-</a:t>
            </a:r>
            <a:r>
              <a:rPr lang="fr-FR" sz="1013" dirty="0" err="1"/>
              <a:t>empirical</a:t>
            </a:r>
            <a:r>
              <a:rPr lang="fr-FR" sz="1013" dirty="0"/>
              <a:t> </a:t>
            </a:r>
            <a:r>
              <a:rPr lang="fr-FR" sz="1013" dirty="0" err="1"/>
              <a:t>studies</a:t>
            </a:r>
            <a:endParaRPr lang="en-GB" sz="1013" dirty="0"/>
          </a:p>
        </p:txBody>
      </p:sp>
    </p:spTree>
    <p:extLst>
      <p:ext uri="{BB962C8B-B14F-4D97-AF65-F5344CB8AC3E}">
        <p14:creationId xmlns:p14="http://schemas.microsoft.com/office/powerpoint/2010/main" val="74783011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206</Words>
  <Application>Microsoft Office PowerPoint</Application>
  <PresentationFormat>Grand écran</PresentationFormat>
  <Paragraphs>30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Gaël Mariani</dc:creator>
  <cp:lastModifiedBy>Gaël Mariani</cp:lastModifiedBy>
  <cp:revision>8</cp:revision>
  <dcterms:created xsi:type="dcterms:W3CDTF">2024-02-13T13:36:20Z</dcterms:created>
  <dcterms:modified xsi:type="dcterms:W3CDTF">2024-02-13T16:28:48Z</dcterms:modified>
</cp:coreProperties>
</file>