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020800" cy="8229600"/>
  <p:notesSz cx="6858000" cy="9144000"/>
  <p:defaultTextStyle>
    <a:defPPr>
      <a:defRPr lang="en-US"/>
    </a:defPPr>
    <a:lvl1pPr marL="0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1pPr>
    <a:lvl2pPr marL="534010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2pPr>
    <a:lvl3pPr marL="1068019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3pPr>
    <a:lvl4pPr marL="1602029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4pPr>
    <a:lvl5pPr marL="2136038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5pPr>
    <a:lvl6pPr marL="2670048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6pPr>
    <a:lvl7pPr marL="3204058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7pPr>
    <a:lvl8pPr marL="3738067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8pPr>
    <a:lvl9pPr marL="4272077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E3191B"/>
    <a:srgbClr val="984EA3"/>
    <a:srgbClr val="37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346836"/>
            <a:ext cx="10515600" cy="2865120"/>
          </a:xfrm>
        </p:spPr>
        <p:txBody>
          <a:bodyPr anchor="b"/>
          <a:lstStyle>
            <a:lvl1pPr algn="ctr">
              <a:defRPr sz="69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322446"/>
            <a:ext cx="10515600" cy="1986914"/>
          </a:xfrm>
        </p:spPr>
        <p:txBody>
          <a:bodyPr/>
          <a:lstStyle>
            <a:lvl1pPr marL="0" indent="0" algn="ctr">
              <a:buNone/>
              <a:defRPr sz="2760"/>
            </a:lvl1pPr>
            <a:lvl2pPr marL="525780" indent="0" algn="ctr">
              <a:buNone/>
              <a:defRPr sz="2300"/>
            </a:lvl2pPr>
            <a:lvl3pPr marL="1051560" indent="0" algn="ctr">
              <a:buNone/>
              <a:defRPr sz="2070"/>
            </a:lvl3pPr>
            <a:lvl4pPr marL="1577340" indent="0" algn="ctr">
              <a:buNone/>
              <a:defRPr sz="1840"/>
            </a:lvl4pPr>
            <a:lvl5pPr marL="2103120" indent="0" algn="ctr">
              <a:buNone/>
              <a:defRPr sz="1840"/>
            </a:lvl5pPr>
            <a:lvl6pPr marL="2628900" indent="0" algn="ctr">
              <a:buNone/>
              <a:defRPr sz="1840"/>
            </a:lvl6pPr>
            <a:lvl7pPr marL="3154680" indent="0" algn="ctr">
              <a:buNone/>
              <a:defRPr sz="1840"/>
            </a:lvl7pPr>
            <a:lvl8pPr marL="3680460" indent="0" algn="ctr">
              <a:buNone/>
              <a:defRPr sz="1840"/>
            </a:lvl8pPr>
            <a:lvl9pPr marL="4206240" indent="0" algn="ctr">
              <a:buNone/>
              <a:defRPr sz="184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6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33635" y="438150"/>
            <a:ext cx="3023235" cy="697420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3930" y="438150"/>
            <a:ext cx="8894445" cy="697420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28" y="2051686"/>
            <a:ext cx="12092940" cy="3423284"/>
          </a:xfrm>
        </p:spPr>
        <p:txBody>
          <a:bodyPr anchor="b"/>
          <a:lstStyle>
            <a:lvl1pPr>
              <a:defRPr sz="69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628" y="5507356"/>
            <a:ext cx="12092940" cy="1800224"/>
          </a:xfrm>
        </p:spPr>
        <p:txBody>
          <a:bodyPr/>
          <a:lstStyle>
            <a:lvl1pPr marL="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1pPr>
            <a:lvl2pPr marL="52578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930" y="2190750"/>
            <a:ext cx="5958840" cy="522160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0" y="2190750"/>
            <a:ext cx="5958840" cy="522160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6" y="438150"/>
            <a:ext cx="12092940" cy="159067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757" y="2017396"/>
            <a:ext cx="5931455" cy="988694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757" y="3006090"/>
            <a:ext cx="5931455" cy="442150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98030" y="2017396"/>
            <a:ext cx="5960666" cy="988694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98030" y="3006090"/>
            <a:ext cx="5960666" cy="442150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7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7" y="548640"/>
            <a:ext cx="4522073" cy="192024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666" y="1184911"/>
            <a:ext cx="7098030" cy="5848350"/>
          </a:xfrm>
        </p:spPr>
        <p:txBody>
          <a:bodyPr/>
          <a:lstStyle>
            <a:lvl1pPr>
              <a:defRPr sz="3680"/>
            </a:lvl1pPr>
            <a:lvl2pPr>
              <a:defRPr sz="3220"/>
            </a:lvl2pPr>
            <a:lvl3pPr>
              <a:defRPr sz="276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7" y="2468880"/>
            <a:ext cx="4522073" cy="4573906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1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7" y="548640"/>
            <a:ext cx="4522073" cy="192024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0666" y="1184911"/>
            <a:ext cx="7098030" cy="5848350"/>
          </a:xfrm>
        </p:spPr>
        <p:txBody>
          <a:bodyPr anchor="t"/>
          <a:lstStyle>
            <a:lvl1pPr marL="0" indent="0">
              <a:buNone/>
              <a:defRPr sz="3680"/>
            </a:lvl1pPr>
            <a:lvl2pPr marL="525780" indent="0">
              <a:buNone/>
              <a:defRPr sz="3220"/>
            </a:lvl2pPr>
            <a:lvl3pPr marL="1051560" indent="0">
              <a:buNone/>
              <a:defRPr sz="2760"/>
            </a:lvl3pPr>
            <a:lvl4pPr marL="1577340" indent="0">
              <a:buNone/>
              <a:defRPr sz="2300"/>
            </a:lvl4pPr>
            <a:lvl5pPr marL="2103120" indent="0">
              <a:buNone/>
              <a:defRPr sz="2300"/>
            </a:lvl5pPr>
            <a:lvl6pPr marL="2628900" indent="0">
              <a:buNone/>
              <a:defRPr sz="2300"/>
            </a:lvl6pPr>
            <a:lvl7pPr marL="3154680" indent="0">
              <a:buNone/>
              <a:defRPr sz="2300"/>
            </a:lvl7pPr>
            <a:lvl8pPr marL="3680460" indent="0">
              <a:buNone/>
              <a:defRPr sz="2300"/>
            </a:lvl8pPr>
            <a:lvl9pPr marL="4206240" indent="0">
              <a:buNone/>
              <a:defRPr sz="23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7" y="2468880"/>
            <a:ext cx="4522073" cy="4573906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3930" y="438150"/>
            <a:ext cx="120929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0" y="2190750"/>
            <a:ext cx="120929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3930" y="7627621"/>
            <a:ext cx="31546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CBE9-D9B1-4A49-9D6E-53882BEFF76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390" y="7627621"/>
            <a:ext cx="47320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2190" y="7627621"/>
            <a:ext cx="31546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1560" rtl="0" eaLnBrk="1" latinLnBrk="0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90" indent="-262890" algn="l" defTabSz="10515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4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2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601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79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5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3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91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5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3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6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4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62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5892224" y="1098327"/>
            <a:ext cx="2186885" cy="371392"/>
          </a:xfrm>
          <a:prstGeom prst="roundRect">
            <a:avLst/>
          </a:prstGeom>
          <a:solidFill>
            <a:srgbClr val="377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Publications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8561974" y="4921387"/>
            <a:ext cx="1639229" cy="345688"/>
          </a:xfrm>
          <a:prstGeom prst="roundRect">
            <a:avLst/>
          </a:prstGeom>
          <a:solidFill>
            <a:srgbClr val="984E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Legislation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533876" y="3667600"/>
            <a:ext cx="1639229" cy="345688"/>
          </a:xfrm>
          <a:prstGeom prst="roundRect">
            <a:avLst/>
          </a:prstGeom>
          <a:solidFill>
            <a:srgbClr val="FF7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Interest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2533876" y="5156011"/>
            <a:ext cx="1639229" cy="345688"/>
          </a:xfrm>
          <a:prstGeom prst="roundRect">
            <a:avLst/>
          </a:prstGeom>
          <a:solidFill>
            <a:srgbClr val="FF7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5998117" y="6346042"/>
            <a:ext cx="1639229" cy="345688"/>
          </a:xfrm>
          <a:prstGeom prst="roundRect">
            <a:avLst/>
          </a:prstGeom>
          <a:solidFill>
            <a:srgbClr val="E319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892224" y="142884"/>
            <a:ext cx="253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number of publications </a:t>
            </a:r>
            <a:r>
              <a:rPr lang="en-US" sz="1600" i="1" dirty="0" smtClean="0"/>
              <a:t>(fine-tuned </a:t>
            </a:r>
            <a:r>
              <a:rPr lang="en-US" sz="1600" i="1" dirty="0"/>
              <a:t>classification </a:t>
            </a:r>
            <a:r>
              <a:rPr lang="en-US" sz="1600" i="1" dirty="0" smtClean="0"/>
              <a:t>LLM predictions)</a:t>
            </a:r>
            <a:endParaRPr lang="en-US" sz="16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0395680" y="4961256"/>
            <a:ext cx="2251814" cy="132343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The number of national legislation documents with ORO keyword matches (FAOLEX + ECOLEX databases)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952175" y="2546841"/>
            <a:ext cx="2251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number of non-binding policy documents with ORO keyword matches (FAOLEX + ECOLEX databases)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33928" y="3416858"/>
            <a:ext cx="1927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number of social media posts returned from ORO keyword searches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53893" y="4888962"/>
            <a:ext cx="1927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number of social media posts + likes with positive sentiments returned from ORO keyword searches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235400" y="1602242"/>
            <a:ext cx="2730868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tractability </a:t>
            </a:r>
            <a:r>
              <a:rPr lang="en-US" dirty="0"/>
              <a:t>of the </a:t>
            </a:r>
            <a:r>
              <a:rPr lang="en-US" dirty="0" smtClean="0"/>
              <a:t>problem is researched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8987445" y="3163424"/>
            <a:ext cx="1957646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Policy is formed (non-binding)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8558643" y="5359768"/>
            <a:ext cx="1929645" cy="1386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Outputs/ decisions of acting agencies (binding)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5916984" y="6825292"/>
            <a:ext cx="2359413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Compliance by target groups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17314" y="1823451"/>
            <a:ext cx="1397156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on impacts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2468733" y="4071447"/>
            <a:ext cx="1864727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interest</a:t>
            </a:r>
            <a:endParaRPr lang="en-US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6784946" y="2082509"/>
            <a:ext cx="401443" cy="40144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8355277" y="3093113"/>
            <a:ext cx="401443" cy="40144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84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7953834" y="4986202"/>
            <a:ext cx="401443" cy="40144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84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587084" y="5764344"/>
            <a:ext cx="401443" cy="40144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319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5253592" y="2763575"/>
            <a:ext cx="401443" cy="40144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7EB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916984" y="7693888"/>
            <a:ext cx="173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Various metrics</a:t>
            </a:r>
            <a:endParaRPr lang="en-US" sz="1600" i="1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827497" y="1057133"/>
            <a:ext cx="291095" cy="2910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/>
          <p:cNvSpPr txBox="1"/>
          <p:nvPr/>
        </p:nvSpPr>
        <p:spPr>
          <a:xfrm>
            <a:off x="1225685" y="1058718"/>
            <a:ext cx="130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Node</a:t>
            </a:r>
            <a:endParaRPr lang="en-US" sz="1800" dirty="0"/>
          </a:p>
        </p:txBody>
      </p:sp>
      <p:sp>
        <p:nvSpPr>
          <p:cNvPr id="43" name="ZoneTexte 42"/>
          <p:cNvSpPr txBox="1"/>
          <p:nvPr/>
        </p:nvSpPr>
        <p:spPr>
          <a:xfrm>
            <a:off x="1161653" y="1859702"/>
            <a:ext cx="90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Metric</a:t>
            </a:r>
            <a:endParaRPr lang="en-US" sz="1800" dirty="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127599" y="2425162"/>
            <a:ext cx="1286468" cy="7267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H="1">
            <a:off x="8154556" y="3494556"/>
            <a:ext cx="401443" cy="14916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6929737" y="5328855"/>
            <a:ext cx="1082887" cy="49427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 flipV="1">
            <a:off x="5454314" y="3165018"/>
            <a:ext cx="1191560" cy="26581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V="1">
            <a:off x="5596245" y="2283231"/>
            <a:ext cx="1188701" cy="5391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V="1">
            <a:off x="747985" y="1538292"/>
            <a:ext cx="398187" cy="876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1225685" y="1448940"/>
            <a:ext cx="941418" cy="37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Edge</a:t>
            </a:r>
            <a:endParaRPr lang="en-US" sz="1800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9047229" y="2666827"/>
            <a:ext cx="1639229" cy="345688"/>
          </a:xfrm>
          <a:prstGeom prst="roundRect">
            <a:avLst/>
          </a:prstGeom>
          <a:solidFill>
            <a:srgbClr val="984E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Policy</a:t>
            </a:r>
          </a:p>
        </p:txBody>
      </p:sp>
      <p:sp>
        <p:nvSpPr>
          <p:cNvPr id="78" name="Rectangle à coins arrondis 77"/>
          <p:cNvSpPr/>
          <p:nvPr/>
        </p:nvSpPr>
        <p:spPr>
          <a:xfrm>
            <a:off x="4516907" y="3670004"/>
            <a:ext cx="401443" cy="40144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9" name="Rectangle à coins arrondis 78"/>
          <p:cNvSpPr/>
          <p:nvPr/>
        </p:nvSpPr>
        <p:spPr>
          <a:xfrm>
            <a:off x="4693166" y="5094231"/>
            <a:ext cx="401443" cy="40144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2448180" y="5603885"/>
            <a:ext cx="1864727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support</a:t>
            </a:r>
            <a:endParaRPr lang="en-US" dirty="0"/>
          </a:p>
        </p:txBody>
      </p:sp>
      <p:sp>
        <p:nvSpPr>
          <p:cNvPr id="81" name="ZoneTexte 80"/>
          <p:cNvSpPr txBox="1"/>
          <p:nvPr/>
        </p:nvSpPr>
        <p:spPr>
          <a:xfrm>
            <a:off x="781494" y="463968"/>
            <a:ext cx="984885" cy="415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Legend</a:t>
            </a:r>
            <a:endParaRPr lang="en-US" b="1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821547" y="1857227"/>
            <a:ext cx="291095" cy="2910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92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</Words>
  <Application>Microsoft Office PowerPoint</Application>
  <PresentationFormat>Personnalisé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Devi Veytia</dc:creator>
  <cp:lastModifiedBy>Devi Veytia</cp:lastModifiedBy>
  <cp:revision>8</cp:revision>
  <dcterms:created xsi:type="dcterms:W3CDTF">2025-09-27T11:29:09Z</dcterms:created>
  <dcterms:modified xsi:type="dcterms:W3CDTF">2025-09-30T15:13:30Z</dcterms:modified>
</cp:coreProperties>
</file>