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8" r:id="rId3"/>
    <p:sldId id="269" r:id="rId4"/>
    <p:sldId id="270" r:id="rId5"/>
    <p:sldId id="271" r:id="rId6"/>
    <p:sldId id="275" r:id="rId7"/>
    <p:sldId id="274" r:id="rId8"/>
    <p:sldId id="272" r:id="rId9"/>
    <p:sldId id="27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54"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CEC1C-8D3C-4CF2-A0FA-544146648D0D}"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101CF-B119-4FDF-BF07-FD4492BB7F89}" type="slidenum">
              <a:rPr lang="en-US" smtClean="0"/>
              <a:t>‹#›</a:t>
            </a:fld>
            <a:endParaRPr lang="en-US"/>
          </a:p>
        </p:txBody>
      </p:sp>
    </p:spTree>
    <p:extLst>
      <p:ext uri="{BB962C8B-B14F-4D97-AF65-F5344CB8AC3E}">
        <p14:creationId xmlns:p14="http://schemas.microsoft.com/office/powerpoint/2010/main" val="169438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2</a:t>
            </a:fld>
            <a:endParaRPr lang="en-US"/>
          </a:p>
        </p:txBody>
      </p:sp>
    </p:spTree>
    <p:extLst>
      <p:ext uri="{BB962C8B-B14F-4D97-AF65-F5344CB8AC3E}">
        <p14:creationId xmlns:p14="http://schemas.microsoft.com/office/powerpoint/2010/main" val="243626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3</a:t>
            </a:fld>
            <a:endParaRPr lang="en-US"/>
          </a:p>
        </p:txBody>
      </p:sp>
    </p:spTree>
    <p:extLst>
      <p:ext uri="{BB962C8B-B14F-4D97-AF65-F5344CB8AC3E}">
        <p14:creationId xmlns:p14="http://schemas.microsoft.com/office/powerpoint/2010/main" val="338067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4</a:t>
            </a:fld>
            <a:endParaRPr lang="en-US"/>
          </a:p>
        </p:txBody>
      </p:sp>
    </p:spTree>
    <p:extLst>
      <p:ext uri="{BB962C8B-B14F-4D97-AF65-F5344CB8AC3E}">
        <p14:creationId xmlns:p14="http://schemas.microsoft.com/office/powerpoint/2010/main" val="8663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5</a:t>
            </a:fld>
            <a:endParaRPr lang="en-US"/>
          </a:p>
        </p:txBody>
      </p:sp>
    </p:spTree>
    <p:extLst>
      <p:ext uri="{BB962C8B-B14F-4D97-AF65-F5344CB8AC3E}">
        <p14:creationId xmlns:p14="http://schemas.microsoft.com/office/powerpoint/2010/main" val="145373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6</a:t>
            </a:fld>
            <a:endParaRPr lang="en-US"/>
          </a:p>
        </p:txBody>
      </p:sp>
    </p:spTree>
    <p:extLst>
      <p:ext uri="{BB962C8B-B14F-4D97-AF65-F5344CB8AC3E}">
        <p14:creationId xmlns:p14="http://schemas.microsoft.com/office/powerpoint/2010/main" val="170394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7</a:t>
            </a:fld>
            <a:endParaRPr lang="en-US"/>
          </a:p>
        </p:txBody>
      </p:sp>
    </p:spTree>
    <p:extLst>
      <p:ext uri="{BB962C8B-B14F-4D97-AF65-F5344CB8AC3E}">
        <p14:creationId xmlns:p14="http://schemas.microsoft.com/office/powerpoint/2010/main" val="102421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8</a:t>
            </a:fld>
            <a:endParaRPr lang="en-US"/>
          </a:p>
        </p:txBody>
      </p:sp>
    </p:spTree>
    <p:extLst>
      <p:ext uri="{BB962C8B-B14F-4D97-AF65-F5344CB8AC3E}">
        <p14:creationId xmlns:p14="http://schemas.microsoft.com/office/powerpoint/2010/main" val="9654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E101CF-B119-4FDF-BF07-FD4492BB7F89}" type="slidenum">
              <a:rPr lang="en-US" smtClean="0"/>
              <a:t>9</a:t>
            </a:fld>
            <a:endParaRPr lang="en-US"/>
          </a:p>
        </p:txBody>
      </p:sp>
    </p:spTree>
    <p:extLst>
      <p:ext uri="{BB962C8B-B14F-4D97-AF65-F5344CB8AC3E}">
        <p14:creationId xmlns:p14="http://schemas.microsoft.com/office/powerpoint/2010/main" val="330205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E101CF-B119-4FDF-BF07-FD4492BB7F89}" type="slidenum">
              <a:rPr lang="en-US" smtClean="0"/>
              <a:t>10</a:t>
            </a:fld>
            <a:endParaRPr lang="en-US"/>
          </a:p>
        </p:txBody>
      </p:sp>
    </p:spTree>
    <p:extLst>
      <p:ext uri="{BB962C8B-B14F-4D97-AF65-F5344CB8AC3E}">
        <p14:creationId xmlns:p14="http://schemas.microsoft.com/office/powerpoint/2010/main" val="138727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A9DA0F-AC6D-4823-A81C-C160395E5535}" type="datetime1">
              <a:rPr lang="en-US" smtClean="0"/>
              <a:t>5/19/2021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74713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2F72A-D760-4A6D-BE89-F7F6F5E53760}" type="datetime1">
              <a:rPr lang="en-US" smtClean="0"/>
              <a:t>5/19/2021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371566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5705A3-66DE-4368-A31D-137BA0FBB6FB}" type="datetime1">
              <a:rPr lang="en-US" smtClean="0"/>
              <a:t>5/19/2021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360009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20B74-20F9-4015-B6EF-A8C59508BAE2}" type="datetime1">
              <a:rPr lang="en-US" smtClean="0"/>
              <a:t>5/19/2021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21971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E6EFC-3068-4F91-9C7E-282FF9054CE8}" type="datetime1">
              <a:rPr lang="en-US" smtClean="0"/>
              <a:t>5/19/2021</a:t>
            </a:fld>
            <a:endParaRPr lang="en-US"/>
          </a:p>
        </p:txBody>
      </p:sp>
      <p:sp>
        <p:nvSpPr>
          <p:cNvPr id="5" name="Footer Placeholder 4"/>
          <p:cNvSpPr>
            <a:spLocks noGrp="1"/>
          </p:cNvSpPr>
          <p:nvPr>
            <p:ph type="ftr" sz="quarter" idx="11"/>
          </p:nvPr>
        </p:nvSpPr>
        <p:spPr/>
        <p:txBody>
          <a:bodyPr/>
          <a:lstStyle/>
          <a:p>
            <a:r>
              <a:rPr lang="en-US"/>
              <a:t>www.bytechjsc.com</a:t>
            </a:r>
          </a:p>
        </p:txBody>
      </p:sp>
      <p:sp>
        <p:nvSpPr>
          <p:cNvPr id="6" name="Slide Number Placeholder 5"/>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91175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6AB61A-66F8-474B-B04A-A680FB911F5D}" type="datetime1">
              <a:rPr lang="en-US" smtClean="0"/>
              <a:t>5/19/2021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57721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AE1903-B26B-435B-83B5-9E4EE13CED4E}" type="datetime1">
              <a:rPr lang="en-US" smtClean="0"/>
              <a:t>5/19/2021</a:t>
            </a:fld>
            <a:endParaRPr lang="en-US"/>
          </a:p>
        </p:txBody>
      </p:sp>
      <p:sp>
        <p:nvSpPr>
          <p:cNvPr id="8" name="Footer Placeholder 7"/>
          <p:cNvSpPr>
            <a:spLocks noGrp="1"/>
          </p:cNvSpPr>
          <p:nvPr>
            <p:ph type="ftr" sz="quarter" idx="11"/>
          </p:nvPr>
        </p:nvSpPr>
        <p:spPr/>
        <p:txBody>
          <a:bodyPr/>
          <a:lstStyle/>
          <a:p>
            <a:r>
              <a:rPr lang="en-US"/>
              <a:t>www.bytechjsc.com</a:t>
            </a:r>
          </a:p>
        </p:txBody>
      </p:sp>
      <p:sp>
        <p:nvSpPr>
          <p:cNvPr id="9" name="Slide Number Placeholder 8"/>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11076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FDCB49-0C4C-40A4-AFB4-8204AE20BFFE}" type="datetime1">
              <a:rPr lang="en-US" smtClean="0"/>
              <a:t>5/19/2021</a:t>
            </a:fld>
            <a:endParaRPr lang="en-US"/>
          </a:p>
        </p:txBody>
      </p:sp>
      <p:sp>
        <p:nvSpPr>
          <p:cNvPr id="4" name="Footer Placeholder 3"/>
          <p:cNvSpPr>
            <a:spLocks noGrp="1"/>
          </p:cNvSpPr>
          <p:nvPr>
            <p:ph type="ftr" sz="quarter" idx="11"/>
          </p:nvPr>
        </p:nvSpPr>
        <p:spPr/>
        <p:txBody>
          <a:bodyPr/>
          <a:lstStyle/>
          <a:p>
            <a:r>
              <a:rPr lang="en-US"/>
              <a:t>www.bytechjsc.com</a:t>
            </a:r>
          </a:p>
        </p:txBody>
      </p:sp>
      <p:sp>
        <p:nvSpPr>
          <p:cNvPr id="5" name="Slide Number Placeholder 4"/>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8170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9B3C3-F752-4922-8C38-074DE7F1DE31}" type="datetime1">
              <a:rPr lang="en-US" smtClean="0"/>
              <a:t>5/19/2021</a:t>
            </a:fld>
            <a:endParaRPr lang="en-US"/>
          </a:p>
        </p:txBody>
      </p:sp>
      <p:sp>
        <p:nvSpPr>
          <p:cNvPr id="3" name="Footer Placeholder 2"/>
          <p:cNvSpPr>
            <a:spLocks noGrp="1"/>
          </p:cNvSpPr>
          <p:nvPr>
            <p:ph type="ftr" sz="quarter" idx="11"/>
          </p:nvPr>
        </p:nvSpPr>
        <p:spPr/>
        <p:txBody>
          <a:bodyPr/>
          <a:lstStyle/>
          <a:p>
            <a:r>
              <a:rPr lang="en-US"/>
              <a:t>www.bytechjsc.com</a:t>
            </a:r>
          </a:p>
        </p:txBody>
      </p:sp>
      <p:sp>
        <p:nvSpPr>
          <p:cNvPr id="4" name="Slide Number Placeholder 3"/>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178965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E0C84-51A5-4DB3-9082-07FD4B08431E}" type="datetime1">
              <a:rPr lang="en-US" smtClean="0"/>
              <a:t>5/19/2021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41801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BA88F-21CF-47AD-B2F5-DAC1E821635E}" type="datetime1">
              <a:rPr lang="en-US" smtClean="0"/>
              <a:t>5/19/2021</a:t>
            </a:fld>
            <a:endParaRPr lang="en-US"/>
          </a:p>
        </p:txBody>
      </p:sp>
      <p:sp>
        <p:nvSpPr>
          <p:cNvPr id="6" name="Footer Placeholder 5"/>
          <p:cNvSpPr>
            <a:spLocks noGrp="1"/>
          </p:cNvSpPr>
          <p:nvPr>
            <p:ph type="ftr" sz="quarter" idx="11"/>
          </p:nvPr>
        </p:nvSpPr>
        <p:spPr/>
        <p:txBody>
          <a:bodyPr/>
          <a:lstStyle/>
          <a:p>
            <a:r>
              <a:rPr lang="en-US"/>
              <a:t>www.bytechjsc.com</a:t>
            </a:r>
          </a:p>
        </p:txBody>
      </p:sp>
      <p:sp>
        <p:nvSpPr>
          <p:cNvPr id="7" name="Slide Number Placeholder 6"/>
          <p:cNvSpPr>
            <a:spLocks noGrp="1"/>
          </p:cNvSpPr>
          <p:nvPr>
            <p:ph type="sldNum" sz="quarter" idx="12"/>
          </p:nvPr>
        </p:nvSpPr>
        <p:spPr/>
        <p:txBody>
          <a:bodyPr/>
          <a:lstStyle/>
          <a:p>
            <a:fld id="{9E9CB4C2-AB46-4D68-8003-7FC8D845C0FA}" type="slidenum">
              <a:rPr lang="en-US" smtClean="0"/>
              <a:t>‹#›</a:t>
            </a:fld>
            <a:endParaRPr lang="en-US"/>
          </a:p>
        </p:txBody>
      </p:sp>
    </p:spTree>
    <p:extLst>
      <p:ext uri="{BB962C8B-B14F-4D97-AF65-F5344CB8AC3E}">
        <p14:creationId xmlns:p14="http://schemas.microsoft.com/office/powerpoint/2010/main" val="294262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F8372-648C-45A6-AD33-3088C921A327}" type="datetime1">
              <a:rPr lang="en-US" smtClean="0"/>
              <a:t>5/19/2021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www.bytechjsc.com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CB4C2-AB46-4D68-8003-7FC8D845C0FA}" type="slidenum">
              <a:rPr lang="en-US" smtClean="0"/>
              <a:t>‹#›</a:t>
            </a:fld>
            <a:endParaRPr lang="en-US"/>
          </a:p>
        </p:txBody>
      </p:sp>
    </p:spTree>
    <p:extLst>
      <p:ext uri="{BB962C8B-B14F-4D97-AF65-F5344CB8AC3E}">
        <p14:creationId xmlns:p14="http://schemas.microsoft.com/office/powerpoint/2010/main" val="423532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2.xlsx"/></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650" y="1437679"/>
            <a:ext cx="4101250" cy="4072477"/>
          </a:xfrm>
          <a:prstGeom prst="rect">
            <a:avLst/>
          </a:prstGeom>
        </p:spPr>
      </p:pic>
      <p:sp>
        <p:nvSpPr>
          <p:cNvPr id="3" name="Subtitle 2"/>
          <p:cNvSpPr>
            <a:spLocks noGrp="1"/>
          </p:cNvSpPr>
          <p:nvPr>
            <p:ph type="subTitle" idx="1"/>
          </p:nvPr>
        </p:nvSpPr>
        <p:spPr>
          <a:xfrm>
            <a:off x="5110327" y="2906290"/>
            <a:ext cx="6418217" cy="682579"/>
          </a:xfrm>
        </p:spPr>
        <p:txBody>
          <a:bodyPr>
            <a:normAutofit fontScale="55000" lnSpcReduction="20000"/>
          </a:bodyPr>
          <a:lstStyle/>
          <a:p>
            <a:r>
              <a:rPr lang="en-US" sz="4800" b="1">
                <a:solidFill>
                  <a:schemeClr val="accent2"/>
                </a:solidFill>
              </a:rPr>
              <a:t>GIẢI PHÁP ĐO CÔNG TƠ NƯỚC eMETTER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5566" y="1512505"/>
            <a:ext cx="2582201" cy="1042733"/>
          </a:xfrm>
          <a:prstGeom prst="rect">
            <a:avLst/>
          </a:prstGeom>
        </p:spPr>
      </p:pic>
      <p:sp>
        <p:nvSpPr>
          <p:cNvPr id="9" name="TextBox 8"/>
          <p:cNvSpPr txBox="1"/>
          <p:nvPr/>
        </p:nvSpPr>
        <p:spPr>
          <a:xfrm>
            <a:off x="9693599" y="3473918"/>
            <a:ext cx="1689077" cy="369332"/>
          </a:xfrm>
          <a:prstGeom prst="rect">
            <a:avLst/>
          </a:prstGeom>
          <a:noFill/>
        </p:spPr>
        <p:txBody>
          <a:bodyPr wrap="square" rtlCol="0">
            <a:spAutoFit/>
          </a:bodyPr>
          <a:lstStyle/>
          <a:p>
            <a:r>
              <a:rPr lang="en-US" i="1">
                <a:solidFill>
                  <a:srgbClr val="0070C0"/>
                </a:solidFill>
              </a:rPr>
              <a:t>www.bytech.vn</a:t>
            </a:r>
          </a:p>
        </p:txBody>
      </p:sp>
      <p:cxnSp>
        <p:nvCxnSpPr>
          <p:cNvPr id="15" name="Straight Connector 14"/>
          <p:cNvCxnSpPr/>
          <p:nvPr/>
        </p:nvCxnSpPr>
        <p:spPr>
          <a:xfrm flipV="1">
            <a:off x="4698063" y="1498601"/>
            <a:ext cx="16979" cy="384047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47339" y="3473918"/>
            <a:ext cx="62353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1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2751" y="1746707"/>
            <a:ext cx="9854901" cy="1502298"/>
          </a:xfrm>
        </p:spPr>
        <p:txBody>
          <a:bodyPr>
            <a:normAutofit/>
          </a:bodyPr>
          <a:lstStyle/>
          <a:p>
            <a:pPr marL="0" indent="0">
              <a:buNone/>
            </a:pPr>
            <a:r>
              <a:rPr lang="en-US" sz="8800" b="1">
                <a:solidFill>
                  <a:srgbClr val="00B0F0"/>
                </a:solidFill>
              </a:rPr>
              <a:t>Trân trọng cảm ơn !</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10</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7539" y="4133777"/>
            <a:ext cx="4324073" cy="1746128"/>
          </a:xfrm>
          <a:prstGeom prst="rect">
            <a:avLst/>
          </a:prstGeom>
        </p:spPr>
      </p:pic>
      <p:sp>
        <p:nvSpPr>
          <p:cNvPr id="7" name="TextBox 6"/>
          <p:cNvSpPr txBox="1"/>
          <p:nvPr/>
        </p:nvSpPr>
        <p:spPr>
          <a:xfrm>
            <a:off x="6308463" y="3752635"/>
            <a:ext cx="5883537" cy="2222403"/>
          </a:xfrm>
          <a:prstGeom prst="rect">
            <a:avLst/>
          </a:prstGeom>
          <a:noFill/>
        </p:spPr>
        <p:txBody>
          <a:bodyPr wrap="square" rtlCol="0">
            <a:spAutoFit/>
          </a:bodyPr>
          <a:lstStyle/>
          <a:p>
            <a:pPr algn="ctr"/>
            <a:r>
              <a:rPr lang="en-US" b="1">
                <a:solidFill>
                  <a:schemeClr val="bg1">
                    <a:lumMod val="50000"/>
                  </a:schemeClr>
                </a:solidFill>
                <a:latin typeface="Arial" panose="020B0604020202020204" pitchFamily="34" charset="0"/>
                <a:cs typeface="Arial" panose="020B0604020202020204" pitchFamily="34" charset="0"/>
              </a:rPr>
              <a:t>Công ty cổ phần ByTech Việt Nam</a:t>
            </a:r>
          </a:p>
          <a:p>
            <a:pPr algn="ctr"/>
            <a:endParaRPr lang="en-US" i="1">
              <a:solidFill>
                <a:schemeClr val="bg1">
                  <a:lumMod val="50000"/>
                </a:schemeClr>
              </a:solidFill>
              <a:latin typeface="Arial" panose="020B0604020202020204" pitchFamily="34" charset="0"/>
              <a:cs typeface="Arial" panose="020B0604020202020204" pitchFamily="34" charset="0"/>
            </a:endParaRPr>
          </a:p>
          <a:p>
            <a:r>
              <a:rPr lang="en-US" i="1">
                <a:solidFill>
                  <a:schemeClr val="bg1">
                    <a:lumMod val="50000"/>
                  </a:schemeClr>
                </a:solidFill>
                <a:latin typeface="Arial" panose="020B0604020202020204" pitchFamily="34" charset="0"/>
                <a:cs typeface="Arial" panose="020B0604020202020204" pitchFamily="34" charset="0"/>
              </a:rPr>
              <a:t>Địa chỉ: </a:t>
            </a:r>
            <a:r>
              <a:rPr lang="vi-VN" i="1">
                <a:solidFill>
                  <a:schemeClr val="bg1">
                    <a:lumMod val="50000"/>
                  </a:schemeClr>
                </a:solidFill>
                <a:latin typeface="Arial" panose="020B0604020202020204" pitchFamily="34" charset="0"/>
                <a:cs typeface="Arial" panose="020B0604020202020204" pitchFamily="34" charset="0"/>
              </a:rPr>
              <a:t>Số 8, ngách 2/69 Phố Hoàng Liệt, Phường</a:t>
            </a:r>
            <a:r>
              <a:rPr lang="en-US" i="1">
                <a:solidFill>
                  <a:schemeClr val="bg1">
                    <a:lumMod val="50000"/>
                  </a:schemeClr>
                </a:solidFill>
                <a:latin typeface="Arial" panose="020B0604020202020204" pitchFamily="34" charset="0"/>
                <a:cs typeface="Arial" panose="020B0604020202020204" pitchFamily="34" charset="0"/>
              </a:rPr>
              <a:t> </a:t>
            </a:r>
            <a:r>
              <a:rPr lang="vi-VN" i="1">
                <a:solidFill>
                  <a:schemeClr val="bg1">
                    <a:lumMod val="50000"/>
                  </a:schemeClr>
                </a:solidFill>
                <a:latin typeface="Arial" panose="020B0604020202020204" pitchFamily="34" charset="0"/>
                <a:cs typeface="Arial" panose="020B0604020202020204" pitchFamily="34" charset="0"/>
              </a:rPr>
              <a:t>Hoàng Liệt, Quận Hoàng Mai, TP Hà Nội</a:t>
            </a:r>
            <a:endParaRPr lang="en-US" i="1">
              <a:solidFill>
                <a:schemeClr val="bg1">
                  <a:lumMod val="50000"/>
                </a:schemeClr>
              </a:solidFill>
              <a:latin typeface="Arial" panose="020B0604020202020204" pitchFamily="34" charset="0"/>
              <a:cs typeface="Arial" panose="020B0604020202020204" pitchFamily="34" charset="0"/>
            </a:endParaRPr>
          </a:p>
          <a:p>
            <a:pPr>
              <a:lnSpc>
                <a:spcPct val="200000"/>
              </a:lnSpc>
            </a:pPr>
            <a:r>
              <a:rPr lang="en-US" i="1">
                <a:solidFill>
                  <a:schemeClr val="bg1">
                    <a:lumMod val="50000"/>
                  </a:schemeClr>
                </a:solidFill>
                <a:latin typeface="Arial" panose="020B0604020202020204" pitchFamily="34" charset="0"/>
                <a:cs typeface="Arial" panose="020B0604020202020204" pitchFamily="34" charset="0"/>
              </a:rPr>
              <a:t>Số điện thoại: 0924.936.999</a:t>
            </a:r>
          </a:p>
          <a:p>
            <a:pPr>
              <a:lnSpc>
                <a:spcPct val="200000"/>
              </a:lnSpc>
            </a:pPr>
            <a:r>
              <a:rPr lang="en-US" i="1">
                <a:solidFill>
                  <a:schemeClr val="bg1">
                    <a:lumMod val="50000"/>
                  </a:schemeClr>
                </a:solidFill>
                <a:latin typeface="Arial" panose="020B0604020202020204" pitchFamily="34" charset="0"/>
                <a:cs typeface="Arial" panose="020B0604020202020204" pitchFamily="34" charset="0"/>
              </a:rPr>
              <a:t>Website: www.bytech.vn</a:t>
            </a:r>
          </a:p>
        </p:txBody>
      </p:sp>
      <p:cxnSp>
        <p:nvCxnSpPr>
          <p:cNvPr id="8" name="Straight Connector 7"/>
          <p:cNvCxnSpPr/>
          <p:nvPr/>
        </p:nvCxnSpPr>
        <p:spPr>
          <a:xfrm flipV="1">
            <a:off x="2059095" y="3447288"/>
            <a:ext cx="8073809" cy="995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DDB99D-835B-41F7-89FC-89AB3BC499BF}"/>
              </a:ext>
            </a:extLst>
          </p:cNvPr>
          <p:cNvCxnSpPr>
            <a:cxnSpLocks/>
          </p:cNvCxnSpPr>
          <p:nvPr/>
        </p:nvCxnSpPr>
        <p:spPr>
          <a:xfrm>
            <a:off x="6911163" y="4133777"/>
            <a:ext cx="4442637"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346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Yêu cầu kĩ thuật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2</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1938992"/>
          </a:xfrm>
          <a:prstGeom prst="rect">
            <a:avLst/>
          </a:prstGeom>
          <a:noFill/>
        </p:spPr>
        <p:txBody>
          <a:bodyPr wrap="square" rtlCol="0">
            <a:spAutoFit/>
          </a:bodyPr>
          <a:lstStyle/>
          <a:p>
            <a:pPr marL="285750" indent="-285750">
              <a:buFontTx/>
              <a:buChar char="-"/>
            </a:pPr>
            <a:r>
              <a:rPr lang="en-US" sz="2400"/>
              <a:t>Đo, đếm chỉ số nước của đồng hồ kim, áp dụng với 2 loại phổ biến:</a:t>
            </a:r>
          </a:p>
          <a:p>
            <a:pPr marL="742950" lvl="1" indent="-285750">
              <a:buFontTx/>
              <a:buChar char="-"/>
            </a:pPr>
            <a:r>
              <a:rPr lang="en-US" sz="2400"/>
              <a:t>Loại sử dụng kim làm bằng nhựa.</a:t>
            </a:r>
          </a:p>
          <a:p>
            <a:pPr marL="742950" lvl="1" indent="-285750">
              <a:buFontTx/>
              <a:buChar char="-"/>
            </a:pPr>
            <a:r>
              <a:rPr lang="en-US" sz="2400"/>
              <a:t>Loại sử dụng kim làm bằng kim loại.</a:t>
            </a:r>
          </a:p>
          <a:p>
            <a:pPr marL="285750" indent="-285750">
              <a:buFontTx/>
              <a:buChar char="-"/>
            </a:pPr>
            <a:r>
              <a:rPr lang="en-US" sz="2400"/>
              <a:t>Kết nối và truyền dữ liệu lên server.</a:t>
            </a:r>
          </a:p>
          <a:p>
            <a:pPr marL="285750" indent="-285750">
              <a:buFontTx/>
              <a:buChar char="-"/>
            </a:pPr>
            <a:r>
              <a:rPr lang="en-US" sz="2400"/>
              <a:t>Tiết kiệm pin, mỗi viên pin 4.2V, 3000mAh sử dụng trong vòng tối thiểu 3 năm.</a:t>
            </a:r>
          </a:p>
        </p:txBody>
      </p:sp>
    </p:spTree>
    <p:extLst>
      <p:ext uri="{BB962C8B-B14F-4D97-AF65-F5344CB8AC3E}">
        <p14:creationId xmlns:p14="http://schemas.microsoft.com/office/powerpoint/2010/main" val="208759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Các giải pháp</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3</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3785652"/>
          </a:xfrm>
          <a:prstGeom prst="rect">
            <a:avLst/>
          </a:prstGeom>
          <a:noFill/>
        </p:spPr>
        <p:txBody>
          <a:bodyPr wrap="square" rtlCol="0">
            <a:spAutoFit/>
          </a:bodyPr>
          <a:lstStyle/>
          <a:p>
            <a:pPr marL="285750" indent="-285750">
              <a:buFontTx/>
              <a:buChar char="-"/>
            </a:pPr>
            <a:r>
              <a:rPr lang="en-US" sz="2400"/>
              <a:t>Đo, đếm dữ liệu:</a:t>
            </a:r>
          </a:p>
          <a:p>
            <a:pPr marL="742950" lvl="1" indent="-285750">
              <a:buFontTx/>
              <a:buChar char="-"/>
            </a:pPr>
            <a:r>
              <a:rPr lang="en-US" sz="2400"/>
              <a:t>Đối với công tơ sử dụng kim làm bằng nhựa: phát hiện kim quay thông qua một cặp led thu-phát.</a:t>
            </a:r>
          </a:p>
          <a:p>
            <a:pPr marL="742950" lvl="1" indent="-285750">
              <a:buFontTx/>
              <a:buChar char="-"/>
            </a:pPr>
            <a:r>
              <a:rPr lang="en-US" sz="2400"/>
              <a:t>Đối với công tơ sử dụng kim làm bằng kim loại: phát hiện đĩa quay thông qua cảm biến tiệm cận.</a:t>
            </a:r>
          </a:p>
          <a:p>
            <a:pPr marL="285750" indent="-285750">
              <a:buFontTx/>
              <a:buChar char="-"/>
            </a:pPr>
            <a:r>
              <a:rPr lang="en-US" sz="2400"/>
              <a:t>Truyền dữ liệu:</a:t>
            </a:r>
          </a:p>
          <a:p>
            <a:pPr marL="742950" lvl="1" indent="-285750">
              <a:buFontTx/>
              <a:buChar char="-"/>
            </a:pPr>
            <a:r>
              <a:rPr lang="en-US" sz="2400"/>
              <a:t>Lora.</a:t>
            </a:r>
          </a:p>
          <a:p>
            <a:pPr marL="742950" lvl="1" indent="-285750">
              <a:buFontTx/>
              <a:buChar char="-"/>
            </a:pPr>
            <a:r>
              <a:rPr lang="en-US" sz="2400"/>
              <a:t>Sigfox.</a:t>
            </a:r>
          </a:p>
          <a:p>
            <a:pPr marL="742950" lvl="1" indent="-285750">
              <a:buFontTx/>
              <a:buChar char="-"/>
            </a:pPr>
            <a:r>
              <a:rPr lang="en-US" sz="2400"/>
              <a:t>GSM.</a:t>
            </a:r>
          </a:p>
          <a:p>
            <a:pPr marL="742950" lvl="1" indent="-285750">
              <a:buFontTx/>
              <a:buChar char="-"/>
            </a:pPr>
            <a:r>
              <a:rPr lang="en-US" sz="2400"/>
              <a:t>4G</a:t>
            </a:r>
          </a:p>
        </p:txBody>
      </p:sp>
      <p:pic>
        <p:nvPicPr>
          <p:cNvPr id="7" name="Picture 6">
            <a:extLst>
              <a:ext uri="{FF2B5EF4-FFF2-40B4-BE49-F238E27FC236}">
                <a16:creationId xmlns:a16="http://schemas.microsoft.com/office/drawing/2014/main" id="{A84C015D-6518-4E4F-BD95-28F02F9CEB43}"/>
              </a:ext>
            </a:extLst>
          </p:cNvPr>
          <p:cNvPicPr>
            <a:picLocks noChangeAspect="1"/>
          </p:cNvPicPr>
          <p:nvPr/>
        </p:nvPicPr>
        <p:blipFill>
          <a:blip r:embed="rId4"/>
          <a:stretch>
            <a:fillRect/>
          </a:stretch>
        </p:blipFill>
        <p:spPr>
          <a:xfrm>
            <a:off x="3412477" y="3679492"/>
            <a:ext cx="5266667" cy="2800000"/>
          </a:xfrm>
          <a:prstGeom prst="rect">
            <a:avLst/>
          </a:prstGeom>
        </p:spPr>
      </p:pic>
    </p:spTree>
    <p:extLst>
      <p:ext uri="{BB962C8B-B14F-4D97-AF65-F5344CB8AC3E}">
        <p14:creationId xmlns:p14="http://schemas.microsoft.com/office/powerpoint/2010/main" val="25379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So sánh các giải pháp</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D27856-96CA-438A-8547-582FE43A4EE8}"/>
              </a:ext>
            </a:extLst>
          </p:cNvPr>
          <p:cNvSpPr txBox="1"/>
          <p:nvPr/>
        </p:nvSpPr>
        <p:spPr>
          <a:xfrm>
            <a:off x="574158" y="1318437"/>
            <a:ext cx="10943306" cy="461665"/>
          </a:xfrm>
          <a:prstGeom prst="rect">
            <a:avLst/>
          </a:prstGeom>
          <a:noFill/>
        </p:spPr>
        <p:txBody>
          <a:bodyPr wrap="square" rtlCol="0">
            <a:spAutoFit/>
          </a:bodyPr>
          <a:lstStyle/>
          <a:p>
            <a:pPr marL="285750" indent="-285750">
              <a:buFontTx/>
              <a:buChar char="-"/>
            </a:pPr>
            <a:endParaRPr lang="en-US" sz="2400"/>
          </a:p>
        </p:txBody>
      </p:sp>
      <p:graphicFrame>
        <p:nvGraphicFramePr>
          <p:cNvPr id="7" name="Table 7">
            <a:extLst>
              <a:ext uri="{FF2B5EF4-FFF2-40B4-BE49-F238E27FC236}">
                <a16:creationId xmlns:a16="http://schemas.microsoft.com/office/drawing/2014/main" id="{DB6D9293-F289-4E5E-A5D3-8E21B17AF17A}"/>
              </a:ext>
            </a:extLst>
          </p:cNvPr>
          <p:cNvGraphicFramePr>
            <a:graphicFrameLocks noGrp="1"/>
          </p:cNvGraphicFramePr>
          <p:nvPr>
            <p:extLst>
              <p:ext uri="{D42A27DB-BD31-4B8C-83A1-F6EECF244321}">
                <p14:modId xmlns:p14="http://schemas.microsoft.com/office/powerpoint/2010/main" val="394571143"/>
              </p:ext>
            </p:extLst>
          </p:nvPr>
        </p:nvGraphicFramePr>
        <p:xfrm>
          <a:off x="574158" y="1090898"/>
          <a:ext cx="11235070" cy="4306973"/>
        </p:xfrm>
        <a:graphic>
          <a:graphicData uri="http://schemas.openxmlformats.org/drawingml/2006/table">
            <a:tbl>
              <a:tblPr firstRow="1" bandRow="1">
                <a:tableStyleId>{5C22544A-7EE6-4342-B048-85BDC9FD1C3A}</a:tableStyleId>
              </a:tblPr>
              <a:tblGrid>
                <a:gridCol w="603763">
                  <a:extLst>
                    <a:ext uri="{9D8B030D-6E8A-4147-A177-3AD203B41FA5}">
                      <a16:colId xmlns:a16="http://schemas.microsoft.com/office/drawing/2014/main" val="904898523"/>
                    </a:ext>
                  </a:extLst>
                </a:gridCol>
                <a:gridCol w="3398644">
                  <a:extLst>
                    <a:ext uri="{9D8B030D-6E8A-4147-A177-3AD203B41FA5}">
                      <a16:colId xmlns:a16="http://schemas.microsoft.com/office/drawing/2014/main" val="2756493962"/>
                    </a:ext>
                  </a:extLst>
                </a:gridCol>
                <a:gridCol w="1973634">
                  <a:extLst>
                    <a:ext uri="{9D8B030D-6E8A-4147-A177-3AD203B41FA5}">
                      <a16:colId xmlns:a16="http://schemas.microsoft.com/office/drawing/2014/main" val="2255514806"/>
                    </a:ext>
                  </a:extLst>
                </a:gridCol>
                <a:gridCol w="1928522">
                  <a:extLst>
                    <a:ext uri="{9D8B030D-6E8A-4147-A177-3AD203B41FA5}">
                      <a16:colId xmlns:a16="http://schemas.microsoft.com/office/drawing/2014/main" val="1200403426"/>
                    </a:ext>
                  </a:extLst>
                </a:gridCol>
                <a:gridCol w="1624869">
                  <a:extLst>
                    <a:ext uri="{9D8B030D-6E8A-4147-A177-3AD203B41FA5}">
                      <a16:colId xmlns:a16="http://schemas.microsoft.com/office/drawing/2014/main" val="3281577315"/>
                    </a:ext>
                  </a:extLst>
                </a:gridCol>
                <a:gridCol w="1705638">
                  <a:extLst>
                    <a:ext uri="{9D8B030D-6E8A-4147-A177-3AD203B41FA5}">
                      <a16:colId xmlns:a16="http://schemas.microsoft.com/office/drawing/2014/main" val="1444833346"/>
                    </a:ext>
                  </a:extLst>
                </a:gridCol>
              </a:tblGrid>
              <a:tr h="407767">
                <a:tc>
                  <a:txBody>
                    <a:bodyPr/>
                    <a:lstStyle/>
                    <a:p>
                      <a:pPr algn="ctr"/>
                      <a:r>
                        <a:rPr lang="en-US"/>
                        <a:t>STT</a:t>
                      </a:r>
                    </a:p>
                  </a:txBody>
                  <a:tcPr/>
                </a:tc>
                <a:tc>
                  <a:txBody>
                    <a:bodyPr/>
                    <a:lstStyle/>
                    <a:p>
                      <a:pPr algn="ctr"/>
                      <a:r>
                        <a:rPr lang="en-US"/>
                        <a:t>CHỈ TIÊU</a:t>
                      </a:r>
                    </a:p>
                  </a:txBody>
                  <a:tcPr/>
                </a:tc>
                <a:tc>
                  <a:txBody>
                    <a:bodyPr/>
                    <a:lstStyle/>
                    <a:p>
                      <a:pPr algn="ctr"/>
                      <a:r>
                        <a:rPr lang="en-US"/>
                        <a:t>LORA</a:t>
                      </a:r>
                    </a:p>
                  </a:txBody>
                  <a:tcPr/>
                </a:tc>
                <a:tc>
                  <a:txBody>
                    <a:bodyPr/>
                    <a:lstStyle/>
                    <a:p>
                      <a:pPr algn="ctr"/>
                      <a:r>
                        <a:rPr lang="en-US"/>
                        <a:t>SIGFOX</a:t>
                      </a:r>
                    </a:p>
                  </a:txBody>
                  <a:tcPr/>
                </a:tc>
                <a:tc>
                  <a:txBody>
                    <a:bodyPr/>
                    <a:lstStyle/>
                    <a:p>
                      <a:pPr algn="ctr"/>
                      <a:r>
                        <a:rPr lang="en-US"/>
                        <a:t>GSM 2G</a:t>
                      </a:r>
                    </a:p>
                  </a:txBody>
                  <a:tcPr/>
                </a:tc>
                <a:tc>
                  <a:txBody>
                    <a:bodyPr/>
                    <a:lstStyle/>
                    <a:p>
                      <a:pPr algn="ctr"/>
                      <a:r>
                        <a:rPr lang="en-US"/>
                        <a:t>GSM 4G</a:t>
                      </a:r>
                    </a:p>
                  </a:txBody>
                  <a:tcPr/>
                </a:tc>
                <a:extLst>
                  <a:ext uri="{0D108BD9-81ED-4DB2-BD59-A6C34878D82A}">
                    <a16:rowId xmlns:a16="http://schemas.microsoft.com/office/drawing/2014/main" val="3193827244"/>
                  </a:ext>
                </a:extLst>
              </a:tr>
              <a:tr h="357893">
                <a:tc>
                  <a:txBody>
                    <a:bodyPr/>
                    <a:lstStyle/>
                    <a:p>
                      <a:pPr algn="ctr"/>
                      <a:r>
                        <a:rPr lang="en-US"/>
                        <a:t>1</a:t>
                      </a:r>
                    </a:p>
                  </a:txBody>
                  <a:tcPr/>
                </a:tc>
                <a:tc>
                  <a:txBody>
                    <a:bodyPr/>
                    <a:lstStyle/>
                    <a:p>
                      <a:pPr algn="ctr"/>
                      <a:r>
                        <a:rPr lang="en-US"/>
                        <a:t>Khoảng cách truyền</a:t>
                      </a:r>
                    </a:p>
                  </a:txBody>
                  <a:tcPr/>
                </a:tc>
                <a:tc>
                  <a:txBody>
                    <a:bodyPr/>
                    <a:lstStyle/>
                    <a:p>
                      <a:pPr algn="ctr"/>
                      <a:r>
                        <a:rPr lang="en-US"/>
                        <a:t>0.5-1Km</a:t>
                      </a:r>
                    </a:p>
                  </a:txBody>
                  <a:tcPr/>
                </a:tc>
                <a:tc>
                  <a:txBody>
                    <a:bodyPr/>
                    <a:lstStyle/>
                    <a:p>
                      <a:pPr algn="ctr"/>
                      <a:r>
                        <a:rPr lang="en-US"/>
                        <a:t>0.5-1Km</a:t>
                      </a:r>
                    </a:p>
                  </a:txBody>
                  <a:tcPr/>
                </a:tc>
                <a:tc>
                  <a:txBody>
                    <a:bodyPr/>
                    <a:lstStyle/>
                    <a:p>
                      <a:pPr algn="ctr"/>
                      <a:r>
                        <a:rPr lang="en-US"/>
                        <a:t>Không giới hạn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Không giới hạn</a:t>
                      </a:r>
                    </a:p>
                  </a:txBody>
                  <a:tcPr/>
                </a:tc>
                <a:extLst>
                  <a:ext uri="{0D108BD9-81ED-4DB2-BD59-A6C34878D82A}">
                    <a16:rowId xmlns:a16="http://schemas.microsoft.com/office/drawing/2014/main" val="3798074894"/>
                  </a:ext>
                </a:extLst>
              </a:tr>
              <a:tr h="597937">
                <a:tc>
                  <a:txBody>
                    <a:bodyPr/>
                    <a:lstStyle/>
                    <a:p>
                      <a:pPr algn="ctr"/>
                      <a:r>
                        <a:rPr lang="en-US"/>
                        <a:t>2</a:t>
                      </a:r>
                    </a:p>
                  </a:txBody>
                  <a:tcPr/>
                </a:tc>
                <a:tc>
                  <a:txBody>
                    <a:bodyPr/>
                    <a:lstStyle/>
                    <a:p>
                      <a:pPr algn="ctr"/>
                      <a:r>
                        <a:rPr lang="en-US"/>
                        <a:t>Tỉ lệ truyền lỗi</a:t>
                      </a:r>
                    </a:p>
                  </a:txBody>
                  <a:tcPr/>
                </a:tc>
                <a:tc>
                  <a:txBody>
                    <a:bodyPr/>
                    <a:lstStyle/>
                    <a:p>
                      <a:pPr algn="ctr"/>
                      <a:r>
                        <a:rPr lang="en-US"/>
                        <a:t>40% với quy mô 1k message/s</a:t>
                      </a:r>
                    </a:p>
                  </a:txBody>
                  <a:tcPr/>
                </a:tc>
                <a:tc>
                  <a:txBody>
                    <a:bodyPr/>
                    <a:lstStyle/>
                    <a:p>
                      <a:pPr algn="ctr"/>
                      <a:r>
                        <a:rPr lang="en-US"/>
                        <a:t>2% (tham khảo)</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633291943"/>
                  </a:ext>
                </a:extLst>
              </a:tr>
              <a:tr h="597937">
                <a:tc>
                  <a:txBody>
                    <a:bodyPr/>
                    <a:lstStyle/>
                    <a:p>
                      <a:pPr algn="ctr"/>
                      <a:r>
                        <a:rPr lang="en-US"/>
                        <a:t>3</a:t>
                      </a:r>
                    </a:p>
                  </a:txBody>
                  <a:tcPr/>
                </a:tc>
                <a:tc>
                  <a:txBody>
                    <a:bodyPr/>
                    <a:lstStyle/>
                    <a:p>
                      <a:pPr algn="ctr"/>
                      <a:r>
                        <a:rPr lang="en-US"/>
                        <a:t>Năng lượng tiêu thụ khi truyền nhận dữ liệu</a:t>
                      </a:r>
                    </a:p>
                  </a:txBody>
                  <a:tcPr/>
                </a:tc>
                <a:tc>
                  <a:txBody>
                    <a:bodyPr/>
                    <a:lstStyle/>
                    <a:p>
                      <a:pPr algn="ctr"/>
                      <a:r>
                        <a:rPr lang="en-US"/>
                        <a:t>&lt; 5mA</a:t>
                      </a:r>
                    </a:p>
                  </a:txBody>
                  <a:tcPr/>
                </a:tc>
                <a:tc>
                  <a:txBody>
                    <a:bodyPr/>
                    <a:lstStyle/>
                    <a:p>
                      <a:pPr algn="ctr"/>
                      <a:r>
                        <a:rPr lang="en-US"/>
                        <a:t>&lt; 5mA</a:t>
                      </a:r>
                    </a:p>
                  </a:txBody>
                  <a:tcPr/>
                </a:tc>
                <a:tc>
                  <a:txBody>
                    <a:bodyPr/>
                    <a:lstStyle/>
                    <a:p>
                      <a:pPr algn="ctr"/>
                      <a:r>
                        <a:rPr lang="en-US"/>
                        <a:t>~100mA</a:t>
                      </a:r>
                    </a:p>
                  </a:txBody>
                  <a:tcPr/>
                </a:tc>
                <a:tc>
                  <a:txBody>
                    <a:bodyPr/>
                    <a:lstStyle/>
                    <a:p>
                      <a:pPr algn="ctr"/>
                      <a:r>
                        <a:rPr lang="en-US"/>
                        <a:t>~100mA</a:t>
                      </a:r>
                    </a:p>
                  </a:txBody>
                  <a:tcPr/>
                </a:tc>
                <a:extLst>
                  <a:ext uri="{0D108BD9-81ED-4DB2-BD59-A6C34878D82A}">
                    <a16:rowId xmlns:a16="http://schemas.microsoft.com/office/drawing/2014/main" val="623917335"/>
                  </a:ext>
                </a:extLst>
              </a:tr>
              <a:tr h="565359">
                <a:tc>
                  <a:txBody>
                    <a:bodyPr/>
                    <a:lstStyle/>
                    <a:p>
                      <a:pPr algn="ctr"/>
                      <a:r>
                        <a:rPr lang="en-US"/>
                        <a:t>4 </a:t>
                      </a:r>
                    </a:p>
                  </a:txBody>
                  <a:tcPr/>
                </a:tc>
                <a:tc>
                  <a:txBody>
                    <a:bodyPr/>
                    <a:lstStyle/>
                    <a:p>
                      <a:pPr algn="ctr"/>
                      <a:r>
                        <a:rPr lang="en-US"/>
                        <a:t>Chi phí Node cho số lượng 1kpcs</a:t>
                      </a:r>
                    </a:p>
                  </a:txBody>
                  <a:tcPr/>
                </a:tc>
                <a:tc>
                  <a:txBody>
                    <a:bodyPr/>
                    <a:lstStyle/>
                    <a:p>
                      <a:pPr algn="ctr"/>
                      <a:r>
                        <a:rPr lang="en-US"/>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~13$</a:t>
                      </a:r>
                    </a:p>
                  </a:txBody>
                  <a:tcPr/>
                </a:tc>
                <a:tc>
                  <a:txBody>
                    <a:bodyPr/>
                    <a:lstStyle/>
                    <a:p>
                      <a:pPr algn="ctr"/>
                      <a:r>
                        <a:rPr lang="en-US"/>
                        <a:t>~20$</a:t>
                      </a:r>
                    </a:p>
                  </a:txBody>
                  <a:tcPr/>
                </a:tc>
                <a:extLst>
                  <a:ext uri="{0D108BD9-81ED-4DB2-BD59-A6C34878D82A}">
                    <a16:rowId xmlns:a16="http://schemas.microsoft.com/office/drawing/2014/main" val="2878575522"/>
                  </a:ext>
                </a:extLst>
              </a:tr>
              <a:tr h="407767">
                <a:tc>
                  <a:txBody>
                    <a:bodyPr/>
                    <a:lstStyle/>
                    <a:p>
                      <a:pPr algn="ctr"/>
                      <a:r>
                        <a:rPr lang="en-US"/>
                        <a:t>5</a:t>
                      </a:r>
                    </a:p>
                  </a:txBody>
                  <a:tcPr/>
                </a:tc>
                <a:tc>
                  <a:txBody>
                    <a:bodyPr/>
                    <a:lstStyle/>
                    <a:p>
                      <a:pPr algn="ctr"/>
                      <a:r>
                        <a:rPr lang="en-US"/>
                        <a:t>Chi phí cho Gateway</a:t>
                      </a:r>
                    </a:p>
                  </a:txBody>
                  <a:tcPr/>
                </a:tc>
                <a:tc>
                  <a:txBody>
                    <a:bodyPr/>
                    <a:lstStyle/>
                    <a:p>
                      <a:pPr algn="ctr"/>
                      <a:r>
                        <a:rPr lang="en-US">
                          <a:solidFill>
                            <a:srgbClr val="FF0000"/>
                          </a:solidFill>
                        </a:rPr>
                        <a:t>&lt; 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&lt; 500$</a:t>
                      </a:r>
                    </a:p>
                  </a:txBody>
                  <a:tcPr/>
                </a:tc>
                <a:tc>
                  <a:txBody>
                    <a:bodyPr/>
                    <a:lstStyle/>
                    <a:p>
                      <a:pPr algn="ctr"/>
                      <a:r>
                        <a:rPr lang="en-US">
                          <a:solidFill>
                            <a:srgbClr val="FF0000"/>
                          </a:solidFill>
                        </a:rPr>
                        <a:t>0</a:t>
                      </a:r>
                    </a:p>
                  </a:txBody>
                  <a:tcPr/>
                </a:tc>
                <a:tc>
                  <a:txBody>
                    <a:bodyPr/>
                    <a:lstStyle/>
                    <a:p>
                      <a:pPr algn="ctr"/>
                      <a:r>
                        <a:rPr lang="en-US">
                          <a:solidFill>
                            <a:srgbClr val="FF0000"/>
                          </a:solidFill>
                        </a:rPr>
                        <a:t>0</a:t>
                      </a:r>
                    </a:p>
                  </a:txBody>
                  <a:tcPr/>
                </a:tc>
                <a:extLst>
                  <a:ext uri="{0D108BD9-81ED-4DB2-BD59-A6C34878D82A}">
                    <a16:rowId xmlns:a16="http://schemas.microsoft.com/office/drawing/2014/main" val="937625872"/>
                  </a:ext>
                </a:extLst>
              </a:tr>
              <a:tr h="597937">
                <a:tc>
                  <a:txBody>
                    <a:bodyPr/>
                    <a:lstStyle/>
                    <a:p>
                      <a:pPr algn="ctr"/>
                      <a:r>
                        <a:rPr lang="en-US"/>
                        <a:t>6</a:t>
                      </a:r>
                    </a:p>
                  </a:txBody>
                  <a:tcPr/>
                </a:tc>
                <a:tc>
                  <a:txBody>
                    <a:bodyPr/>
                    <a:lstStyle/>
                    <a:p>
                      <a:pPr algn="ctr"/>
                      <a:r>
                        <a:rPr lang="en-US"/>
                        <a:t>Chi phí duy trì hàng tháng</a:t>
                      </a:r>
                    </a:p>
                    <a:p>
                      <a:pPr algn="ctr"/>
                      <a:r>
                        <a:rPr lang="en-US"/>
                        <a:t>Cho 30k Node</a:t>
                      </a:r>
                    </a:p>
                  </a:txBody>
                  <a:tcPr/>
                </a:tc>
                <a:tc>
                  <a:txBody>
                    <a:bodyPr/>
                    <a:lstStyle/>
                    <a:p>
                      <a:pPr algn="ctr"/>
                      <a:r>
                        <a:rPr lang="en-US"/>
                        <a:t>~1.5M </a:t>
                      </a:r>
                      <a:r>
                        <a:rPr lang="en-US" baseline="3000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~1.5M </a:t>
                      </a:r>
                      <a:r>
                        <a:rPr lang="en-US" baseline="30000"/>
                        <a:t>(1)</a:t>
                      </a:r>
                      <a:endParaRPr lang="en-US"/>
                    </a:p>
                  </a:txBody>
                  <a:tcPr/>
                </a:tc>
                <a:tc>
                  <a:txBody>
                    <a:bodyPr/>
                    <a:lstStyle/>
                    <a:p>
                      <a:pPr algn="ctr"/>
                      <a:r>
                        <a:rPr lang="en-US"/>
                        <a:t>1.8M </a:t>
                      </a:r>
                      <a:r>
                        <a:rPr lang="en-US" baseline="30000"/>
                        <a:t>(2)</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1.8M </a:t>
                      </a:r>
                      <a:r>
                        <a:rPr lang="en-US" baseline="30000"/>
                        <a:t>(2)</a:t>
                      </a:r>
                      <a:endParaRPr lang="en-US"/>
                    </a:p>
                  </a:txBody>
                  <a:tcPr/>
                </a:tc>
                <a:extLst>
                  <a:ext uri="{0D108BD9-81ED-4DB2-BD59-A6C34878D82A}">
                    <a16:rowId xmlns:a16="http://schemas.microsoft.com/office/drawing/2014/main" val="1658057318"/>
                  </a:ext>
                </a:extLst>
              </a:tr>
              <a:tr h="597937">
                <a:tc>
                  <a:txBody>
                    <a:bodyPr/>
                    <a:lstStyle/>
                    <a:p>
                      <a:pPr algn="ctr"/>
                      <a:r>
                        <a:rPr lang="en-US"/>
                        <a:t>7</a:t>
                      </a:r>
                    </a:p>
                  </a:txBody>
                  <a:tcPr/>
                </a:tc>
                <a:tc>
                  <a:txBody>
                    <a:bodyPr/>
                    <a:lstStyle/>
                    <a:p>
                      <a:pPr algn="ctr"/>
                      <a:r>
                        <a:rPr lang="en-US"/>
                        <a:t>Tiêu thụ năng lượng hàng tháng cho tranfer data</a:t>
                      </a:r>
                    </a:p>
                  </a:txBody>
                  <a:tcPr/>
                </a:tc>
                <a:tc>
                  <a:txBody>
                    <a:bodyPr/>
                    <a:lstStyle/>
                    <a:p>
                      <a:pPr algn="ctr"/>
                      <a:r>
                        <a:rPr lang="en-US" sz="1800" kern="1200">
                          <a:solidFill>
                            <a:schemeClr val="dk1"/>
                          </a:solidFill>
                          <a:latin typeface="+mn-lt"/>
                          <a:ea typeface="+mn-ea"/>
                          <a:cs typeface="+mn-cs"/>
                        </a:rPr>
                        <a:t>5mAh - 180mAh </a:t>
                      </a:r>
                      <a:r>
                        <a:rPr lang="en-US" sz="1800" kern="1200" baseline="30000">
                          <a:solidFill>
                            <a:schemeClr val="dk1"/>
                          </a:solidFill>
                          <a:latin typeface="+mn-lt"/>
                          <a:ea typeface="+mn-ea"/>
                          <a:cs typeface="+mn-cs"/>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5mAh - 180mAh </a:t>
                      </a:r>
                      <a:r>
                        <a:rPr lang="en-US" sz="1800" kern="1200" baseline="30000">
                          <a:solidFill>
                            <a:schemeClr val="dk1"/>
                          </a:solidFill>
                          <a:latin typeface="+mn-lt"/>
                          <a:ea typeface="+mn-ea"/>
                          <a:cs typeface="+mn-cs"/>
                        </a:rPr>
                        <a:t>(4)</a:t>
                      </a:r>
                      <a:endParaRPr lang="en-US" sz="1800" kern="1200">
                        <a:solidFill>
                          <a:schemeClr val="dk1"/>
                        </a:solidFill>
                        <a:latin typeface="+mn-lt"/>
                        <a:ea typeface="+mn-ea"/>
                        <a:cs typeface="+mn-cs"/>
                      </a:endParaRPr>
                    </a:p>
                  </a:txBody>
                  <a:tcPr/>
                </a:tc>
                <a:tc>
                  <a:txBody>
                    <a:bodyPr/>
                    <a:lstStyle/>
                    <a:p>
                      <a:pPr algn="ctr"/>
                      <a:r>
                        <a:rPr lang="en-US" sz="1800" kern="1200">
                          <a:solidFill>
                            <a:schemeClr val="dk1"/>
                          </a:solidFill>
                          <a:latin typeface="+mn-lt"/>
                          <a:ea typeface="+mn-ea"/>
                          <a:cs typeface="+mn-cs"/>
                        </a:rPr>
                        <a:t>1mAh </a:t>
                      </a:r>
                      <a:r>
                        <a:rPr lang="en-US" sz="1800" kern="1200" baseline="30000">
                          <a:solidFill>
                            <a:schemeClr val="dk1"/>
                          </a:solidFill>
                          <a:latin typeface="+mn-lt"/>
                          <a:ea typeface="+mn-ea"/>
                          <a:cs typeface="+mn-cs"/>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1mAh </a:t>
                      </a:r>
                      <a:r>
                        <a:rPr lang="en-US" sz="1800" kern="1200" baseline="30000">
                          <a:solidFill>
                            <a:schemeClr val="dk1"/>
                          </a:solidFill>
                          <a:latin typeface="+mn-lt"/>
                          <a:ea typeface="+mn-ea"/>
                          <a:cs typeface="+mn-cs"/>
                        </a:rPr>
                        <a:t>(3)</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938654782"/>
                  </a:ext>
                </a:extLst>
              </a:tr>
            </a:tbl>
          </a:graphicData>
        </a:graphic>
      </p:graphicFrame>
      <p:sp>
        <p:nvSpPr>
          <p:cNvPr id="8" name="TextBox 7">
            <a:extLst>
              <a:ext uri="{FF2B5EF4-FFF2-40B4-BE49-F238E27FC236}">
                <a16:creationId xmlns:a16="http://schemas.microsoft.com/office/drawing/2014/main" id="{54037E8E-242C-4AA4-9B39-F51CC670D72B}"/>
              </a:ext>
            </a:extLst>
          </p:cNvPr>
          <p:cNvSpPr txBox="1"/>
          <p:nvPr/>
        </p:nvSpPr>
        <p:spPr>
          <a:xfrm>
            <a:off x="574158" y="5515067"/>
            <a:ext cx="11235069" cy="1200329"/>
          </a:xfrm>
          <a:prstGeom prst="rect">
            <a:avLst/>
          </a:prstGeom>
          <a:noFill/>
        </p:spPr>
        <p:txBody>
          <a:bodyPr wrap="square" rtlCol="0">
            <a:spAutoFit/>
          </a:bodyPr>
          <a:lstStyle/>
          <a:p>
            <a:pPr marL="285750" indent="-285750">
              <a:buFontTx/>
              <a:buChar char="-"/>
            </a:pPr>
            <a:r>
              <a:rPr lang="en-US" i="1"/>
              <a:t>(1): Điều kiện giả định 1 người mất 3 ngày để đi thu thập hết dữ liệu cho 30k Node.</a:t>
            </a:r>
          </a:p>
          <a:p>
            <a:pPr marL="285750" indent="-285750">
              <a:buFontTx/>
              <a:buChar char="-"/>
            </a:pPr>
            <a:r>
              <a:rPr lang="en-US" i="1"/>
              <a:t>(2): Chi phí gửi dữ liệu 1 lần/1 tháng theo gói cước dùng bao nhiêu trả bấy nhiêu là 60đ/1MB =&gt; chi phí 60đ/1 tháng</a:t>
            </a:r>
          </a:p>
          <a:p>
            <a:pPr marL="285750" indent="-285750">
              <a:buFontTx/>
              <a:buChar char="-"/>
            </a:pPr>
            <a:r>
              <a:rPr lang="en-US" i="1"/>
              <a:t>(3): Thời gian truyền dữ liệu ước tính 60s</a:t>
            </a:r>
          </a:p>
          <a:p>
            <a:pPr marL="285750" indent="-285750">
              <a:buFontTx/>
              <a:buChar char="-"/>
            </a:pPr>
            <a:r>
              <a:rPr lang="en-US" i="1"/>
              <a:t>(4): Thời gian truyền từ 1h -&gt; 36h (3*12)</a:t>
            </a:r>
          </a:p>
        </p:txBody>
      </p:sp>
    </p:spTree>
    <p:extLst>
      <p:ext uri="{BB962C8B-B14F-4D97-AF65-F5344CB8AC3E}">
        <p14:creationId xmlns:p14="http://schemas.microsoft.com/office/powerpoint/2010/main" val="145126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33063375"/>
              </p:ext>
            </p:extLst>
          </p:nvPr>
        </p:nvGraphicFramePr>
        <p:xfrm>
          <a:off x="1035050" y="1208088"/>
          <a:ext cx="9848850" cy="4205287"/>
        </p:xfrm>
        <a:graphic>
          <a:graphicData uri="http://schemas.openxmlformats.org/presentationml/2006/ole">
            <mc:AlternateContent xmlns:mc="http://schemas.openxmlformats.org/markup-compatibility/2006">
              <mc:Choice xmlns:v="urn:schemas-microsoft-com:vml" Requires="v">
                <p:oleObj name="Worksheet" r:id="rId4" imgW="6267544" imgH="2676358" progId="Excel.Sheet.12">
                  <p:embed/>
                </p:oleObj>
              </mc:Choice>
              <mc:Fallback>
                <p:oleObj name="Worksheet" r:id="rId4" imgW="6267544" imgH="2676358" progId="Excel.Sheet.12">
                  <p:embed/>
                  <p:pic>
                    <p:nvPicPr>
                      <p:cNvPr id="0" name=""/>
                      <p:cNvPicPr/>
                      <p:nvPr/>
                    </p:nvPicPr>
                    <p:blipFill>
                      <a:blip r:embed="rId5"/>
                      <a:stretch>
                        <a:fillRect/>
                      </a:stretch>
                    </p:blipFill>
                    <p:spPr>
                      <a:xfrm>
                        <a:off x="1035050" y="1208088"/>
                        <a:ext cx="9848850" cy="4205287"/>
                      </a:xfrm>
                      <a:prstGeom prst="rect">
                        <a:avLst/>
                      </a:prstGeom>
                    </p:spPr>
                  </p:pic>
                </p:oleObj>
              </mc:Fallback>
            </mc:AlternateContent>
          </a:graphicData>
        </a:graphic>
      </p:graphicFrame>
    </p:spTree>
    <p:extLst>
      <p:ext uri="{BB962C8B-B14F-4D97-AF65-F5344CB8AC3E}">
        <p14:creationId xmlns:p14="http://schemas.microsoft.com/office/powerpoint/2010/main" val="117379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 (Draft)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3150891737"/>
              </p:ext>
            </p:extLst>
          </p:nvPr>
        </p:nvGraphicFramePr>
        <p:xfrm>
          <a:off x="1650206" y="1326356"/>
          <a:ext cx="8891588" cy="4205287"/>
        </p:xfrm>
        <a:graphic>
          <a:graphicData uri="http://schemas.openxmlformats.org/presentationml/2006/ole">
            <mc:AlternateContent xmlns:mc="http://schemas.openxmlformats.org/markup-compatibility/2006">
              <mc:Choice xmlns:v="urn:schemas-microsoft-com:vml" Requires="v">
                <p:oleObj name="Worksheet" r:id="rId4" imgW="5658035" imgH="2676394" progId="Excel.Sheet.12">
                  <p:embed/>
                </p:oleObj>
              </mc:Choice>
              <mc:Fallback>
                <p:oleObj name="Worksheet" r:id="rId4" imgW="5658035" imgH="2676394" progId="Excel.Sheet.12">
                  <p:embed/>
                  <p:pic>
                    <p:nvPicPr>
                      <p:cNvPr id="9" name="Object 8">
                        <a:extLst>
                          <a:ext uri="{FF2B5EF4-FFF2-40B4-BE49-F238E27FC236}">
                            <a16:creationId xmlns:a16="http://schemas.microsoft.com/office/drawing/2014/main" id="{75AAA4C8-ED36-4054-8584-01831D599E14}"/>
                          </a:ext>
                        </a:extLst>
                      </p:cNvPr>
                      <p:cNvPicPr/>
                      <p:nvPr/>
                    </p:nvPicPr>
                    <p:blipFill>
                      <a:blip r:embed="rId5"/>
                      <a:stretch>
                        <a:fillRect/>
                      </a:stretch>
                    </p:blipFill>
                    <p:spPr>
                      <a:xfrm>
                        <a:off x="1650206" y="1326356"/>
                        <a:ext cx="8891588" cy="4205287"/>
                      </a:xfrm>
                      <a:prstGeom prst="rect">
                        <a:avLst/>
                      </a:prstGeom>
                    </p:spPr>
                  </p:pic>
                </p:oleObj>
              </mc:Fallback>
            </mc:AlternateContent>
          </a:graphicData>
        </a:graphic>
      </p:graphicFrame>
    </p:spTree>
    <p:extLst>
      <p:ext uri="{BB962C8B-B14F-4D97-AF65-F5344CB8AC3E}">
        <p14:creationId xmlns:p14="http://schemas.microsoft.com/office/powerpoint/2010/main" val="33275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Tính toán dung lượng pin (draft)</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75AAA4C8-ED36-4054-8584-01831D599E14}"/>
              </a:ext>
            </a:extLst>
          </p:cNvPr>
          <p:cNvGraphicFramePr>
            <a:graphicFrameLocks noChangeAspect="1"/>
          </p:cNvGraphicFramePr>
          <p:nvPr>
            <p:extLst>
              <p:ext uri="{D42A27DB-BD31-4B8C-83A1-F6EECF244321}">
                <p14:modId xmlns:p14="http://schemas.microsoft.com/office/powerpoint/2010/main" val="2391311502"/>
              </p:ext>
            </p:extLst>
          </p:nvPr>
        </p:nvGraphicFramePr>
        <p:xfrm>
          <a:off x="2862262" y="1814144"/>
          <a:ext cx="6467475" cy="2409825"/>
        </p:xfrm>
        <a:graphic>
          <a:graphicData uri="http://schemas.openxmlformats.org/presentationml/2006/ole">
            <mc:AlternateContent xmlns:mc="http://schemas.openxmlformats.org/markup-compatibility/2006">
              <mc:Choice xmlns:v="urn:schemas-microsoft-com:vml" Requires="v">
                <p:oleObj name="Worksheet" r:id="rId4" imgW="4115096" imgH="1533591" progId="Excel.Sheet.12">
                  <p:embed/>
                </p:oleObj>
              </mc:Choice>
              <mc:Fallback>
                <p:oleObj name="Worksheet" r:id="rId4" imgW="4115096" imgH="1533591" progId="Excel.Sheet.12">
                  <p:embed/>
                  <p:pic>
                    <p:nvPicPr>
                      <p:cNvPr id="9" name="Object 8">
                        <a:extLst>
                          <a:ext uri="{FF2B5EF4-FFF2-40B4-BE49-F238E27FC236}">
                            <a16:creationId xmlns:a16="http://schemas.microsoft.com/office/drawing/2014/main" id="{75AAA4C8-ED36-4054-8584-01831D599E14}"/>
                          </a:ext>
                        </a:extLst>
                      </p:cNvPr>
                      <p:cNvPicPr/>
                      <p:nvPr/>
                    </p:nvPicPr>
                    <p:blipFill>
                      <a:blip r:embed="rId5"/>
                      <a:stretch>
                        <a:fillRect/>
                      </a:stretch>
                    </p:blipFill>
                    <p:spPr>
                      <a:xfrm>
                        <a:off x="2862262" y="1814144"/>
                        <a:ext cx="6467475" cy="2409825"/>
                      </a:xfrm>
                      <a:prstGeom prst="rect">
                        <a:avLst/>
                      </a:prstGeom>
                    </p:spPr>
                  </p:pic>
                </p:oleObj>
              </mc:Fallback>
            </mc:AlternateContent>
          </a:graphicData>
        </a:graphic>
      </p:graphicFrame>
    </p:spTree>
    <p:extLst>
      <p:ext uri="{BB962C8B-B14F-4D97-AF65-F5344CB8AC3E}">
        <p14:creationId xmlns:p14="http://schemas.microsoft.com/office/powerpoint/2010/main" val="13020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Đánh giá chung</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7E14AC-7529-481A-B6F6-89DC9D92F896}"/>
              </a:ext>
            </a:extLst>
          </p:cNvPr>
          <p:cNvSpPr txBox="1"/>
          <p:nvPr/>
        </p:nvSpPr>
        <p:spPr>
          <a:xfrm>
            <a:off x="754912" y="1233377"/>
            <a:ext cx="10515600" cy="3416320"/>
          </a:xfrm>
          <a:prstGeom prst="rect">
            <a:avLst/>
          </a:prstGeom>
          <a:noFill/>
        </p:spPr>
        <p:txBody>
          <a:bodyPr wrap="square" rtlCol="0">
            <a:spAutoFit/>
          </a:bodyPr>
          <a:lstStyle/>
          <a:p>
            <a:pPr marL="285750" indent="-285750">
              <a:buFontTx/>
              <a:buChar char="-"/>
            </a:pPr>
            <a:r>
              <a:rPr lang="en-US"/>
              <a:t>Lora/Sigfox phù hợp cho các bài toán có quy mô nhỏ, vận hành đơn giản, khoảng cách truyền xa, tiết kiệm năng lượng và không mất chi phí cho vận hành là ưu thế so với các công nghệ khác.</a:t>
            </a:r>
          </a:p>
          <a:p>
            <a:pPr marL="285750" indent="-285750">
              <a:buFontTx/>
              <a:buChar char="-"/>
            </a:pPr>
            <a:r>
              <a:rPr lang="en-US"/>
              <a:t>GSM phù hợp cho bài toán cho quy mô trung bình và lớn, vận hành phức tạp.</a:t>
            </a:r>
          </a:p>
          <a:p>
            <a:pPr marL="285750" indent="-285750">
              <a:buFontTx/>
              <a:buChar char="-"/>
            </a:pPr>
            <a:r>
              <a:rPr lang="en-US"/>
              <a:t>Đối với giải pháp sử dụng module 2G, do các nhà mạng có dự định cắt sóng 2G trong tương lai gần (dự kiến từ năm 2022), nên cần tính toán để lên phương án hợp lý:</a:t>
            </a:r>
          </a:p>
          <a:p>
            <a:pPr marL="742950" lvl="1" indent="-285750">
              <a:buFontTx/>
              <a:buChar char="-"/>
            </a:pPr>
            <a:r>
              <a:rPr lang="en-US"/>
              <a:t>Do việc cắt sóng sẽ có lộ trình dần dần và không đồng bộ giữa các nhà mạng, nên trước khi lắp đặt có thể khảo sát sóng 2G để lựa chọn nhà mạng.</a:t>
            </a:r>
          </a:p>
          <a:p>
            <a:pPr marL="742950" lvl="1" indent="-285750">
              <a:buFontTx/>
              <a:buChar char="-"/>
            </a:pPr>
            <a:r>
              <a:rPr lang="en-US"/>
              <a:t>Có thể sử dụng các module tích hợp giữa 2G và NB IoT, khi NB IoT phủ sóng rộng hơn và chi phí rẻ hơn khi số lượng lớn thì chuyển hẳn sang NB IoT, giá cho module NB IoT kết hợp 2G đắt hơn giá cho module chỉ có 2G cỡ 1$.</a:t>
            </a:r>
          </a:p>
          <a:p>
            <a:pPr marL="742950" lvl="1"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19162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64" y="50480"/>
            <a:ext cx="10515600" cy="823720"/>
          </a:xfrm>
        </p:spPr>
        <p:txBody>
          <a:bodyPr>
            <a:normAutofit/>
          </a:bodyPr>
          <a:lstStyle/>
          <a:p>
            <a:pPr algn="ctr"/>
            <a:r>
              <a:rPr lang="en-US" sz="3600" b="1">
                <a:latin typeface="Arial" panose="020B0604020202020204" pitchFamily="34" charset="0"/>
                <a:cs typeface="Arial" panose="020B0604020202020204" pitchFamily="34" charset="0"/>
              </a:rPr>
              <a:t>Đề xuất phương án</a:t>
            </a:r>
          </a:p>
        </p:txBody>
      </p:sp>
      <p:sp>
        <p:nvSpPr>
          <p:cNvPr id="4" name="Footer Placeholder 3"/>
          <p:cNvSpPr>
            <a:spLocks noGrp="1"/>
          </p:cNvSpPr>
          <p:nvPr>
            <p:ph type="ftr" sz="quarter" idx="11"/>
          </p:nvPr>
        </p:nvSpPr>
        <p:spPr/>
        <p:txBody>
          <a:bodyPr/>
          <a:lstStyle/>
          <a:p>
            <a:r>
              <a:rPr lang="en-US"/>
              <a:t>www.bytech.vn</a:t>
            </a:r>
          </a:p>
        </p:txBody>
      </p:sp>
      <p:sp>
        <p:nvSpPr>
          <p:cNvPr id="5" name="Slide Number Placeholder 4"/>
          <p:cNvSpPr>
            <a:spLocks noGrp="1"/>
          </p:cNvSpPr>
          <p:nvPr>
            <p:ph type="sldNum" sz="quarter" idx="12"/>
          </p:nvPr>
        </p:nvSpPr>
        <p:spPr/>
        <p:txBody>
          <a:bodyPr/>
          <a:lstStyle/>
          <a:p>
            <a:fld id="{9E9CB4C2-AB46-4D68-8003-7FC8D845C0FA}" type="slidenum">
              <a:rPr lang="en-US" smtClean="0"/>
              <a:t>9</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39" y="50480"/>
            <a:ext cx="970325" cy="923222"/>
          </a:xfrm>
          <a:prstGeom prst="rect">
            <a:avLst/>
          </a:prstGeom>
        </p:spPr>
      </p:pic>
      <p:cxnSp>
        <p:nvCxnSpPr>
          <p:cNvPr id="13" name="Straight Connector 12">
            <a:extLst>
              <a:ext uri="{FF2B5EF4-FFF2-40B4-BE49-F238E27FC236}">
                <a16:creationId xmlns:a16="http://schemas.microsoft.com/office/drawing/2014/main" id="{72EB2AB7-2BD5-4323-A53B-2528E7AC342A}"/>
              </a:ext>
            </a:extLst>
          </p:cNvPr>
          <p:cNvCxnSpPr>
            <a:cxnSpLocks/>
          </p:cNvCxnSpPr>
          <p:nvPr/>
        </p:nvCxnSpPr>
        <p:spPr>
          <a:xfrm>
            <a:off x="1001864" y="763376"/>
            <a:ext cx="1090092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7E14AC-7529-481A-B6F6-89DC9D92F896}"/>
              </a:ext>
            </a:extLst>
          </p:cNvPr>
          <p:cNvSpPr txBox="1"/>
          <p:nvPr/>
        </p:nvSpPr>
        <p:spPr>
          <a:xfrm>
            <a:off x="754912" y="1233377"/>
            <a:ext cx="10515600" cy="2862322"/>
          </a:xfrm>
          <a:prstGeom prst="rect">
            <a:avLst/>
          </a:prstGeom>
          <a:noFill/>
        </p:spPr>
        <p:txBody>
          <a:bodyPr wrap="square" rtlCol="0">
            <a:spAutoFit/>
          </a:bodyPr>
          <a:lstStyle/>
          <a:p>
            <a:pPr marL="285750" indent="-285750">
              <a:buFontTx/>
              <a:buChar char="-"/>
            </a:pPr>
            <a:r>
              <a:rPr lang="en-US"/>
              <a:t>Đề xuất sử dụng luôn module 4G để làm giải pháp, dựa trên các luận điểm sau:</a:t>
            </a:r>
          </a:p>
          <a:p>
            <a:pPr marL="742950" lvl="1" indent="-285750">
              <a:buFontTx/>
              <a:buChar char="-"/>
            </a:pPr>
            <a:r>
              <a:rPr lang="en-US"/>
              <a:t>Do số lượng làm ban đầu nhỏ để kiểm nghiệm và cải tiến dần dần, nên chi phí đầu tư chênh lệch ban đầu giữa các công nghệ không phải con số quá lớn.</a:t>
            </a:r>
          </a:p>
          <a:p>
            <a:pPr marL="742950" lvl="1" indent="-285750">
              <a:buFontTx/>
              <a:buChar char="-"/>
            </a:pPr>
            <a:r>
              <a:rPr lang="en-US"/>
              <a:t>Kì vọng giá module 4G sẽ giảm tiệm cận về giá module 2G như hiện nay khi số lượng sản xuất đủ lớn, thời gian ước tính khoảng 1-2 năm tới.</a:t>
            </a:r>
          </a:p>
          <a:p>
            <a:pPr marL="742950" lvl="1" indent="-285750">
              <a:buFontTx/>
              <a:buChar char="-"/>
            </a:pPr>
            <a:r>
              <a:rPr lang="en-US"/>
              <a:t>Quy mô bài toán rất lớn, nên cần hạn chế các tác động của con người trong quá trình vận hành, mạng 4G tỏ ra lợi thế trong việc này, có thể cấu hình, cài đặt trực tiếp từ server, cập nhật firmware từ xa (OTA) trực tiếp cho thiết bị khi cần điều chỉnh, nâng cấp phần mềm.</a:t>
            </a:r>
          </a:p>
          <a:p>
            <a:pPr marL="742950" lvl="1"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5143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876</Words>
  <Application>Microsoft Office PowerPoint</Application>
  <PresentationFormat>Widescreen</PresentationFormat>
  <Paragraphs>118</Paragraphs>
  <Slides>10</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6" baseType="lpstr">
      <vt:lpstr>Arial</vt:lpstr>
      <vt:lpstr>Calibri</vt:lpstr>
      <vt:lpstr>Calibri Light</vt:lpstr>
      <vt:lpstr>Office Theme</vt:lpstr>
      <vt:lpstr>Microsoft Excel Worksheet</vt:lpstr>
      <vt:lpstr>Worksheet</vt:lpstr>
      <vt:lpstr>PowerPoint Presentation</vt:lpstr>
      <vt:lpstr>Yêu cầu kĩ thuật</vt:lpstr>
      <vt:lpstr>Các giải pháp</vt:lpstr>
      <vt:lpstr>So sánh các giải pháp</vt:lpstr>
      <vt:lpstr>Tính toán dung lượng pin</vt:lpstr>
      <vt:lpstr>Tính toán dung lượng pin (Draft)</vt:lpstr>
      <vt:lpstr>Tính toán dung lượng pin (draft)</vt:lpstr>
      <vt:lpstr>Đánh giá chung</vt:lpstr>
      <vt:lpstr>Đề xuất phương 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 Phạm</dc:creator>
  <cp:lastModifiedBy>Tran Huy</cp:lastModifiedBy>
  <cp:revision>438</cp:revision>
  <dcterms:created xsi:type="dcterms:W3CDTF">2019-07-08T07:16:11Z</dcterms:created>
  <dcterms:modified xsi:type="dcterms:W3CDTF">2021-05-19T10:02:09Z</dcterms:modified>
</cp:coreProperties>
</file>