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272" r:id="rId2"/>
    <p:sldId id="273" r:id="rId3"/>
    <p:sldId id="274" r:id="rId4"/>
    <p:sldId id="275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301" r:id="rId21"/>
    <p:sldId id="298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97" r:id="rId31"/>
    <p:sldId id="299" r:id="rId32"/>
    <p:sldId id="300" r:id="rId33"/>
    <p:sldId id="310" r:id="rId34"/>
    <p:sldId id="311" r:id="rId35"/>
    <p:sldId id="312" r:id="rId36"/>
    <p:sldId id="313" r:id="rId37"/>
    <p:sldId id="314" r:id="rId38"/>
    <p:sldId id="315" r:id="rId39"/>
    <p:sldId id="316" r:id="rId40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ăng Cường Bùi" initials="ĐCB" lastIdx="3" clrIdx="0">
    <p:extLst>
      <p:ext uri="{19B8F6BF-5375-455C-9EA6-DF929625EA0E}">
        <p15:presenceInfo xmlns:p15="http://schemas.microsoft.com/office/powerpoint/2012/main" userId="98c89dea4c84f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541" autoAdjust="0"/>
  </p:normalViewPr>
  <p:slideViewPr>
    <p:cSldViewPr snapToGrid="0">
      <p:cViewPr varScale="1">
        <p:scale>
          <a:sx n="52" d="100"/>
          <a:sy n="52" d="100"/>
        </p:scale>
        <p:origin x="1422" y="7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07:35:48.637" idx="3">
    <p:pos x="10" y="10"/>
    <p:text> Property có 4 loại
 Functional: Một thực thể chỉ liên quan nhiều nhất
đến một thực thể khác, ví dụ thuộc tính “có hương
vị” đối với các thực thể lớp “thức_ăn”
 Inverse Functional: Thuộc tính đảo ngược của
Functional, thuộc tính “là hương vị của”
 Transitive: Thực thể a quan hệ với thực thể b, thực
thể b quan hệ với thực thể c  thực thể a quan hệ
với thực thể c
 Symmetric: Thực thể a quan hệ với thực thể b 
thực thể b quan hệ với thực thể a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xmlns="" id="{3DB724DD-BBE7-4B55-A785-4FFC89E18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>
              <a:latin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DEC00D28-78D5-45EE-BE64-606653DE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8A9E6-9A87-4C9C-B116-761CA76600A0}" type="datetime1">
              <a:rPr lang="vi-VN" smtClean="0">
                <a:latin typeface="Calibri" panose="020F0502020204030204" pitchFamily="34" charset="0"/>
              </a:rPr>
              <a:t>21/11/2019</a:t>
            </a:fld>
            <a:endParaRPr lang="vi-VN">
              <a:latin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DCF2A70D-943E-4186-8A07-EDE234996E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>
              <a:latin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D20937F1-FF14-40EF-BC30-FC8006C49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F667E-C8EB-4063-A243-68428EC84E0D}" type="slidenum">
              <a:rPr lang="vi-VN" smtClean="0">
                <a:latin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3C18D4B-1E95-4215-890B-940D2EB016A4}" type="datetime1">
              <a:rPr lang="vi-VN" smtClean="0"/>
              <a:pPr/>
              <a:t>21/11/2019</a:t>
            </a:fld>
            <a:endParaRPr lang="vi-VN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/>
              <a:t>Chỉnh sửa kiểu văn bản của Bản cái</a:t>
            </a:r>
            <a:endParaRPr lang="vi-VN" noProof="0" dirty="0"/>
          </a:p>
          <a:p>
            <a:pPr lvl="1" rtl="0"/>
            <a:r>
              <a:rPr lang="vi-VN" noProof="0" dirty="0"/>
              <a:t>Mức hai</a:t>
            </a:r>
          </a:p>
          <a:p>
            <a:pPr lvl="2" rtl="0"/>
            <a:r>
              <a:rPr lang="vi-VN" noProof="0" dirty="0"/>
              <a:t>Mức ba</a:t>
            </a:r>
          </a:p>
          <a:p>
            <a:pPr lvl="3" rtl="0"/>
            <a:r>
              <a:rPr lang="vi-VN" noProof="0" dirty="0"/>
              <a:t>Mức bốn</a:t>
            </a:r>
          </a:p>
          <a:p>
            <a:pPr lvl="4" rtl="0"/>
            <a:r>
              <a:rPr lang="vi-VN" noProof="0" dirty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93B0CF2-7F87-4E02-A248-870047730F99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033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099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315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819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756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72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842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475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318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758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2432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347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74206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40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0861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52676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2889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527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051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668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113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1176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70913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3200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5381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1696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24914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98076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6722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1553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9006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8730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311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09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4908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500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932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Property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loại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Functional</a:t>
            </a:r>
            <a:r>
              <a:rPr lang="vi-VN" dirty="0" smtClean="0"/>
              <a:t>: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chỉ</a:t>
            </a:r>
            <a:r>
              <a:rPr lang="vi-VN" dirty="0" smtClean="0"/>
              <a:t> liên quan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“</a:t>
            </a:r>
            <a:r>
              <a:rPr lang="vi-VN" dirty="0" err="1" smtClean="0"/>
              <a:t>có</a:t>
            </a:r>
            <a:r>
              <a:rPr lang="vi-VN" dirty="0" smtClean="0"/>
              <a:t> hương </a:t>
            </a:r>
            <a:r>
              <a:rPr lang="vi-VN" dirty="0" err="1" smtClean="0"/>
              <a:t>vị</a:t>
            </a:r>
            <a:r>
              <a:rPr lang="vi-VN" dirty="0" smtClean="0"/>
              <a:t>”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lớp</a:t>
            </a:r>
            <a:r>
              <a:rPr lang="vi-VN" dirty="0" smtClean="0"/>
              <a:t> “</a:t>
            </a:r>
            <a:r>
              <a:rPr lang="vi-VN" dirty="0" err="1" smtClean="0"/>
              <a:t>thức_ăn</a:t>
            </a:r>
            <a:r>
              <a:rPr lang="vi-VN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Inverse</a:t>
            </a:r>
            <a:r>
              <a:rPr lang="vi-VN" dirty="0" smtClean="0"/>
              <a:t> </a:t>
            </a:r>
            <a:r>
              <a:rPr lang="vi-VN" dirty="0" err="1" smtClean="0"/>
              <a:t>Functional</a:t>
            </a:r>
            <a:r>
              <a:rPr lang="vi-VN" dirty="0" smtClean="0"/>
              <a:t>: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đảo</a:t>
            </a:r>
            <a:r>
              <a:rPr lang="vi-VN" dirty="0" smtClean="0"/>
              <a:t> </a:t>
            </a:r>
            <a:r>
              <a:rPr lang="vi-VN" dirty="0" err="1" smtClean="0"/>
              <a:t>ngược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Functional</a:t>
            </a:r>
            <a:r>
              <a:rPr lang="vi-VN" dirty="0" smtClean="0"/>
              <a:t>,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“</a:t>
            </a:r>
            <a:r>
              <a:rPr lang="vi-VN" dirty="0" err="1" smtClean="0"/>
              <a:t>là</a:t>
            </a:r>
            <a:r>
              <a:rPr lang="vi-VN" dirty="0" smtClean="0"/>
              <a:t> hương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Transitive</a:t>
            </a:r>
            <a:r>
              <a:rPr lang="vi-VN" dirty="0" smtClean="0"/>
              <a:t>: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b,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c -&gt;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Symmetric</a:t>
            </a:r>
            <a:r>
              <a:rPr lang="vi-VN" dirty="0" smtClean="0"/>
              <a:t>: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-&gt;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vi-VN" dirty="0" err="1" smtClean="0"/>
              <a:t>Property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3 </a:t>
            </a:r>
            <a:r>
              <a:rPr lang="vi-VN" dirty="0" err="1" smtClean="0"/>
              <a:t>kiểu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Object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Liên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DataType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Liên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kiểu</a:t>
            </a:r>
            <a:r>
              <a:rPr lang="vi-VN" dirty="0" smtClean="0"/>
              <a:t> </a:t>
            </a:r>
            <a:r>
              <a:rPr lang="vi-VN" dirty="0" err="1" smtClean="0"/>
              <a:t>dữ</a:t>
            </a:r>
            <a:r>
              <a:rPr lang="vi-VN" dirty="0" smtClean="0"/>
              <a:t> </a:t>
            </a:r>
            <a:r>
              <a:rPr lang="vi-VN" dirty="0" err="1" smtClean="0"/>
              <a:t>liệu</a:t>
            </a:r>
            <a:r>
              <a:rPr lang="vi-VN" dirty="0" smtClean="0"/>
              <a:t> XML </a:t>
            </a:r>
            <a:r>
              <a:rPr lang="vi-VN" dirty="0" err="1" smtClean="0"/>
              <a:t>Schema</a:t>
            </a:r>
            <a:r>
              <a:rPr lang="vi-VN" dirty="0" smtClean="0"/>
              <a:t>, RDF </a:t>
            </a:r>
            <a:r>
              <a:rPr lang="vi-VN" dirty="0" err="1" smtClean="0"/>
              <a:t>literal</a:t>
            </a:r>
            <a:r>
              <a:rPr lang="vi-VN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Annotation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Thêm </a:t>
            </a:r>
            <a:r>
              <a:rPr lang="vi-VN" dirty="0" err="1" smtClean="0"/>
              <a:t>các</a:t>
            </a:r>
            <a:r>
              <a:rPr lang="vi-VN" dirty="0" smtClean="0"/>
              <a:t> thông tin </a:t>
            </a:r>
            <a:r>
              <a:rPr lang="vi-VN" dirty="0" err="1" smtClean="0"/>
              <a:t>metadata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lớp</a:t>
            </a:r>
            <a:r>
              <a:rPr lang="vi-VN" dirty="0" smtClean="0"/>
              <a:t>,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hay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2 </a:t>
            </a:r>
            <a:r>
              <a:rPr lang="vi-VN" dirty="0" err="1" smtClean="0"/>
              <a:t>kiểu</a:t>
            </a:r>
            <a:r>
              <a:rPr lang="vi-VN" dirty="0" smtClean="0"/>
              <a:t> trên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486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Nhóm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Hình chữ nhật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vi-VN" noProof="0"/>
            </a:p>
          </p:txBody>
        </p:sp>
        <p:cxnSp>
          <p:nvCxnSpPr>
            <p:cNvPr id="7" name="Đường nối Thẳng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Đường nối Thẳng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ờng nối Thẳng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êu đề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17" name="Tiêu đề phụ 16"/>
          <p:cNvSpPr>
            <a:spLocks noGrp="1"/>
          </p:cNvSpPr>
          <p:nvPr>
            <p:ph type="subTitle" idx="1" hasCustomPrompt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vi-VN" noProof="0" dirty="0"/>
              <a:t>Bấm để chỉnh sửa kiểu phụ đề của Bản cái</a:t>
            </a:r>
            <a:endParaRPr kumimoji="0" lang="vi-VN" noProof="0" dirty="0"/>
          </a:p>
        </p:txBody>
      </p:sp>
      <p:sp>
        <p:nvSpPr>
          <p:cNvPr id="30" name="Chỗ dành sẵn cho Ngày tháng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A1E86-1AD9-4ABC-A48E-E688AD3614AB}" type="datetime1">
              <a:rPr lang="vi-VN" noProof="0" smtClean="0"/>
              <a:t>21/11/2019</a:t>
            </a:fld>
            <a:endParaRPr lang="vi-VN" noProof="0" dirty="0"/>
          </a:p>
        </p:txBody>
      </p:sp>
      <p:sp>
        <p:nvSpPr>
          <p:cNvPr id="19" name="Chỗ dành sẵn cho Chân trang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27" name="Chỗ dành sẵn cho Số Trang chiếu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CFB87-DD47-4DE0-A51C-D7436D50E08F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EE2AE-DA71-44F7-B14F-3B4E33816103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1FED1-3913-45F3-81B6-E8C8C909594D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78908-9F9E-404A-A02F-4683B279366B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156BD-F740-4F53-B380-922949A1B13B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ội dung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C976C-48D1-43AF-9E80-0DF3792D1A38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3CBCA-B094-45CF-875F-6510B140EE9F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D74DE8-9860-4516-B0F6-A3EB4777F0FD}" type="datetime1">
              <a:rPr lang="vi-VN" noProof="0" smtClean="0"/>
              <a:t>21/11/2019</a:t>
            </a:fld>
            <a:endParaRPr lang="vi-VN" noProof="0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41AE-690F-46F3-93C4-FA4C0C4D9B1F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có Góc Đơn Tròn và Cắ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vi-VN" sz="1800" noProof="0"/>
          </a:p>
        </p:txBody>
      </p:sp>
      <p:sp>
        <p:nvSpPr>
          <p:cNvPr id="12" name="Hình tam giác Phải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Hình ả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 hasCustomPrompt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vi-VN" noProof="0"/>
              <a:t>Bấm vào biểu tượng để thêm ảnh</a:t>
            </a:r>
            <a:endParaRPr kumimoji="0"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A2FCC-8C8E-4B0D-868A-1179763992C4}" type="datetime1">
              <a:rPr lang="vi-VN" noProof="0" smtClean="0"/>
              <a:t>21/11/2019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  <p:sp>
        <p:nvSpPr>
          <p:cNvPr id="10" name="Hình tự do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vi-VN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Hình tự do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vi-VN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Nhóm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Hình chữ nhật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/>
            </a:p>
          </p:txBody>
        </p:sp>
        <p:grpSp>
          <p:nvGrpSpPr>
            <p:cNvPr id="27" name="Nhóm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Hình tự do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vi-VN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Hình tự do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vi-VN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Nhóm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Hình tự do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vi-VN" sz="1800" noProof="0"/>
                </a:p>
              </p:txBody>
            </p:sp>
            <p:sp>
              <p:nvSpPr>
                <p:cNvPr id="33" name="Hình tự do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vi-VN" sz="1800" noProof="0"/>
                </a:p>
              </p:txBody>
            </p:sp>
          </p:grpSp>
        </p:grpSp>
      </p:grpSp>
      <p:sp>
        <p:nvSpPr>
          <p:cNvPr id="9" name="Chỗ dành sẵn cho Tiêu đê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0" name="Chỗ dành sẵn cho Văn bản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noProof="0" dirty="0"/>
          </a:p>
          <a:p>
            <a:pPr lvl="1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10" name="Chỗ dành sẵn cho Ngày tháng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0AF25E-65E4-4709-B4CD-B9801F2A9A85}" type="datetime1">
              <a:rPr lang="vi-VN" smtClean="0"/>
              <a:pPr/>
              <a:t>21/11/2019</a:t>
            </a:fld>
            <a:endParaRPr lang="vi-VN"/>
          </a:p>
        </p:txBody>
      </p:sp>
      <p:sp>
        <p:nvSpPr>
          <p:cNvPr id="22" name="Chỗ dành sẵn cho Chân trang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Thêm chân trang</a:t>
            </a:r>
          </a:p>
        </p:txBody>
      </p:sp>
      <p:sp>
        <p:nvSpPr>
          <p:cNvPr id="18" name="Chỗ dành sẵn cho Số Trang chiếu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01CF334-2D5C-4859-84A6-CA7E6E43FAEB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ề phụ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Nhóm</a:t>
            </a:r>
            <a:r>
              <a:rPr lang="vi-VN" dirty="0" smtClean="0"/>
              <a:t> 2</a:t>
            </a:r>
            <a:endParaRPr lang="vi-VN" dirty="0"/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/>
              <a:t>Mối</a:t>
            </a:r>
            <a:r>
              <a:rPr lang="vi-VN" sz="2000" b="1" dirty="0"/>
              <a:t> quan </a:t>
            </a:r>
            <a:r>
              <a:rPr lang="vi-VN" sz="2000" b="1" dirty="0" err="1"/>
              <a:t>hệ</a:t>
            </a:r>
            <a:r>
              <a:rPr lang="vi-VN" sz="2000" b="1" dirty="0"/>
              <a:t> (</a:t>
            </a:r>
            <a:r>
              <a:rPr lang="vi-VN" sz="2000" b="1" dirty="0" err="1"/>
              <a:t>Relation</a:t>
            </a:r>
            <a:r>
              <a:rPr lang="vi-VN" sz="2000" b="1" dirty="0"/>
              <a:t>) </a:t>
            </a:r>
            <a:r>
              <a:rPr lang="vi-VN" sz="2000" b="1" dirty="0" smtClean="0"/>
              <a:t> </a:t>
            </a:r>
          </a:p>
          <a:p>
            <a:pPr marL="667512" lvl="2" indent="0">
              <a:buNone/>
            </a:pPr>
            <a:r>
              <a:rPr lang="vi-VN" sz="2000" dirty="0" smtClean="0"/>
              <a:t>Quan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giữa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trong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cho </a:t>
            </a:r>
            <a:r>
              <a:rPr lang="vi-VN" sz="2000" dirty="0" err="1"/>
              <a:t>biết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liên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 như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endParaRPr lang="vi-VN" sz="2000" dirty="0" smtClean="0"/>
          </a:p>
        </p:txBody>
      </p:sp>
      <p:pic>
        <p:nvPicPr>
          <p:cNvPr id="10244" name="Picture 4" descr="Kết quả hình ảnh cho Rel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06" y="4234247"/>
            <a:ext cx="2611764" cy="232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Hệ</a:t>
            </a:r>
            <a:r>
              <a:rPr lang="vi-VN" dirty="0" smtClean="0"/>
              <a:t> truy </a:t>
            </a:r>
            <a:r>
              <a:rPr lang="vi-VN" dirty="0" err="1" smtClean="0"/>
              <a:t>vấn</a:t>
            </a:r>
            <a:r>
              <a:rPr lang="vi-VN" dirty="0" smtClean="0"/>
              <a:t> SPARRQL</a:t>
            </a:r>
          </a:p>
          <a:p>
            <a:pPr marL="365760" lvl="1" indent="0">
              <a:buNone/>
            </a:pPr>
            <a:r>
              <a:rPr lang="vi-VN" sz="2000" dirty="0"/>
              <a:t>SPARQL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ngôn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truy </a:t>
            </a:r>
            <a:r>
              <a:rPr lang="vi-VN" sz="2000" dirty="0" err="1"/>
              <a:t>cập</a:t>
            </a:r>
            <a:r>
              <a:rPr lang="vi-VN" sz="2000" dirty="0"/>
              <a:t> thông tin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RDF/OWL. SPARQL cung </a:t>
            </a:r>
            <a:r>
              <a:rPr lang="vi-VN" sz="2000" dirty="0" err="1"/>
              <a:t>cấp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sau: </a:t>
            </a:r>
            <a:r>
              <a:rPr lang="vi-VN" sz="2000" dirty="0" err="1"/>
              <a:t>trích</a:t>
            </a:r>
            <a:r>
              <a:rPr lang="vi-VN" sz="2000" dirty="0"/>
              <a:t> thông tin trong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URI,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nút</a:t>
            </a:r>
            <a:r>
              <a:rPr lang="vi-VN" sz="2000" dirty="0"/>
              <a:t> </a:t>
            </a:r>
            <a:r>
              <a:rPr lang="vi-VN" sz="2000" dirty="0" err="1"/>
              <a:t>trống</a:t>
            </a:r>
            <a:r>
              <a:rPr lang="vi-VN" sz="2000" dirty="0"/>
              <a:t> hay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nguyên </a:t>
            </a:r>
            <a:r>
              <a:rPr lang="vi-VN" sz="2000" dirty="0" err="1"/>
              <a:t>thủy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kiểu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nguyên </a:t>
            </a:r>
            <a:r>
              <a:rPr lang="vi-VN" sz="2000" dirty="0" err="1"/>
              <a:t>thủy</a:t>
            </a:r>
            <a:r>
              <a:rPr lang="vi-VN" sz="2000" dirty="0"/>
              <a:t>, </a:t>
            </a:r>
            <a:r>
              <a:rPr lang="vi-VN" sz="2000" dirty="0" err="1"/>
              <a:t>trích</a:t>
            </a:r>
            <a:r>
              <a:rPr lang="vi-VN" sz="2000" dirty="0"/>
              <a:t> thông tin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con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RDF </a:t>
            </a:r>
            <a:r>
              <a:rPr lang="vi-VN" sz="2000" dirty="0" err="1"/>
              <a:t>mới</a:t>
            </a:r>
            <a:r>
              <a:rPr lang="vi-VN" sz="2000" dirty="0"/>
              <a:t> </a:t>
            </a:r>
            <a:r>
              <a:rPr lang="vi-VN" sz="2000" dirty="0" err="1"/>
              <a:t>dựa</a:t>
            </a:r>
            <a:r>
              <a:rPr lang="vi-VN" sz="2000" dirty="0"/>
              <a:t> trên thông tin trong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truy </a:t>
            </a:r>
            <a:r>
              <a:rPr lang="vi-VN" sz="2000" dirty="0" err="1"/>
              <a:t>vấn</a:t>
            </a:r>
            <a:r>
              <a:rPr lang="vi-VN" sz="2000" dirty="0"/>
              <a:t>.</a:t>
            </a:r>
            <a:endParaRPr lang="vi-VN" sz="2000" dirty="0" smtClean="0"/>
          </a:p>
        </p:txBody>
      </p:sp>
      <p:pic>
        <p:nvPicPr>
          <p:cNvPr id="11266" name="Picture 2" descr="Kết quả hình ảnh cho spar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3" y="4423718"/>
            <a:ext cx="4021009" cy="22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8"/>
            <a:ext cx="7862414" cy="401984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200" dirty="0" err="1" smtClean="0"/>
              <a:t>Lịch</a:t>
            </a:r>
            <a:r>
              <a:rPr lang="vi-VN" sz="2200" dirty="0" smtClean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 smtClean="0"/>
              <a:t>sức</a:t>
            </a:r>
            <a:r>
              <a:rPr lang="vi-VN" sz="2200" dirty="0" smtClean="0"/>
              <a:t> </a:t>
            </a:r>
            <a:r>
              <a:rPr lang="vi-VN" sz="2200" dirty="0" err="1" smtClean="0"/>
              <a:t>khỏe</a:t>
            </a:r>
            <a:r>
              <a:rPr lang="vi-VN" sz="2200" dirty="0" smtClean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 (</a:t>
            </a:r>
            <a:r>
              <a:rPr lang="vi-VN" sz="2200" i="1" dirty="0" err="1"/>
              <a:t>family</a:t>
            </a:r>
            <a:r>
              <a:rPr lang="vi-VN" sz="2200" i="1" dirty="0"/>
              <a:t> </a:t>
            </a:r>
            <a:r>
              <a:rPr lang="vi-VN" sz="2200" i="1" dirty="0" err="1" smtClean="0"/>
              <a:t>health</a:t>
            </a:r>
            <a:r>
              <a:rPr lang="vi-VN" sz="2200" i="1" dirty="0" smtClean="0"/>
              <a:t> </a:t>
            </a:r>
            <a:r>
              <a:rPr lang="vi-VN" sz="2200" i="1" dirty="0" err="1" smtClean="0"/>
              <a:t>history</a:t>
            </a:r>
            <a:r>
              <a:rPr lang="vi-VN" sz="2200" dirty="0"/>
              <a:t>) hay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bản</a:t>
            </a:r>
            <a:r>
              <a:rPr lang="vi-VN" sz="2200" dirty="0"/>
              <a:t> ghi </a:t>
            </a:r>
            <a:r>
              <a:rPr lang="vi-VN" sz="2200" dirty="0" err="1"/>
              <a:t>chép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thông tin </a:t>
            </a:r>
            <a:r>
              <a:rPr lang="vi-VN" sz="2200" dirty="0" err="1"/>
              <a:t>sức</a:t>
            </a:r>
            <a:r>
              <a:rPr lang="vi-VN" sz="2200" dirty="0"/>
              <a:t> </a:t>
            </a:r>
            <a:r>
              <a:rPr lang="vi-VN" sz="2200" dirty="0" err="1"/>
              <a:t>khỏe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người</a:t>
            </a:r>
            <a:r>
              <a:rPr lang="vi-VN" sz="2200" dirty="0"/>
              <a:t> thân trong gia </a:t>
            </a:r>
            <a:r>
              <a:rPr lang="vi-VN" sz="2200" dirty="0" err="1"/>
              <a:t>đình</a:t>
            </a:r>
            <a:r>
              <a:rPr lang="vi-VN" sz="2200" dirty="0"/>
              <a:t>.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bản</a:t>
            </a:r>
            <a:r>
              <a:rPr lang="vi-VN" sz="2200" dirty="0"/>
              <a:t> theo </a:t>
            </a:r>
            <a:r>
              <a:rPr lang="vi-VN" sz="2200" dirty="0" err="1"/>
              <a:t>dõi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hoàn</a:t>
            </a:r>
            <a:r>
              <a:rPr lang="vi-VN" sz="2200" dirty="0"/>
              <a:t> </a:t>
            </a:r>
            <a:r>
              <a:rPr lang="vi-VN" sz="2200" dirty="0" err="1"/>
              <a:t>chỉnh</a:t>
            </a:r>
            <a:r>
              <a:rPr lang="vi-VN" sz="2200" dirty="0"/>
              <a:t> </a:t>
            </a:r>
            <a:r>
              <a:rPr lang="vi-VN" sz="2200" dirty="0" err="1"/>
              <a:t>cần</a:t>
            </a:r>
            <a:r>
              <a:rPr lang="vi-VN" sz="2200" dirty="0"/>
              <a:t> bao </a:t>
            </a:r>
            <a:r>
              <a:rPr lang="vi-VN" sz="2200" dirty="0" err="1"/>
              <a:t>gồm</a:t>
            </a:r>
            <a:r>
              <a:rPr lang="vi-VN" sz="2200" dirty="0"/>
              <a:t> thông tin </a:t>
            </a:r>
            <a:r>
              <a:rPr lang="vi-VN" sz="2200" dirty="0" err="1"/>
              <a:t>từ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 trong ba </a:t>
            </a:r>
            <a:r>
              <a:rPr lang="vi-VN" sz="2200" dirty="0" err="1"/>
              <a:t>thế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, bao </a:t>
            </a:r>
            <a:r>
              <a:rPr lang="vi-VN" sz="2200" dirty="0" err="1"/>
              <a:t>gồm</a:t>
            </a:r>
            <a:r>
              <a:rPr lang="vi-VN" sz="2200" dirty="0"/>
              <a:t> con </a:t>
            </a:r>
            <a:r>
              <a:rPr lang="vi-VN" sz="2200" dirty="0" err="1"/>
              <a:t>cái</a:t>
            </a:r>
            <a:r>
              <a:rPr lang="vi-VN" sz="2200" dirty="0"/>
              <a:t>, anh </a:t>
            </a:r>
            <a:r>
              <a:rPr lang="vi-VN" sz="2200" dirty="0" err="1"/>
              <a:t>chị</a:t>
            </a:r>
            <a:r>
              <a:rPr lang="vi-VN" sz="2200" dirty="0"/>
              <a:t> em </a:t>
            </a:r>
            <a:r>
              <a:rPr lang="vi-VN" sz="2200" dirty="0" err="1"/>
              <a:t>ruột</a:t>
            </a:r>
            <a:r>
              <a:rPr lang="vi-VN" sz="2200" dirty="0"/>
              <a:t>, cha </a:t>
            </a:r>
            <a:r>
              <a:rPr lang="vi-VN" sz="2200" dirty="0" err="1"/>
              <a:t>mẹ</a:t>
            </a:r>
            <a:r>
              <a:rPr lang="vi-VN" sz="2200" dirty="0"/>
              <a:t>, </a:t>
            </a:r>
            <a:r>
              <a:rPr lang="vi-VN" sz="2200" dirty="0" err="1"/>
              <a:t>dì</a:t>
            </a:r>
            <a:r>
              <a:rPr lang="vi-VN" sz="2200" dirty="0"/>
              <a:t> </a:t>
            </a:r>
            <a:r>
              <a:rPr lang="vi-VN" sz="2200" dirty="0" err="1"/>
              <a:t>chú</a:t>
            </a:r>
            <a:r>
              <a:rPr lang="vi-VN" sz="2200" dirty="0"/>
              <a:t>, anh em </a:t>
            </a:r>
            <a:r>
              <a:rPr lang="vi-VN" sz="2200" dirty="0" err="1"/>
              <a:t>họ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ông </a:t>
            </a:r>
            <a:r>
              <a:rPr lang="vi-VN" sz="2200" dirty="0" err="1" smtClean="0"/>
              <a:t>bà</a:t>
            </a:r>
            <a:r>
              <a:rPr lang="vi-VN" sz="2200" dirty="0" smtClean="0"/>
              <a:t>.</a:t>
            </a:r>
          </a:p>
          <a:p>
            <a:pPr lvl="1"/>
            <a:r>
              <a:rPr lang="vi-VN" sz="2200" dirty="0" err="1" smtClean="0"/>
              <a:t>Nhiều</a:t>
            </a:r>
            <a:r>
              <a:rPr lang="vi-VN" sz="2200" dirty="0" smtClean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viên trong </a:t>
            </a:r>
            <a:r>
              <a:rPr lang="vi-VN" sz="2200" dirty="0" err="1"/>
              <a:t>một</a:t>
            </a:r>
            <a:r>
              <a:rPr lang="vi-VN" sz="2200" dirty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 </a:t>
            </a:r>
            <a:r>
              <a:rPr lang="vi-VN" sz="2200" dirty="0" err="1"/>
              <a:t>sẽ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đặc</a:t>
            </a:r>
            <a:r>
              <a:rPr lang="vi-VN" sz="2200" dirty="0"/>
              <a:t> </a:t>
            </a:r>
            <a:r>
              <a:rPr lang="vi-VN" sz="2200" dirty="0" err="1"/>
              <a:t>điểm</a:t>
            </a:r>
            <a:r>
              <a:rPr lang="vi-VN" sz="2200" dirty="0"/>
              <a:t> chung </a:t>
            </a:r>
            <a:r>
              <a:rPr lang="vi-VN" sz="2200" dirty="0" err="1"/>
              <a:t>với</a:t>
            </a:r>
            <a:r>
              <a:rPr lang="vi-VN" sz="2200" dirty="0"/>
              <a:t> nhau như </a:t>
            </a:r>
            <a:r>
              <a:rPr lang="vi-VN" sz="2200" dirty="0" err="1"/>
              <a:t>gene</a:t>
            </a:r>
            <a:r>
              <a:rPr lang="vi-VN" sz="2200" dirty="0"/>
              <a:t>, môi </a:t>
            </a:r>
            <a:r>
              <a:rPr lang="vi-VN" sz="2200" dirty="0" err="1"/>
              <a:t>trường</a:t>
            </a:r>
            <a:r>
              <a:rPr lang="vi-VN" sz="2200" dirty="0"/>
              <a:t>, </a:t>
            </a:r>
            <a:r>
              <a:rPr lang="vi-VN" sz="2200" dirty="0" err="1"/>
              <a:t>lối</a:t>
            </a:r>
            <a:r>
              <a:rPr lang="vi-VN" sz="2200" dirty="0"/>
              <a:t> </a:t>
            </a:r>
            <a:r>
              <a:rPr lang="vi-VN" sz="2200" dirty="0" err="1"/>
              <a:t>sống</a:t>
            </a:r>
            <a:r>
              <a:rPr lang="vi-VN" sz="2200" dirty="0"/>
              <a:t>. </a:t>
            </a:r>
            <a:r>
              <a:rPr lang="vi-VN" sz="2200" dirty="0" err="1"/>
              <a:t>Bằng</a:t>
            </a:r>
            <a:r>
              <a:rPr lang="vi-VN" sz="2200" dirty="0"/>
              <a:t> </a:t>
            </a:r>
            <a:r>
              <a:rPr lang="vi-VN" sz="2200" dirty="0" err="1"/>
              <a:t>cách</a:t>
            </a:r>
            <a:r>
              <a:rPr lang="vi-VN" sz="2200" dirty="0"/>
              <a:t> phân </a:t>
            </a:r>
            <a:r>
              <a:rPr lang="vi-VN" sz="2200" dirty="0" err="1"/>
              <a:t>tích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yếu</a:t>
            </a:r>
            <a:r>
              <a:rPr lang="vi-VN" sz="2200" dirty="0"/>
              <a:t> </a:t>
            </a:r>
            <a:r>
              <a:rPr lang="vi-VN" sz="2200" dirty="0" err="1"/>
              <a:t>tố</a:t>
            </a:r>
            <a:r>
              <a:rPr lang="vi-VN" sz="2200" dirty="0"/>
              <a:t> </a:t>
            </a:r>
            <a:r>
              <a:rPr lang="vi-VN" sz="2200" dirty="0" err="1"/>
              <a:t>này</a:t>
            </a:r>
            <a:r>
              <a:rPr lang="vi-VN" sz="2200" dirty="0"/>
              <a:t>, </a:t>
            </a:r>
            <a:r>
              <a:rPr lang="vi-VN" sz="2200" dirty="0" err="1"/>
              <a:t>người</a:t>
            </a:r>
            <a:r>
              <a:rPr lang="vi-VN" sz="2200" dirty="0"/>
              <a:t> ta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tìm</a:t>
            </a:r>
            <a:r>
              <a:rPr lang="vi-VN" sz="2200" dirty="0"/>
              <a:t> ra nguyên nhân </a:t>
            </a:r>
            <a:r>
              <a:rPr lang="vi-VN" sz="2200" dirty="0" err="1"/>
              <a:t>những</a:t>
            </a:r>
            <a:r>
              <a:rPr lang="vi-VN" sz="2200" dirty="0"/>
              <a:t> căn </a:t>
            </a:r>
            <a:r>
              <a:rPr lang="vi-VN" sz="2200" dirty="0" err="1"/>
              <a:t>bệnh</a:t>
            </a:r>
            <a:r>
              <a:rPr lang="vi-VN" sz="2200" dirty="0"/>
              <a:t> đang lưu </a:t>
            </a:r>
            <a:r>
              <a:rPr lang="vi-VN" sz="2200" dirty="0" err="1"/>
              <a:t>hành</a:t>
            </a:r>
            <a:r>
              <a:rPr lang="vi-VN" sz="2200" dirty="0"/>
              <a:t> trong gia </a:t>
            </a:r>
            <a:r>
              <a:rPr lang="vi-VN" sz="2200" dirty="0" err="1"/>
              <a:t>đình</a:t>
            </a:r>
            <a:r>
              <a:rPr lang="vi-VN" sz="2200" dirty="0"/>
              <a:t>. Thông qua mô </a:t>
            </a:r>
            <a:r>
              <a:rPr lang="vi-VN" sz="2200" dirty="0" err="1"/>
              <a:t>hình</a:t>
            </a:r>
            <a:r>
              <a:rPr lang="vi-VN" sz="2200" dirty="0"/>
              <a:t> di </a:t>
            </a:r>
            <a:r>
              <a:rPr lang="vi-VN" sz="2200" dirty="0" err="1"/>
              <a:t>truyền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tật</a:t>
            </a:r>
            <a:r>
              <a:rPr lang="vi-VN" sz="2200" dirty="0"/>
              <a:t>, </a:t>
            </a:r>
            <a:r>
              <a:rPr lang="vi-VN" sz="2200" dirty="0" err="1"/>
              <a:t>các</a:t>
            </a:r>
            <a:r>
              <a:rPr lang="vi-VN" sz="2200" dirty="0"/>
              <a:t> chuyên gia chăm </a:t>
            </a:r>
            <a:r>
              <a:rPr lang="vi-VN" sz="2200" dirty="0" err="1"/>
              <a:t>sóc</a:t>
            </a:r>
            <a:r>
              <a:rPr lang="vi-VN" sz="2200" dirty="0"/>
              <a:t> </a:t>
            </a:r>
            <a:r>
              <a:rPr lang="vi-VN" sz="2200" dirty="0" err="1"/>
              <a:t>sức</a:t>
            </a:r>
            <a:r>
              <a:rPr lang="vi-VN" sz="2200" dirty="0"/>
              <a:t> </a:t>
            </a:r>
            <a:r>
              <a:rPr lang="vi-VN" sz="2200" dirty="0" err="1"/>
              <a:t>khỏe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xác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 </a:t>
            </a:r>
            <a:r>
              <a:rPr lang="vi-VN" sz="2200" dirty="0" err="1"/>
              <a:t>từng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nhân,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viên </a:t>
            </a:r>
            <a:r>
              <a:rPr lang="vi-VN" sz="2200" dirty="0" err="1"/>
              <a:t>khác</a:t>
            </a:r>
            <a:r>
              <a:rPr lang="vi-VN" sz="2200" dirty="0"/>
              <a:t> </a:t>
            </a:r>
            <a:r>
              <a:rPr lang="vi-VN" sz="2200" dirty="0" err="1"/>
              <a:t>hoặc</a:t>
            </a:r>
            <a:r>
              <a:rPr lang="vi-VN" sz="2200" dirty="0"/>
              <a:t> </a:t>
            </a:r>
            <a:r>
              <a:rPr lang="vi-VN" sz="2200" dirty="0" err="1"/>
              <a:t>thế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tương lai trong gia </a:t>
            </a:r>
            <a:r>
              <a:rPr lang="vi-VN" sz="2200" dirty="0" err="1"/>
              <a:t>đình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nguy cơ </a:t>
            </a:r>
            <a:r>
              <a:rPr lang="vi-VN" sz="2200" dirty="0" err="1"/>
              <a:t>phát</a:t>
            </a:r>
            <a:r>
              <a:rPr lang="vi-VN" sz="2200" dirty="0"/>
              <a:t> </a:t>
            </a:r>
            <a:r>
              <a:rPr lang="vi-VN" sz="2200" dirty="0" err="1"/>
              <a:t>triển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cao trong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điều</a:t>
            </a:r>
            <a:r>
              <a:rPr lang="vi-VN" sz="2200" dirty="0"/>
              <a:t> </a:t>
            </a:r>
            <a:r>
              <a:rPr lang="vi-VN" sz="2200" dirty="0" err="1"/>
              <a:t>kiện</a:t>
            </a:r>
            <a:r>
              <a:rPr lang="vi-VN" sz="2200" dirty="0"/>
              <a:t> </a:t>
            </a:r>
            <a:r>
              <a:rPr lang="vi-VN" sz="2200" dirty="0" err="1"/>
              <a:t>nhất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.</a:t>
            </a:r>
          </a:p>
          <a:p>
            <a:pPr rtl="0"/>
            <a:endParaRPr lang="vi-VN" sz="2200" dirty="0" smtClean="0"/>
          </a:p>
        </p:txBody>
      </p:sp>
      <p:pic>
        <p:nvPicPr>
          <p:cNvPr id="5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3" y="2142821"/>
            <a:ext cx="3390471" cy="33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467600" cy="4101906"/>
          </a:xfrm>
        </p:spPr>
        <p:txBody>
          <a:bodyPr rtlCol="0">
            <a:normAutofit fontScale="92500"/>
          </a:bodyPr>
          <a:lstStyle/>
          <a:p>
            <a:pPr rtl="0"/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000" dirty="0" err="1"/>
              <a:t>Dựa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ai </a:t>
            </a:r>
            <a:r>
              <a:rPr lang="vi-VN" sz="2000" dirty="0" err="1"/>
              <a:t>dễ</a:t>
            </a:r>
            <a:r>
              <a:rPr lang="vi-VN" sz="2000" dirty="0"/>
              <a:t>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chứng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phổ</a:t>
            </a:r>
            <a:r>
              <a:rPr lang="vi-VN" sz="2000" dirty="0"/>
              <a:t> </a:t>
            </a:r>
            <a:r>
              <a:rPr lang="vi-VN" sz="2000" dirty="0" err="1"/>
              <a:t>biến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tần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cao, như </a:t>
            </a:r>
            <a:r>
              <a:rPr lang="vi-VN" sz="2000" dirty="0" err="1"/>
              <a:t>bệnh</a:t>
            </a:r>
            <a:r>
              <a:rPr lang="vi-VN" sz="2000" dirty="0"/>
              <a:t> tim, cao </a:t>
            </a:r>
            <a:r>
              <a:rPr lang="vi-VN" sz="2000" dirty="0" err="1"/>
              <a:t>huyết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(</a:t>
            </a:r>
            <a:r>
              <a:rPr lang="vi-VN" sz="2000" i="1" dirty="0" err="1"/>
              <a:t>high</a:t>
            </a:r>
            <a:r>
              <a:rPr lang="vi-VN" sz="2000" i="1" dirty="0"/>
              <a:t> </a:t>
            </a:r>
            <a:r>
              <a:rPr lang="vi-VN" sz="2000" i="1" dirty="0" err="1"/>
              <a:t>blood</a:t>
            </a:r>
            <a:r>
              <a:rPr lang="vi-VN" sz="2000" i="1" dirty="0"/>
              <a:t> </a:t>
            </a:r>
            <a:r>
              <a:rPr lang="vi-VN" sz="2000" i="1" dirty="0" err="1"/>
              <a:t>pressure</a:t>
            </a:r>
            <a:r>
              <a:rPr lang="vi-VN" sz="2000" dirty="0"/>
              <a:t>), </a:t>
            </a:r>
            <a:r>
              <a:rPr lang="vi-VN" sz="2000" dirty="0" err="1"/>
              <a:t>đột</a:t>
            </a:r>
            <a:r>
              <a:rPr lang="vi-VN" sz="2000" dirty="0"/>
              <a:t> </a:t>
            </a:r>
            <a:r>
              <a:rPr lang="vi-VN" sz="2000" dirty="0" err="1"/>
              <a:t>quỵ</a:t>
            </a:r>
            <a:r>
              <a:rPr lang="vi-VN" sz="2000" dirty="0"/>
              <a:t> (</a:t>
            </a:r>
            <a:r>
              <a:rPr lang="vi-VN" sz="2000" i="1" dirty="0" err="1"/>
              <a:t>stroke</a:t>
            </a:r>
            <a:r>
              <a:rPr lang="vi-VN" sz="2000" dirty="0"/>
              <a:t>), ung thư,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tiểu</a:t>
            </a:r>
            <a:r>
              <a:rPr lang="vi-VN" sz="2000" dirty="0"/>
              <a:t> </a:t>
            </a:r>
            <a:r>
              <a:rPr lang="vi-VN" sz="2000" dirty="0" err="1"/>
              <a:t>đường</a:t>
            </a:r>
            <a:r>
              <a:rPr lang="vi-VN" sz="2000" dirty="0"/>
              <a:t> (</a:t>
            </a:r>
            <a:r>
              <a:rPr lang="vi-VN" sz="2000" i="1" dirty="0" err="1"/>
              <a:t>diabete</a:t>
            </a:r>
            <a:r>
              <a:rPr lang="vi-VN" sz="2000" dirty="0"/>
              <a:t>).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phức</a:t>
            </a:r>
            <a:r>
              <a:rPr lang="vi-VN" sz="2000" dirty="0"/>
              <a:t>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quả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tổ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 di </a:t>
            </a:r>
            <a:r>
              <a:rPr lang="vi-VN" sz="2000" dirty="0" err="1"/>
              <a:t>truyền</a:t>
            </a:r>
            <a:r>
              <a:rPr lang="vi-VN" sz="2000" dirty="0"/>
              <a:t>,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môi </a:t>
            </a:r>
            <a:r>
              <a:rPr lang="vi-VN" sz="2000" dirty="0" err="1"/>
              <a:t>trường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lối</a:t>
            </a:r>
            <a:r>
              <a:rPr lang="vi-VN" sz="2000" dirty="0"/>
              <a:t> </a:t>
            </a:r>
            <a:r>
              <a:rPr lang="vi-VN" sz="2000" dirty="0" err="1"/>
              <a:t>sống</a:t>
            </a:r>
            <a:r>
              <a:rPr lang="vi-VN" sz="2000" dirty="0"/>
              <a:t>.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thông tin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hiếm</a:t>
            </a:r>
            <a:r>
              <a:rPr lang="vi-VN" sz="2000" dirty="0"/>
              <a:t> </a:t>
            </a:r>
            <a:r>
              <a:rPr lang="vi-VN" sz="2000" dirty="0" err="1"/>
              <a:t>gặp</a:t>
            </a:r>
            <a:r>
              <a:rPr lang="vi-VN" sz="2000" dirty="0"/>
              <a:t> gây ra </a:t>
            </a:r>
            <a:r>
              <a:rPr lang="vi-VN" sz="2000" dirty="0" err="1"/>
              <a:t>bởi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đột</a:t>
            </a:r>
            <a:r>
              <a:rPr lang="vi-VN" sz="2000" dirty="0"/>
              <a:t> </a:t>
            </a:r>
            <a:r>
              <a:rPr lang="vi-VN" sz="2000" dirty="0" err="1"/>
              <a:t>biến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gen</a:t>
            </a:r>
            <a:r>
              <a:rPr lang="vi-VN" sz="2000" dirty="0"/>
              <a:t> riêng </a:t>
            </a:r>
            <a:r>
              <a:rPr lang="vi-VN" sz="2000" dirty="0" err="1"/>
              <a:t>lẻ</a:t>
            </a:r>
            <a:r>
              <a:rPr lang="vi-VN" sz="2000" dirty="0"/>
              <a:t>, như u xơ nang (</a:t>
            </a:r>
            <a:r>
              <a:rPr lang="vi-VN" sz="2000" i="1" dirty="0" err="1"/>
              <a:t>cystic</a:t>
            </a:r>
            <a:r>
              <a:rPr lang="vi-VN" sz="2000" i="1" dirty="0"/>
              <a:t> </a:t>
            </a:r>
            <a:r>
              <a:rPr lang="vi-VN" sz="2000" i="1" dirty="0" err="1"/>
              <a:t>fibrosis</a:t>
            </a:r>
            <a:r>
              <a:rPr lang="vi-VN" sz="2000" dirty="0"/>
              <a:t>)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thiếu</a:t>
            </a:r>
            <a:r>
              <a:rPr lang="vi-VN" sz="2000" dirty="0"/>
              <a:t> </a:t>
            </a:r>
            <a:r>
              <a:rPr lang="vi-VN" sz="2000" dirty="0" err="1"/>
              <a:t>máu</a:t>
            </a:r>
            <a:r>
              <a:rPr lang="vi-VN" sz="2000" dirty="0"/>
              <a:t> </a:t>
            </a:r>
            <a:r>
              <a:rPr lang="vi-VN" sz="2000" dirty="0" err="1"/>
              <a:t>hồng</a:t>
            </a:r>
            <a:r>
              <a:rPr lang="vi-VN" sz="2000" dirty="0"/>
              <a:t> </a:t>
            </a:r>
            <a:r>
              <a:rPr lang="vi-VN" sz="2000" dirty="0" err="1"/>
              <a:t>cầu</a:t>
            </a:r>
            <a:r>
              <a:rPr lang="vi-VN" sz="2000" dirty="0"/>
              <a:t>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liềm</a:t>
            </a:r>
            <a:r>
              <a:rPr lang="vi-VN" sz="2000" dirty="0"/>
              <a:t> (</a:t>
            </a:r>
            <a:r>
              <a:rPr lang="vi-VN" sz="2000" i="1" dirty="0" err="1"/>
              <a:t>sickle</a:t>
            </a:r>
            <a:r>
              <a:rPr lang="vi-VN" sz="2000" i="1" dirty="0"/>
              <a:t> </a:t>
            </a:r>
            <a:r>
              <a:rPr lang="vi-VN" sz="2000" i="1" dirty="0" err="1"/>
              <a:t>cell</a:t>
            </a:r>
            <a:r>
              <a:rPr lang="vi-VN" sz="2000" i="1" dirty="0"/>
              <a:t> </a:t>
            </a:r>
            <a:r>
              <a:rPr lang="vi-VN" sz="2000" i="1" dirty="0" err="1"/>
              <a:t>anemia</a:t>
            </a:r>
            <a:r>
              <a:rPr lang="vi-VN" sz="2000" dirty="0"/>
              <a:t>).</a:t>
            </a:r>
          </a:p>
          <a:p>
            <a:pPr lvl="1"/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chỉ</a:t>
            </a:r>
            <a:r>
              <a:rPr lang="vi-VN" sz="2000" dirty="0"/>
              <a:t> cung </a:t>
            </a:r>
            <a:r>
              <a:rPr lang="vi-VN" sz="2000" dirty="0" err="1"/>
              <a:t>cấp</a:t>
            </a:r>
            <a:r>
              <a:rPr lang="vi-VN" sz="2000" dirty="0"/>
              <a:t> thông tin </a:t>
            </a:r>
            <a:r>
              <a:rPr lang="vi-VN" sz="2000" dirty="0" err="1"/>
              <a:t>về</a:t>
            </a:r>
            <a:r>
              <a:rPr lang="vi-VN" sz="2000" dirty="0"/>
              <a:t> nguy cơ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liên quan </a:t>
            </a:r>
            <a:r>
              <a:rPr lang="vi-VN" sz="2000" dirty="0" err="1"/>
              <a:t>tới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chứ</a:t>
            </a:r>
            <a:r>
              <a:rPr lang="vi-VN" sz="2000" dirty="0"/>
              <a:t> không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cá</a:t>
            </a:r>
            <a:r>
              <a:rPr lang="vi-VN" sz="2000" dirty="0"/>
              <a:t> nhân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chắc</a:t>
            </a:r>
            <a:r>
              <a:rPr lang="vi-VN" sz="2000" dirty="0"/>
              <a:t> </a:t>
            </a:r>
            <a:r>
              <a:rPr lang="vi-VN" sz="2000" dirty="0" err="1"/>
              <a:t>chắn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. </a:t>
            </a:r>
            <a:r>
              <a:rPr lang="vi-VN" sz="2000" dirty="0" err="1"/>
              <a:t>Mặt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,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không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năng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1800" dirty="0" smtClean="0"/>
              <a:t>.</a:t>
            </a:r>
            <a:endParaRPr lang="vi-VN" sz="1800" dirty="0"/>
          </a:p>
        </p:txBody>
      </p:sp>
      <p:pic>
        <p:nvPicPr>
          <p:cNvPr id="5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98" y="2271775"/>
            <a:ext cx="3343579" cy="33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7655169" cy="379710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dirty="0" err="1" smtClean="0"/>
              <a:t>Tiền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000" dirty="0" err="1" smtClean="0"/>
              <a:t>Tìm</a:t>
            </a:r>
            <a:r>
              <a:rPr lang="vi-VN" sz="2000" dirty="0" smtClean="0"/>
              <a:t> </a:t>
            </a:r>
            <a:r>
              <a:rPr lang="vi-VN" sz="2000" dirty="0" err="1"/>
              <a:t>hiểu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ta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hướng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</a:t>
            </a:r>
            <a:r>
              <a:rPr lang="vi-VN" sz="2000" dirty="0" err="1"/>
              <a:t>nhằm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</a:t>
            </a:r>
            <a:r>
              <a:rPr lang="vi-VN" sz="2000" dirty="0" err="1"/>
              <a:t>hiểm</a:t>
            </a:r>
            <a:r>
              <a:rPr lang="vi-VN" sz="2000" dirty="0"/>
              <a:t>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cho </a:t>
            </a:r>
            <a:r>
              <a:rPr lang="vi-VN" sz="2000" dirty="0" err="1"/>
              <a:t>từng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. </a:t>
            </a:r>
            <a:r>
              <a:rPr lang="vi-VN" sz="2000" dirty="0" err="1"/>
              <a:t>Chẳng</a:t>
            </a:r>
            <a:r>
              <a:rPr lang="vi-VN" sz="2000" dirty="0"/>
              <a:t> </a:t>
            </a:r>
            <a:r>
              <a:rPr lang="vi-VN" sz="2000" dirty="0" err="1"/>
              <a:t>hạn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nguy cơ </a:t>
            </a:r>
            <a:r>
              <a:rPr lang="vi-VN" sz="2000" dirty="0" err="1"/>
              <a:t>bệnh</a:t>
            </a:r>
            <a:r>
              <a:rPr lang="vi-VN" sz="2000" dirty="0"/>
              <a:t> ung thư cao, </a:t>
            </a:r>
            <a:r>
              <a:rPr lang="vi-VN" sz="2000" dirty="0" err="1"/>
              <a:t>các</a:t>
            </a:r>
            <a:r>
              <a:rPr lang="vi-VN" sz="2000" dirty="0"/>
              <a:t> chuyên gia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nghị</a:t>
            </a:r>
            <a:r>
              <a:rPr lang="vi-VN" sz="2000" dirty="0"/>
              <a:t> tăng </a:t>
            </a:r>
            <a:r>
              <a:rPr lang="vi-VN" sz="2000" dirty="0" err="1"/>
              <a:t>tần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kiểm</a:t>
            </a:r>
            <a:r>
              <a:rPr lang="vi-VN" sz="2000" dirty="0"/>
              <a:t> tra (</a:t>
            </a:r>
            <a:r>
              <a:rPr lang="vi-VN" sz="2000" i="1" dirty="0" err="1"/>
              <a:t>frequent</a:t>
            </a:r>
            <a:r>
              <a:rPr lang="vi-VN" sz="2000" i="1" dirty="0"/>
              <a:t> </a:t>
            </a:r>
            <a:r>
              <a:rPr lang="vi-VN" sz="2000" i="1" dirty="0" err="1"/>
              <a:t>screening</a:t>
            </a:r>
            <a:r>
              <a:rPr lang="vi-VN" sz="2000" dirty="0"/>
              <a:t>)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chiếu</a:t>
            </a:r>
            <a:r>
              <a:rPr lang="vi-VN" sz="2000" dirty="0"/>
              <a:t> </a:t>
            </a:r>
            <a:r>
              <a:rPr lang="vi-VN" sz="2000" dirty="0" err="1"/>
              <a:t>chụp</a:t>
            </a:r>
            <a:r>
              <a:rPr lang="vi-VN" sz="2000" dirty="0"/>
              <a:t> hay </a:t>
            </a:r>
            <a:r>
              <a:rPr lang="vi-VN" sz="2000" dirty="0" err="1"/>
              <a:t>nội</a:t>
            </a:r>
            <a:r>
              <a:rPr lang="vi-VN" sz="2000" dirty="0"/>
              <a:t> soi </a:t>
            </a:r>
            <a:r>
              <a:rPr lang="vi-VN" sz="2000" dirty="0" err="1"/>
              <a:t>ruột</a:t>
            </a:r>
            <a:r>
              <a:rPr lang="vi-VN" sz="2000" dirty="0"/>
              <a:t> (</a:t>
            </a:r>
            <a:r>
              <a:rPr lang="vi-VN" sz="2000" i="1" dirty="0" err="1"/>
              <a:t>mammography</a:t>
            </a:r>
            <a:r>
              <a:rPr lang="vi-VN" sz="2000" i="1" dirty="0"/>
              <a:t> </a:t>
            </a:r>
            <a:r>
              <a:rPr lang="vi-VN" sz="2000" i="1" dirty="0" err="1"/>
              <a:t>or</a:t>
            </a:r>
            <a:r>
              <a:rPr lang="vi-VN" sz="2000" i="1" dirty="0"/>
              <a:t> </a:t>
            </a:r>
            <a:r>
              <a:rPr lang="vi-VN" sz="2000" i="1" dirty="0" err="1"/>
              <a:t>colonoscopy</a:t>
            </a:r>
            <a:r>
              <a:rPr lang="vi-VN" sz="2000" dirty="0"/>
              <a:t>) ngay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giai </a:t>
            </a:r>
            <a:r>
              <a:rPr lang="vi-VN" sz="2000" dirty="0" err="1"/>
              <a:t>đoạn</a:t>
            </a:r>
            <a:r>
              <a:rPr lang="vi-VN" sz="2000" dirty="0"/>
              <a:t> </a:t>
            </a:r>
            <a:r>
              <a:rPr lang="vi-VN" sz="2000" dirty="0" err="1"/>
              <a:t>sớm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cung </a:t>
            </a:r>
            <a:r>
              <a:rPr lang="vi-VN" sz="2000" dirty="0" err="1"/>
              <a:t>cấp</a:t>
            </a:r>
            <a:r>
              <a:rPr lang="vi-VN" sz="2000" dirty="0"/>
              <a:t>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khuyến</a:t>
            </a:r>
            <a:r>
              <a:rPr lang="vi-VN" sz="2000" dirty="0"/>
              <a:t> </a:t>
            </a:r>
            <a:r>
              <a:rPr lang="vi-VN" sz="2000" dirty="0" err="1"/>
              <a:t>khích</a:t>
            </a:r>
            <a:r>
              <a:rPr lang="vi-VN" sz="2000" dirty="0"/>
              <a:t> </a:t>
            </a:r>
            <a:r>
              <a:rPr lang="vi-VN" sz="2000" dirty="0" err="1"/>
              <a:t>kiểm</a:t>
            </a:r>
            <a:r>
              <a:rPr lang="vi-VN" sz="2000" dirty="0"/>
              <a:t> tra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xét</a:t>
            </a:r>
            <a:r>
              <a:rPr lang="vi-VN" sz="2000" dirty="0"/>
              <a:t> </a:t>
            </a:r>
            <a:r>
              <a:rPr lang="vi-VN" sz="2000" dirty="0" err="1"/>
              <a:t>nghiệm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 xuyên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cá</a:t>
            </a:r>
            <a:r>
              <a:rPr lang="vi-VN" sz="2000" dirty="0"/>
              <a:t> nhân trong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. </a:t>
            </a:r>
            <a:r>
              <a:rPr lang="vi-VN" sz="2000" dirty="0" err="1"/>
              <a:t>Mặt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, thay </a:t>
            </a:r>
            <a:r>
              <a:rPr lang="vi-VN" sz="2000" dirty="0" err="1"/>
              <a:t>đổi</a:t>
            </a:r>
            <a:r>
              <a:rPr lang="vi-VN" sz="2000" dirty="0"/>
              <a:t> </a:t>
            </a:r>
            <a:r>
              <a:rPr lang="vi-VN" sz="2000" dirty="0" err="1"/>
              <a:t>lối</a:t>
            </a:r>
            <a:r>
              <a:rPr lang="vi-VN" sz="2000" dirty="0"/>
              <a:t> </a:t>
            </a:r>
            <a:r>
              <a:rPr lang="vi-VN" sz="2000" dirty="0" err="1"/>
              <a:t>sống</a:t>
            </a:r>
            <a:r>
              <a:rPr lang="vi-VN" sz="2000" dirty="0"/>
              <a:t> như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chế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ăn kiêng </a:t>
            </a:r>
            <a:r>
              <a:rPr lang="vi-VN" sz="2000" dirty="0" err="1"/>
              <a:t>phù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, </a:t>
            </a:r>
            <a:r>
              <a:rPr lang="vi-VN" sz="2000" dirty="0" err="1"/>
              <a:t>thường</a:t>
            </a:r>
            <a:r>
              <a:rPr lang="vi-VN" sz="2000" dirty="0"/>
              <a:t> xuyên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dục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thao,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bỏ</a:t>
            </a:r>
            <a:r>
              <a:rPr lang="vi-VN" sz="2000" dirty="0"/>
              <a:t> </a:t>
            </a:r>
            <a:r>
              <a:rPr lang="vi-VN" sz="2000" dirty="0" err="1"/>
              <a:t>hút</a:t>
            </a:r>
            <a:r>
              <a:rPr lang="vi-VN" sz="2000" dirty="0"/>
              <a:t> </a:t>
            </a:r>
            <a:r>
              <a:rPr lang="vi-VN" sz="2000" dirty="0" err="1"/>
              <a:t>thuốc</a:t>
            </a:r>
            <a:r>
              <a:rPr lang="vi-VN" sz="2000" dirty="0"/>
              <a:t> </a:t>
            </a:r>
            <a:r>
              <a:rPr lang="vi-VN" sz="2000" dirty="0" err="1"/>
              <a:t>lá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năng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tim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chứng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thông </a:t>
            </a:r>
            <a:r>
              <a:rPr lang="vi-VN" sz="2000" dirty="0" err="1"/>
              <a:t>thường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.</a:t>
            </a:r>
          </a:p>
        </p:txBody>
      </p:sp>
      <p:pic>
        <p:nvPicPr>
          <p:cNvPr id="12290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675" y="2095929"/>
            <a:ext cx="3460809" cy="346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166920" cy="4099080"/>
          </a:xfrm>
        </p:spPr>
        <p:txBody>
          <a:bodyPr rtlCol="0">
            <a:normAutofit/>
          </a:bodyPr>
          <a:lstStyle/>
          <a:p>
            <a:r>
              <a:rPr lang="vi-VN" dirty="0"/>
              <a:t> 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Protégé</a:t>
            </a:r>
            <a:r>
              <a:rPr lang="vi-VN" dirty="0"/>
              <a:t> </a:t>
            </a:r>
            <a:endParaRPr lang="vi-VN" dirty="0" smtClean="0"/>
          </a:p>
          <a:p>
            <a:pPr lvl="1"/>
            <a:r>
              <a:rPr lang="vi-VN" sz="2000" dirty="0" smtClean="0"/>
              <a:t>Đây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mềm</a:t>
            </a:r>
            <a:r>
              <a:rPr lang="vi-VN" sz="2000" dirty="0"/>
              <a:t> </a:t>
            </a:r>
            <a:r>
              <a:rPr lang="vi-VN" sz="2000" dirty="0" err="1"/>
              <a:t>mã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Java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năm 1998 </a:t>
            </a:r>
            <a:r>
              <a:rPr lang="vi-VN" sz="2000" dirty="0" err="1"/>
              <a:t>bởi</a:t>
            </a:r>
            <a:r>
              <a:rPr lang="vi-VN" sz="2000" dirty="0"/>
              <a:t> </a:t>
            </a:r>
            <a:r>
              <a:rPr lang="vi-VN" sz="2000" dirty="0" err="1"/>
              <a:t>nhóm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Mark</a:t>
            </a:r>
            <a:r>
              <a:rPr lang="vi-VN" sz="2000" dirty="0"/>
              <a:t> </a:t>
            </a:r>
            <a:r>
              <a:rPr lang="vi-VN" sz="2000" dirty="0" err="1"/>
              <a:t>Musen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đại</a:t>
            </a:r>
            <a:r>
              <a:rPr lang="vi-VN" sz="2000" dirty="0"/>
              <a:t> </a:t>
            </a:r>
            <a:r>
              <a:rPr lang="vi-VN" sz="2000" dirty="0" err="1"/>
              <a:t>học</a:t>
            </a:r>
            <a:r>
              <a:rPr lang="vi-VN" sz="2000" dirty="0"/>
              <a:t> </a:t>
            </a:r>
            <a:r>
              <a:rPr lang="vi-VN" sz="2000" dirty="0" err="1"/>
              <a:t>Stanford</a:t>
            </a:r>
            <a:r>
              <a:rPr lang="vi-VN" sz="2000" dirty="0"/>
              <a:t>, </a:t>
            </a:r>
            <a:r>
              <a:rPr lang="vi-VN" sz="2000" dirty="0" err="1"/>
              <a:t>California</a:t>
            </a:r>
            <a:r>
              <a:rPr lang="vi-VN" sz="2000" dirty="0"/>
              <a:t> </a:t>
            </a:r>
            <a:r>
              <a:rPr lang="vi-VN" sz="2000" dirty="0" err="1"/>
              <a:t>nhằm</a:t>
            </a:r>
            <a:r>
              <a:rPr lang="vi-VN" sz="2000" dirty="0"/>
              <a:t> </a:t>
            </a:r>
            <a:r>
              <a:rPr lang="vi-VN" sz="2000" dirty="0" err="1"/>
              <a:t>quản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thông tin trong </a:t>
            </a:r>
            <a:r>
              <a:rPr lang="vi-VN" sz="2000" dirty="0" err="1"/>
              <a:t>lĩnh</a:t>
            </a:r>
            <a:r>
              <a:rPr lang="vi-VN" sz="2000" dirty="0"/>
              <a:t> </a:t>
            </a:r>
            <a:r>
              <a:rPr lang="vi-VN" sz="2000" dirty="0" err="1"/>
              <a:t>vực</a:t>
            </a:r>
            <a:r>
              <a:rPr lang="vi-VN" sz="2000" dirty="0"/>
              <a:t> sinh y </a:t>
            </a:r>
            <a:r>
              <a:rPr lang="vi-VN" sz="2000" dirty="0" err="1"/>
              <a:t>học</a:t>
            </a:r>
            <a:r>
              <a:rPr lang="vi-VN" sz="2000" dirty="0"/>
              <a:t>. Đây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dự</a:t>
            </a:r>
            <a:r>
              <a:rPr lang="vi-VN" sz="2000" dirty="0"/>
              <a:t> </a:t>
            </a:r>
            <a:r>
              <a:rPr lang="vi-VN" sz="2000" dirty="0" err="1"/>
              <a:t>án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nhận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quan tâm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tài</a:t>
            </a:r>
            <a:r>
              <a:rPr lang="vi-VN" sz="2000" dirty="0"/>
              <a:t> </a:t>
            </a:r>
            <a:r>
              <a:rPr lang="vi-VN" sz="2000" dirty="0" err="1"/>
              <a:t>trợ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tổ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, trong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Quốc</a:t>
            </a:r>
            <a:r>
              <a:rPr lang="vi-VN" sz="2000" dirty="0"/>
              <a:t> </a:t>
            </a:r>
            <a:r>
              <a:rPr lang="vi-VN" sz="2000" dirty="0" err="1"/>
              <a:t>Phòng</a:t>
            </a:r>
            <a:r>
              <a:rPr lang="vi-VN" sz="2000" dirty="0"/>
              <a:t> </a:t>
            </a:r>
            <a:r>
              <a:rPr lang="vi-VN" sz="2000" dirty="0" err="1"/>
              <a:t>Mỹ</a:t>
            </a:r>
            <a:r>
              <a:rPr lang="vi-VN" sz="2000" dirty="0"/>
              <a:t>. </a:t>
            </a:r>
            <a:r>
              <a:rPr lang="vi-VN" sz="2000" dirty="0" err="1"/>
              <a:t>Hiện</a:t>
            </a:r>
            <a:r>
              <a:rPr lang="vi-VN" sz="2000" dirty="0"/>
              <a:t> nay, </a:t>
            </a:r>
            <a:r>
              <a:rPr lang="vi-VN" sz="2000" dirty="0" err="1"/>
              <a:t>nó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cộng</a:t>
            </a:r>
            <a:r>
              <a:rPr lang="vi-VN" sz="2000" dirty="0"/>
              <a:t> </a:t>
            </a:r>
            <a:r>
              <a:rPr lang="vi-VN" sz="2000" dirty="0" err="1"/>
              <a:t>đồng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nghìn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miền</a:t>
            </a:r>
            <a:r>
              <a:rPr lang="vi-VN" sz="2000" dirty="0"/>
              <a:t> </a:t>
            </a:r>
            <a:r>
              <a:rPr lang="vi-VN" sz="2000" dirty="0" err="1"/>
              <a:t>ứng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 nhau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hỗ</a:t>
            </a:r>
            <a:r>
              <a:rPr lang="vi-VN" sz="2000" dirty="0"/>
              <a:t> </a:t>
            </a:r>
            <a:r>
              <a:rPr lang="vi-VN" sz="2000" dirty="0" err="1"/>
              <a:t>trợ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công </a:t>
            </a:r>
            <a:r>
              <a:rPr lang="vi-VN" sz="2000" dirty="0" err="1"/>
              <a:t>cụ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. </a:t>
            </a:r>
            <a:r>
              <a:rPr lang="vi-VN" sz="2000" dirty="0" smtClean="0"/>
              <a:t> </a:t>
            </a:r>
          </a:p>
          <a:p>
            <a:pPr lvl="1"/>
            <a:r>
              <a:rPr lang="vi-VN" sz="2000" dirty="0" err="1" smtClean="0"/>
              <a:t>Mã</a:t>
            </a:r>
            <a:r>
              <a:rPr lang="vi-VN" sz="2000" dirty="0" smtClean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Protégé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tìm</a:t>
            </a:r>
            <a:r>
              <a:rPr lang="vi-VN" sz="2000" dirty="0"/>
              <a:t> </a:t>
            </a:r>
            <a:r>
              <a:rPr lang="vi-VN" sz="2000" dirty="0" err="1"/>
              <a:t>thấy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: </a:t>
            </a:r>
            <a:endParaRPr lang="vi-VN" sz="2000" dirty="0" smtClean="0"/>
          </a:p>
          <a:p>
            <a:pPr marL="393192" lvl="1" indent="0">
              <a:buNone/>
            </a:pPr>
            <a:r>
              <a:rPr lang="vi-VN" sz="2000" dirty="0"/>
              <a:t>	</a:t>
            </a:r>
            <a:r>
              <a:rPr lang="vi-VN" sz="2000" dirty="0" smtClean="0"/>
              <a:t>	http://smi- protege.stanford.edu/</a:t>
            </a:r>
            <a:endParaRPr lang="vi-VN" sz="2000" dirty="0"/>
          </a:p>
        </p:txBody>
      </p:sp>
      <p:pic>
        <p:nvPicPr>
          <p:cNvPr id="1026" name="Picture 2" descr="Kết quả hình ảnh cho protég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08" y="2277762"/>
            <a:ext cx="2554673" cy="25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 lnSpcReduction="10000"/>
          </a:bodyPr>
          <a:lstStyle/>
          <a:p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7 </a:t>
            </a:r>
            <a:r>
              <a:rPr lang="vi-VN" dirty="0" err="1"/>
              <a:t>bước</a:t>
            </a:r>
            <a:r>
              <a:rPr lang="vi-VN" dirty="0"/>
              <a:t> </a:t>
            </a:r>
            <a:endParaRPr lang="vi-VN" dirty="0" smtClean="0"/>
          </a:p>
          <a:p>
            <a:pPr marL="0" indent="0">
              <a:buNone/>
            </a:pPr>
            <a:r>
              <a:rPr lang="vi-VN" sz="2400" i="1" dirty="0" smtClean="0"/>
              <a:t>(Do </a:t>
            </a:r>
            <a:r>
              <a:rPr lang="vi-VN" sz="2400" i="1" dirty="0" err="1"/>
              <a:t>Standford</a:t>
            </a:r>
            <a:r>
              <a:rPr lang="vi-VN" sz="2400" i="1" dirty="0"/>
              <a:t> </a:t>
            </a:r>
            <a:r>
              <a:rPr lang="vi-VN" sz="2400" i="1" dirty="0" err="1"/>
              <a:t>Center</a:t>
            </a:r>
            <a:r>
              <a:rPr lang="vi-VN" sz="2400" i="1" dirty="0"/>
              <a:t> </a:t>
            </a:r>
            <a:r>
              <a:rPr lang="vi-VN" sz="2400" i="1" dirty="0" err="1"/>
              <a:t>for</a:t>
            </a:r>
            <a:r>
              <a:rPr lang="vi-VN" sz="2400" i="1" dirty="0"/>
              <a:t> </a:t>
            </a:r>
            <a:r>
              <a:rPr lang="vi-VN" sz="2400" i="1" dirty="0" err="1"/>
              <a:t>Biomedical</a:t>
            </a:r>
            <a:r>
              <a:rPr lang="vi-VN" sz="2400" i="1" dirty="0"/>
              <a:t> </a:t>
            </a:r>
            <a:r>
              <a:rPr lang="vi-VN" sz="2400" i="1" dirty="0" err="1"/>
              <a:t>Informatics</a:t>
            </a:r>
            <a:r>
              <a:rPr lang="vi-VN" sz="2400" i="1" dirty="0"/>
              <a:t> </a:t>
            </a:r>
            <a:r>
              <a:rPr lang="vi-VN" sz="2400" i="1" dirty="0" err="1"/>
              <a:t>Research</a:t>
            </a:r>
            <a:r>
              <a:rPr lang="vi-VN" sz="2400" i="1" dirty="0"/>
              <a:t> đưa ra, đây </a:t>
            </a:r>
            <a:r>
              <a:rPr lang="vi-VN" sz="2400" i="1" dirty="0" err="1"/>
              <a:t>là</a:t>
            </a:r>
            <a:r>
              <a:rPr lang="vi-VN" sz="2400" i="1" dirty="0"/>
              <a:t> </a:t>
            </a:r>
            <a:r>
              <a:rPr lang="vi-VN" sz="2400" i="1" dirty="0" err="1"/>
              <a:t>nhóm</a:t>
            </a:r>
            <a:r>
              <a:rPr lang="vi-VN" sz="2400" i="1" dirty="0"/>
              <a:t> </a:t>
            </a:r>
            <a:r>
              <a:rPr lang="vi-VN" sz="2400" i="1" dirty="0" err="1"/>
              <a:t>phát</a:t>
            </a:r>
            <a:r>
              <a:rPr lang="vi-VN" sz="2400" i="1" dirty="0"/>
              <a:t> </a:t>
            </a:r>
            <a:r>
              <a:rPr lang="vi-VN" sz="2400" i="1" dirty="0" err="1"/>
              <a:t>triển</a:t>
            </a:r>
            <a:r>
              <a:rPr lang="vi-VN" sz="2400" i="1" dirty="0"/>
              <a:t> </a:t>
            </a:r>
            <a:r>
              <a:rPr lang="vi-VN" sz="2400" i="1" dirty="0" err="1"/>
              <a:t>phần</a:t>
            </a:r>
            <a:r>
              <a:rPr lang="vi-VN" sz="2400" i="1" dirty="0"/>
              <a:t> </a:t>
            </a:r>
            <a:r>
              <a:rPr lang="vi-VN" sz="2400" i="1" dirty="0" err="1"/>
              <a:t>mềm</a:t>
            </a:r>
            <a:r>
              <a:rPr lang="vi-VN" sz="2400" i="1" dirty="0"/>
              <a:t> </a:t>
            </a:r>
            <a:r>
              <a:rPr lang="vi-VN" sz="2400" i="1" dirty="0" err="1"/>
              <a:t>Protégé</a:t>
            </a:r>
            <a:r>
              <a:rPr lang="vi-VN" sz="2400" i="1" dirty="0"/>
              <a:t> </a:t>
            </a:r>
            <a:r>
              <a:rPr lang="vi-VN" sz="2400" i="1" dirty="0" err="1"/>
              <a:t>để</a:t>
            </a:r>
            <a:r>
              <a:rPr lang="vi-VN" sz="2400" i="1" dirty="0"/>
              <a:t> </a:t>
            </a:r>
            <a:r>
              <a:rPr lang="vi-VN" sz="2400" i="1" dirty="0" err="1"/>
              <a:t>trình</a:t>
            </a:r>
            <a:r>
              <a:rPr lang="vi-VN" sz="2400" i="1" dirty="0"/>
              <a:t> </a:t>
            </a:r>
            <a:r>
              <a:rPr lang="vi-VN" sz="2400" i="1" dirty="0" err="1"/>
              <a:t>diễn</a:t>
            </a:r>
            <a:r>
              <a:rPr lang="vi-VN" sz="2400" i="1" dirty="0"/>
              <a:t> </a:t>
            </a:r>
            <a:r>
              <a:rPr lang="vi-VN" sz="2400" i="1" dirty="0" err="1"/>
              <a:t>và</a:t>
            </a:r>
            <a:r>
              <a:rPr lang="vi-VN" sz="2400" i="1" dirty="0"/>
              <a:t> </a:t>
            </a:r>
            <a:r>
              <a:rPr lang="vi-VN" sz="2400" i="1" dirty="0" err="1"/>
              <a:t>soạn</a:t>
            </a:r>
            <a:r>
              <a:rPr lang="vi-VN" sz="2400" i="1" dirty="0"/>
              <a:t> </a:t>
            </a:r>
            <a:r>
              <a:rPr lang="vi-VN" sz="2400" i="1" dirty="0" err="1"/>
              <a:t>thảo</a:t>
            </a:r>
            <a:r>
              <a:rPr lang="vi-VN" sz="2400" i="1" dirty="0"/>
              <a:t> </a:t>
            </a:r>
            <a:r>
              <a:rPr lang="vi-VN" sz="2400" i="1" dirty="0" err="1"/>
              <a:t>Ontology</a:t>
            </a:r>
            <a:r>
              <a:rPr lang="vi-VN" sz="2400" i="1" dirty="0"/>
              <a:t>) </a:t>
            </a:r>
            <a:r>
              <a:rPr lang="vi-VN" dirty="0"/>
              <a:t>:   </a:t>
            </a:r>
            <a:r>
              <a:rPr lang="vi-VN" sz="2000" dirty="0"/>
              <a:t>   </a:t>
            </a:r>
            <a:endParaRPr lang="vi-VN" sz="2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Xác</a:t>
            </a:r>
            <a:r>
              <a:rPr lang="vi-VN" sz="2000" dirty="0" smtClean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miền</a:t>
            </a:r>
            <a:r>
              <a:rPr lang="vi-VN" sz="2000" dirty="0"/>
              <a:t> quan tâm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phạm</a:t>
            </a:r>
            <a:r>
              <a:rPr lang="vi-VN" sz="2000" dirty="0"/>
              <a:t> vi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smtClean="0"/>
              <a:t>Xem </a:t>
            </a:r>
            <a:r>
              <a:rPr lang="vi-VN" sz="2000" dirty="0" err="1"/>
              <a:t>xét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thừa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sẵn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Liệt</a:t>
            </a:r>
            <a:r>
              <a:rPr lang="vi-VN" sz="2000" dirty="0" smtClean="0"/>
              <a:t> </a:t>
            </a:r>
            <a:r>
              <a:rPr lang="vi-VN" sz="2000" dirty="0"/>
              <a:t>kê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ngữ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trong </a:t>
            </a:r>
            <a:r>
              <a:rPr lang="vi-VN" sz="2000" dirty="0" err="1" smtClean="0"/>
              <a:t>Ontology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smtClean="0"/>
              <a:t>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cấu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phân </a:t>
            </a:r>
            <a:r>
              <a:rPr lang="vi-VN" sz="2000" dirty="0" err="1" smtClean="0"/>
              <a:t>cấp</a:t>
            </a:r>
            <a:r>
              <a:rPr lang="vi-VN" sz="2000" dirty="0"/>
              <a:t>.  </a:t>
            </a:r>
            <a:endParaRPr lang="vi-VN" sz="2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quan </a:t>
            </a:r>
            <a:r>
              <a:rPr lang="vi-VN" sz="2000" dirty="0" err="1"/>
              <a:t>hệ</a:t>
            </a:r>
            <a:r>
              <a:rPr lang="vi-VN" sz="2000" dirty="0"/>
              <a:t> cho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ràng</a:t>
            </a:r>
            <a:r>
              <a:rPr lang="vi-VN" sz="2000" dirty="0"/>
              <a:t> </a:t>
            </a:r>
            <a:r>
              <a:rPr lang="vi-VN" sz="2000" dirty="0" err="1"/>
              <a:t>buộc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quan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Tạo</a:t>
            </a:r>
            <a:r>
              <a:rPr lang="vi-VN" sz="2000" dirty="0" smtClean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cho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  <a:endParaRPr lang="vi-VN" sz="2000" dirty="0"/>
          </a:p>
        </p:txBody>
      </p:sp>
      <p:pic>
        <p:nvPicPr>
          <p:cNvPr id="5" name="Picture 2" descr="Kết quả hình ảnh cho ont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2" y="2678849"/>
            <a:ext cx="2612338" cy="26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1: </a:t>
            </a:r>
            <a:r>
              <a:rPr lang="vi-VN" b="1" dirty="0" err="1" smtClean="0"/>
              <a:t>Xác</a:t>
            </a:r>
            <a:r>
              <a:rPr lang="vi-VN" b="1" dirty="0" smtClean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miền</a:t>
            </a:r>
            <a:r>
              <a:rPr lang="vi-VN" b="1" dirty="0"/>
              <a:t> quan tâm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phạm</a:t>
            </a:r>
            <a:r>
              <a:rPr lang="vi-VN" b="1" dirty="0"/>
              <a:t> vi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 smtClean="0"/>
              <a:t>Ontology</a:t>
            </a:r>
            <a:endParaRPr lang="vi-VN" b="1" dirty="0" smtClean="0"/>
          </a:p>
          <a:p>
            <a:pPr lvl="1"/>
            <a:r>
              <a:rPr lang="vi-VN" sz="2000" dirty="0" err="1" smtClean="0"/>
              <a:t>Lĩnh</a:t>
            </a:r>
            <a:r>
              <a:rPr lang="vi-VN" sz="2000" dirty="0" smtClean="0"/>
              <a:t> </a:t>
            </a:r>
            <a:r>
              <a:rPr lang="vi-VN" sz="2000" dirty="0" err="1"/>
              <a:t>vực</a:t>
            </a:r>
            <a:r>
              <a:rPr lang="vi-VN" sz="2000" dirty="0"/>
              <a:t> </a:t>
            </a:r>
            <a:r>
              <a:rPr lang="vi-VN" sz="2000" dirty="0" err="1"/>
              <a:t>cần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ở đây </a:t>
            </a:r>
            <a:r>
              <a:rPr lang="vi-VN" sz="2000" dirty="0" err="1"/>
              <a:t>là</a:t>
            </a:r>
            <a:r>
              <a:rPr lang="vi-VN" sz="2000" dirty="0"/>
              <a:t> thông tin liên quan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smtClean="0"/>
              <a:t>y </a:t>
            </a:r>
            <a:r>
              <a:rPr lang="vi-VN" sz="2000" dirty="0" err="1" smtClean="0"/>
              <a:t>tế</a:t>
            </a:r>
            <a:r>
              <a:rPr lang="vi-VN" sz="2000" dirty="0" smtClean="0"/>
              <a:t> (ở đây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).</a:t>
            </a:r>
          </a:p>
          <a:p>
            <a:pPr lvl="1"/>
            <a:r>
              <a:rPr lang="vi-VN" sz="2000" dirty="0" smtClean="0"/>
              <a:t>Thông tin liên quan </a:t>
            </a:r>
            <a:r>
              <a:rPr lang="vi-VN" sz="2000" dirty="0" err="1" smtClean="0"/>
              <a:t>đến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,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bệnh</a:t>
            </a:r>
            <a:r>
              <a:rPr lang="vi-VN" sz="2000" dirty="0" smtClean="0"/>
              <a:t> </a:t>
            </a:r>
            <a:r>
              <a:rPr lang="vi-VN" sz="2000" dirty="0" err="1" smtClean="0"/>
              <a:t>án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thành</a:t>
            </a:r>
            <a:r>
              <a:rPr lang="vi-VN" sz="2000" dirty="0" smtClean="0"/>
              <a:t> viên, tinh </a:t>
            </a:r>
            <a:r>
              <a:rPr lang="vi-VN" sz="2000" dirty="0" err="1" smtClean="0"/>
              <a:t>trạng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…</a:t>
            </a:r>
          </a:p>
          <a:p>
            <a:pPr lvl="1"/>
            <a:r>
              <a:rPr lang="vi-VN" sz="2000" dirty="0" err="1" smtClean="0"/>
              <a:t>Báo</a:t>
            </a:r>
            <a:r>
              <a:rPr lang="vi-VN" sz="2000" dirty="0" smtClean="0"/>
              <a:t> </a:t>
            </a:r>
            <a:r>
              <a:rPr lang="vi-VN" sz="2000" dirty="0" err="1" smtClean="0"/>
              <a:t>cáo</a:t>
            </a:r>
            <a:r>
              <a:rPr lang="vi-VN" sz="2000" dirty="0" smtClean="0"/>
              <a:t> </a:t>
            </a:r>
            <a:r>
              <a:rPr lang="vi-VN" sz="2000" dirty="0" err="1" smtClean="0"/>
              <a:t>này</a:t>
            </a:r>
            <a:r>
              <a:rPr lang="vi-VN" sz="2000" dirty="0" smtClean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tập</a:t>
            </a:r>
            <a:r>
              <a:rPr lang="vi-VN" sz="2000" dirty="0"/>
              <a:t> trung </a:t>
            </a:r>
            <a:r>
              <a:rPr lang="vi-VN" sz="2000" dirty="0" err="1"/>
              <a:t>vào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smtClean="0"/>
              <a:t>cho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bệnh</a:t>
            </a:r>
            <a:r>
              <a:rPr lang="vi-VN" sz="2000" dirty="0" smtClean="0"/>
              <a:t> </a:t>
            </a:r>
            <a:r>
              <a:rPr lang="vi-VN" sz="2000" dirty="0" err="1" smtClean="0"/>
              <a:t>án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 trong </a:t>
            </a:r>
            <a:r>
              <a:rPr lang="vi-VN" sz="2000" dirty="0" err="1" smtClean="0"/>
              <a:t>vòng</a:t>
            </a:r>
            <a:r>
              <a:rPr lang="vi-VN" sz="2000" dirty="0" smtClean="0"/>
              <a:t> </a:t>
            </a:r>
            <a:r>
              <a:rPr lang="en-US" sz="2000" dirty="0" smtClean="0"/>
              <a:t>3 </a:t>
            </a:r>
            <a:r>
              <a:rPr lang="vi-VN" sz="2000" dirty="0" err="1" smtClean="0"/>
              <a:t>đời</a:t>
            </a:r>
            <a:r>
              <a:rPr lang="vi-VN" sz="2000" dirty="0" smtClean="0"/>
              <a:t>.</a:t>
            </a:r>
            <a:endParaRPr lang="vi-VN" sz="2000" dirty="0"/>
          </a:p>
        </p:txBody>
      </p:sp>
      <p:pic>
        <p:nvPicPr>
          <p:cNvPr id="4098" name="Picture 2" descr="Kết quả hình ảnh cho boundar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492" y="2747951"/>
            <a:ext cx="2336282" cy="233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2: </a:t>
            </a:r>
            <a:r>
              <a:rPr lang="vi-VN" b="1" dirty="0"/>
              <a:t>Xem </a:t>
            </a:r>
            <a:r>
              <a:rPr lang="vi-VN" b="1" dirty="0" err="1"/>
              <a:t>xét</a:t>
            </a:r>
            <a:r>
              <a:rPr lang="vi-VN" b="1" dirty="0"/>
              <a:t> </a:t>
            </a:r>
            <a:r>
              <a:rPr lang="vi-VN" b="1" dirty="0" err="1"/>
              <a:t>việc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 </a:t>
            </a:r>
            <a:r>
              <a:rPr lang="vi-VN" b="1" dirty="0" err="1"/>
              <a:t>thừa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ontology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 smtClean="0"/>
              <a:t>sẵn</a:t>
            </a:r>
            <a:endParaRPr lang="vi-VN" b="1" dirty="0" smtClean="0"/>
          </a:p>
          <a:p>
            <a:pPr lvl="1"/>
            <a:r>
              <a:rPr lang="vi-VN" sz="2000" dirty="0"/>
              <a:t>Qua </a:t>
            </a:r>
            <a:r>
              <a:rPr lang="vi-VN" sz="2000" dirty="0" err="1"/>
              <a:t>tìm</a:t>
            </a:r>
            <a:r>
              <a:rPr lang="vi-VN" sz="2000" dirty="0"/>
              <a:t> </a:t>
            </a:r>
            <a:r>
              <a:rPr lang="vi-VN" sz="2000" dirty="0" err="1"/>
              <a:t>hiểu</a:t>
            </a:r>
            <a:r>
              <a:rPr lang="vi-VN" sz="2000" dirty="0"/>
              <a:t>, </a:t>
            </a:r>
            <a:r>
              <a:rPr lang="vi-VN" sz="2000" dirty="0" err="1"/>
              <a:t>việc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cho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 </a:t>
            </a:r>
            <a:r>
              <a:rPr lang="vi-VN" sz="2000" dirty="0" err="1"/>
              <a:t>nói</a:t>
            </a:r>
            <a:r>
              <a:rPr lang="vi-VN" sz="2000" dirty="0"/>
              <a:t> chung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 smtClean="0"/>
              <a:t>ít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đang trên </a:t>
            </a:r>
            <a:r>
              <a:rPr lang="vi-VN" sz="2000" dirty="0" err="1" smtClean="0"/>
              <a:t>đà</a:t>
            </a:r>
            <a:r>
              <a:rPr lang="vi-VN" sz="2000" dirty="0" smtClean="0"/>
              <a:t> </a:t>
            </a:r>
            <a:r>
              <a:rPr lang="vi-VN" sz="2000" dirty="0" err="1" smtClean="0"/>
              <a:t>phát</a:t>
            </a:r>
            <a:r>
              <a:rPr lang="vi-VN" sz="2000" dirty="0" smtClean="0"/>
              <a:t> </a:t>
            </a:r>
            <a:r>
              <a:rPr lang="vi-VN" sz="2000" dirty="0" err="1" smtClean="0"/>
              <a:t>triển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hơn.</a:t>
            </a:r>
          </a:p>
          <a:p>
            <a:pPr lvl="1"/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ở </a:t>
            </a:r>
            <a:r>
              <a:rPr lang="vi-VN" sz="2000" dirty="0" err="1"/>
              <a:t>nước</a:t>
            </a:r>
            <a:r>
              <a:rPr lang="vi-VN" sz="2000" dirty="0"/>
              <a:t> </a:t>
            </a:r>
            <a:r>
              <a:rPr lang="vi-VN" sz="2000" dirty="0" err="1"/>
              <a:t>ngoài</a:t>
            </a:r>
            <a:r>
              <a:rPr lang="vi-VN" sz="2000" dirty="0"/>
              <a:t>, </a:t>
            </a:r>
            <a:r>
              <a:rPr lang="vi-VN" sz="2000" dirty="0" err="1"/>
              <a:t>đã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tiếng</a:t>
            </a:r>
            <a:r>
              <a:rPr lang="vi-VN" sz="2000" dirty="0"/>
              <a:t> anh </a:t>
            </a:r>
            <a:r>
              <a:rPr lang="vi-VN" sz="2000" dirty="0" err="1"/>
              <a:t>và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khai </a:t>
            </a:r>
            <a:r>
              <a:rPr lang="vi-VN" sz="2000" dirty="0" err="1"/>
              <a:t>thác</a:t>
            </a:r>
            <a:r>
              <a:rPr lang="vi-VN" sz="2000" dirty="0"/>
              <a:t> nhưng </a:t>
            </a:r>
            <a:r>
              <a:rPr lang="vi-VN" sz="2000" dirty="0" smtClean="0"/>
              <a:t>không </a:t>
            </a:r>
            <a:r>
              <a:rPr lang="vi-VN" sz="2000" dirty="0" err="1" smtClean="0"/>
              <a:t>thuận</a:t>
            </a:r>
            <a:r>
              <a:rPr lang="vi-VN" sz="2000" dirty="0" smtClean="0"/>
              <a:t> </a:t>
            </a:r>
            <a:r>
              <a:rPr lang="vi-VN" sz="2000" dirty="0" err="1" smtClean="0"/>
              <a:t>tiện</a:t>
            </a:r>
            <a:r>
              <a:rPr lang="vi-VN" sz="2000" dirty="0" smtClean="0"/>
              <a:t> </a:t>
            </a:r>
            <a:r>
              <a:rPr lang="vi-VN" sz="2000" dirty="0"/>
              <a:t>cho </a:t>
            </a:r>
            <a:r>
              <a:rPr lang="vi-VN" sz="2000" dirty="0" err="1" smtClean="0"/>
              <a:t>việc</a:t>
            </a:r>
            <a:r>
              <a:rPr lang="vi-VN" sz="2000" dirty="0" smtClean="0"/>
              <a:t> </a:t>
            </a:r>
            <a:r>
              <a:rPr lang="vi-VN" sz="2000" dirty="0" err="1" smtClean="0"/>
              <a:t>kế</a:t>
            </a:r>
            <a:r>
              <a:rPr lang="vi-VN" sz="2000" dirty="0" smtClean="0"/>
              <a:t> </a:t>
            </a:r>
            <a:r>
              <a:rPr lang="vi-VN" sz="2000" dirty="0" err="1"/>
              <a:t>thừa</a:t>
            </a:r>
            <a:r>
              <a:rPr lang="vi-VN" sz="2000" dirty="0"/>
              <a:t>,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. </a:t>
            </a:r>
            <a:endParaRPr lang="vi-VN" sz="2000" dirty="0" smtClean="0"/>
          </a:p>
          <a:p>
            <a:pPr lvl="1"/>
            <a:r>
              <a:rPr lang="vi-VN" sz="2000" dirty="0" smtClean="0"/>
              <a:t>Bên </a:t>
            </a:r>
            <a:r>
              <a:rPr lang="vi-VN" sz="2000" dirty="0" err="1"/>
              <a:t>cạnh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,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smtClean="0"/>
              <a:t>ở </a:t>
            </a:r>
            <a:r>
              <a:rPr lang="vi-VN" sz="2000" dirty="0" err="1" smtClean="0"/>
              <a:t>Việt</a:t>
            </a:r>
            <a:r>
              <a:rPr lang="vi-VN" sz="2000" dirty="0" smtClean="0"/>
              <a:t> </a:t>
            </a:r>
            <a:r>
              <a:rPr lang="vi-VN" sz="2000" dirty="0" err="1" smtClean="0"/>
              <a:t>Namvẫn</a:t>
            </a:r>
            <a:r>
              <a:rPr lang="vi-VN" sz="2000" dirty="0" smtClean="0"/>
              <a:t> </a:t>
            </a:r>
            <a:r>
              <a:rPr lang="vi-VN" sz="2000" dirty="0"/>
              <a:t>chưa </a:t>
            </a:r>
            <a:r>
              <a:rPr lang="vi-VN" sz="2000" dirty="0" err="1"/>
              <a:t>có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. </a:t>
            </a:r>
          </a:p>
        </p:txBody>
      </p:sp>
      <p:pic>
        <p:nvPicPr>
          <p:cNvPr id="3074" name="Picture 2" descr="Kết quả hình ảnh cho inheri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44" y="2481603"/>
            <a:ext cx="2868979" cy="28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3: </a:t>
            </a:r>
            <a:r>
              <a:rPr lang="vi-VN" b="1" dirty="0" err="1" smtClean="0"/>
              <a:t>Liệt</a:t>
            </a:r>
            <a:r>
              <a:rPr lang="vi-VN" b="1" dirty="0" smtClean="0"/>
              <a:t> kê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thuật</a:t>
            </a:r>
            <a:r>
              <a:rPr lang="vi-VN" b="1" dirty="0" smtClean="0"/>
              <a:t> </a:t>
            </a:r>
            <a:r>
              <a:rPr lang="vi-VN" b="1" dirty="0" err="1" smtClean="0"/>
              <a:t>ngữ</a:t>
            </a:r>
            <a:r>
              <a:rPr lang="vi-VN" b="1" dirty="0" smtClean="0"/>
              <a:t> quan </a:t>
            </a:r>
            <a:r>
              <a:rPr lang="vi-VN" b="1" dirty="0" err="1" smtClean="0"/>
              <a:t>trọng</a:t>
            </a:r>
            <a:r>
              <a:rPr lang="vi-VN" b="1" dirty="0" smtClean="0"/>
              <a:t> trong </a:t>
            </a:r>
            <a:r>
              <a:rPr lang="vi-VN" b="1" dirty="0" err="1"/>
              <a:t>O</a:t>
            </a:r>
            <a:r>
              <a:rPr lang="vi-VN" b="1" dirty="0" err="1" smtClean="0"/>
              <a:t>ntology</a:t>
            </a:r>
            <a:endParaRPr lang="vi-VN" b="1" dirty="0" smtClean="0"/>
          </a:p>
          <a:p>
            <a:pPr lvl="1"/>
            <a:r>
              <a:rPr lang="vi-VN" sz="2000" dirty="0" err="1" smtClean="0"/>
              <a:t>Về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bên </a:t>
            </a:r>
            <a:r>
              <a:rPr lang="vi-VN" sz="1700" dirty="0" err="1" smtClean="0"/>
              <a:t>nữ</a:t>
            </a:r>
            <a:endParaRPr lang="vi-VN" sz="17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bên nam</a:t>
            </a:r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</a:t>
            </a:r>
            <a:r>
              <a:rPr lang="vi-VN" sz="1700" dirty="0" err="1" smtClean="0"/>
              <a:t>vợ</a:t>
            </a:r>
            <a:r>
              <a:rPr lang="vi-VN" sz="1700" dirty="0" smtClean="0"/>
              <a:t> </a:t>
            </a:r>
            <a:r>
              <a:rPr lang="vi-VN" sz="1700" dirty="0" err="1" smtClean="0"/>
              <a:t>chồng</a:t>
            </a:r>
            <a:endParaRPr lang="vi-VN" sz="17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</a:t>
            </a:r>
            <a:r>
              <a:rPr lang="vi-VN" sz="1700" dirty="0" err="1" smtClean="0"/>
              <a:t>huyết</a:t>
            </a:r>
            <a:r>
              <a:rPr lang="vi-VN" sz="1700" dirty="0" smtClean="0"/>
              <a:t> </a:t>
            </a:r>
            <a:r>
              <a:rPr lang="vi-VN" sz="1700" dirty="0" err="1" smtClean="0"/>
              <a:t>thống</a:t>
            </a:r>
            <a:endParaRPr lang="vi-VN" sz="1700" dirty="0" smtClean="0"/>
          </a:p>
          <a:p>
            <a:pPr lvl="2"/>
            <a:r>
              <a:rPr lang="en-GB" sz="1700" dirty="0" err="1" smtClean="0"/>
              <a:t>Cháu</a:t>
            </a:r>
            <a:endParaRPr lang="en-GB" sz="1700" dirty="0" smtClean="0"/>
          </a:p>
          <a:p>
            <a:pPr lvl="2"/>
            <a:r>
              <a:rPr lang="en-GB" sz="1700" dirty="0" err="1" smtClean="0"/>
              <a:t>Chắt</a:t>
            </a:r>
            <a:endParaRPr lang="en-GB" sz="1700" dirty="0" smtClean="0"/>
          </a:p>
          <a:p>
            <a:pPr lvl="2"/>
            <a:r>
              <a:rPr lang="en-GB" sz="1700" dirty="0" err="1" smtClean="0"/>
              <a:t>Ông</a:t>
            </a:r>
            <a:endParaRPr lang="en-GB" sz="1700" dirty="0"/>
          </a:p>
          <a:p>
            <a:pPr lvl="2"/>
            <a:r>
              <a:rPr lang="en-GB" sz="1700" dirty="0" err="1" smtClean="0"/>
              <a:t>Bà</a:t>
            </a:r>
            <a:endParaRPr lang="en-GB" sz="1700" dirty="0" smtClean="0"/>
          </a:p>
          <a:p>
            <a:pPr lvl="2"/>
            <a:r>
              <a:rPr lang="en-GB" sz="1700" dirty="0" smtClean="0"/>
              <a:t>…</a:t>
            </a:r>
            <a:endParaRPr lang="vi-VN" sz="1700" dirty="0"/>
          </a:p>
          <a:p>
            <a:pPr lvl="1"/>
            <a:endParaRPr lang="vi-VN" sz="2000" dirty="0"/>
          </a:p>
        </p:txBody>
      </p:sp>
      <p:pic>
        <p:nvPicPr>
          <p:cNvPr id="2050" name="Picture 2" descr="Kết quả hình ảnh cho lis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83" y="2404929"/>
            <a:ext cx="3022326" cy="30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dirty="0"/>
              <a:t>Tổng quan</a:t>
            </a:r>
          </a:p>
          <a:p>
            <a:pPr rtl="0"/>
            <a:r>
              <a:rPr lang="vi-VN" dirty="0" smtClean="0"/>
              <a:t>Nghiên </a:t>
            </a:r>
            <a:r>
              <a:rPr lang="vi-VN" dirty="0" err="1" smtClean="0"/>
              <a:t>cứu</a:t>
            </a:r>
            <a:r>
              <a:rPr lang="vi-VN" dirty="0" smtClean="0"/>
              <a:t> </a:t>
            </a:r>
            <a:r>
              <a:rPr lang="vi-VN" dirty="0" err="1" smtClean="0"/>
              <a:t>tổng</a:t>
            </a:r>
            <a:r>
              <a:rPr lang="vi-VN" dirty="0" smtClean="0"/>
              <a:t> quan</a:t>
            </a:r>
            <a:endParaRPr lang="vi-VN" dirty="0"/>
          </a:p>
          <a:p>
            <a:pPr rtl="0"/>
            <a:r>
              <a:rPr lang="vi-VN" dirty="0" smtClean="0"/>
              <a:t>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/>
          </a:p>
          <a:p>
            <a:pPr rtl="0"/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luận</a:t>
            </a:r>
            <a:endParaRPr lang="vi-VN" dirty="0"/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3: </a:t>
            </a:r>
            <a:r>
              <a:rPr lang="vi-VN" b="1" dirty="0" err="1" smtClean="0"/>
              <a:t>Liệt</a:t>
            </a:r>
            <a:r>
              <a:rPr lang="vi-VN" b="1" dirty="0" smtClean="0"/>
              <a:t> kê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thuật</a:t>
            </a:r>
            <a:r>
              <a:rPr lang="vi-VN" b="1" dirty="0" smtClean="0"/>
              <a:t> </a:t>
            </a:r>
            <a:r>
              <a:rPr lang="vi-VN" b="1" dirty="0" err="1" smtClean="0"/>
              <a:t>ngữ</a:t>
            </a:r>
            <a:r>
              <a:rPr lang="vi-VN" b="1" dirty="0" smtClean="0"/>
              <a:t> quan </a:t>
            </a:r>
            <a:r>
              <a:rPr lang="vi-VN" b="1" dirty="0" err="1" smtClean="0"/>
              <a:t>trọng</a:t>
            </a:r>
            <a:r>
              <a:rPr lang="vi-VN" b="1" dirty="0" smtClean="0"/>
              <a:t> trong </a:t>
            </a:r>
            <a:r>
              <a:rPr lang="vi-VN" b="1" dirty="0" err="1"/>
              <a:t>O</a:t>
            </a:r>
            <a:r>
              <a:rPr lang="vi-VN" b="1" dirty="0" err="1" smtClean="0"/>
              <a:t>ntology</a:t>
            </a:r>
            <a:endParaRPr lang="vi-VN" b="1" dirty="0" smtClean="0"/>
          </a:p>
          <a:p>
            <a:pPr lvl="1"/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endParaRPr lang="vi-VN" sz="2000" dirty="0" smtClean="0"/>
          </a:p>
          <a:p>
            <a:pPr lvl="2"/>
            <a:r>
              <a:rPr lang="en-GB" sz="1700" dirty="0" err="1" smtClean="0"/>
              <a:t>Chuẩn</a:t>
            </a:r>
            <a:r>
              <a:rPr lang="en-GB" sz="1700" dirty="0" smtClean="0"/>
              <a:t> </a:t>
            </a:r>
            <a:r>
              <a:rPr lang="en-GB" sz="1700" dirty="0" err="1" smtClean="0"/>
              <a:t>đoán</a:t>
            </a:r>
            <a:endParaRPr lang="en-GB" sz="1700" dirty="0" smtClean="0"/>
          </a:p>
          <a:p>
            <a:pPr lvl="2"/>
            <a:r>
              <a:rPr lang="en-GB" sz="1700" dirty="0" err="1" smtClean="0"/>
              <a:t>Dấu</a:t>
            </a:r>
            <a:r>
              <a:rPr lang="en-GB" sz="1700" dirty="0" smtClean="0"/>
              <a:t> </a:t>
            </a:r>
            <a:r>
              <a:rPr lang="en-GB" sz="1700" dirty="0" err="1" smtClean="0"/>
              <a:t>hiệu</a:t>
            </a:r>
            <a:endParaRPr lang="en-GB" sz="1700" dirty="0"/>
          </a:p>
          <a:p>
            <a:pPr lvl="2"/>
            <a:r>
              <a:rPr lang="en-GB" sz="1700" dirty="0" err="1" smtClean="0"/>
              <a:t>Triệu</a:t>
            </a:r>
            <a:r>
              <a:rPr lang="en-GB" sz="1700" dirty="0" smtClean="0"/>
              <a:t> </a:t>
            </a:r>
            <a:r>
              <a:rPr lang="en-GB" sz="1700" dirty="0" err="1" smtClean="0"/>
              <a:t>chứng</a:t>
            </a:r>
            <a:endParaRPr lang="en-GB" sz="1700" dirty="0"/>
          </a:p>
          <a:p>
            <a:pPr lvl="2"/>
            <a:r>
              <a:rPr lang="en-GB" sz="1700" dirty="0" err="1" smtClean="0"/>
              <a:t>Hành</a:t>
            </a:r>
            <a:r>
              <a:rPr lang="en-GB" sz="1700" dirty="0" smtClean="0"/>
              <a:t> vi</a:t>
            </a:r>
          </a:p>
          <a:p>
            <a:pPr lvl="2"/>
            <a:r>
              <a:rPr lang="en-GB" sz="1700" dirty="0" err="1" smtClean="0"/>
              <a:t>Một</a:t>
            </a:r>
            <a:r>
              <a:rPr lang="en-GB" sz="1700" dirty="0" smtClean="0"/>
              <a:t> </a:t>
            </a:r>
            <a:r>
              <a:rPr lang="en-GB" sz="1700" dirty="0" err="1" smtClean="0"/>
              <a:t>số</a:t>
            </a:r>
            <a:r>
              <a:rPr lang="en-GB" sz="1700" dirty="0" smtClean="0"/>
              <a:t> </a:t>
            </a:r>
            <a:r>
              <a:rPr lang="en-GB" sz="1700" dirty="0" err="1" smtClean="0"/>
              <a:t>thuật</a:t>
            </a:r>
            <a:r>
              <a:rPr lang="en-GB" sz="1700" dirty="0" smtClean="0"/>
              <a:t> </a:t>
            </a:r>
            <a:r>
              <a:rPr lang="en-GB" sz="1700" dirty="0" err="1" smtClean="0"/>
              <a:t>ngữ</a:t>
            </a:r>
            <a:r>
              <a:rPr lang="en-GB" sz="1700" dirty="0" smtClean="0"/>
              <a:t> y </a:t>
            </a:r>
            <a:r>
              <a:rPr lang="en-GB" sz="1700" dirty="0" err="1" smtClean="0"/>
              <a:t>tế</a:t>
            </a:r>
            <a:r>
              <a:rPr lang="en-GB" sz="1700" dirty="0" smtClean="0"/>
              <a:t>: </a:t>
            </a:r>
            <a:r>
              <a:rPr lang="en-GB" sz="1700" dirty="0" err="1" smtClean="0"/>
              <a:t>Tên</a:t>
            </a:r>
            <a:r>
              <a:rPr lang="en-GB" sz="1700" dirty="0" smtClean="0"/>
              <a:t> </a:t>
            </a:r>
            <a:r>
              <a:rPr lang="en-GB" sz="1700" dirty="0" err="1" smtClean="0"/>
              <a:t>bệnh</a:t>
            </a:r>
            <a:r>
              <a:rPr lang="en-GB" sz="1700" dirty="0" smtClean="0"/>
              <a:t>, </a:t>
            </a:r>
            <a:r>
              <a:rPr lang="en-GB" sz="1700" dirty="0" err="1" smtClean="0"/>
              <a:t>nhịp</a:t>
            </a:r>
            <a:r>
              <a:rPr lang="en-GB" sz="1700" dirty="0" smtClean="0"/>
              <a:t> </a:t>
            </a:r>
            <a:r>
              <a:rPr lang="en-GB" sz="1700" dirty="0" err="1" smtClean="0"/>
              <a:t>tim</a:t>
            </a:r>
            <a:r>
              <a:rPr lang="en-GB" sz="1700" dirty="0" smtClean="0"/>
              <a:t>, …</a:t>
            </a:r>
          </a:p>
          <a:p>
            <a:pPr lvl="2"/>
            <a:r>
              <a:rPr lang="en-GB" sz="1700" dirty="0" smtClean="0"/>
              <a:t>…</a:t>
            </a:r>
            <a:endParaRPr lang="vi-VN" sz="1700" dirty="0"/>
          </a:p>
          <a:p>
            <a:pPr lvl="1"/>
            <a:endParaRPr lang="vi-VN" sz="2000" dirty="0"/>
          </a:p>
        </p:txBody>
      </p:sp>
      <p:pic>
        <p:nvPicPr>
          <p:cNvPr id="2050" name="Picture 2" descr="Kết quả hình ảnh cho lis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83" y="2404929"/>
            <a:ext cx="3022326" cy="30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tuổi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2955314"/>
            <a:ext cx="4696192" cy="31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14" y="3026751"/>
            <a:ext cx="4595846" cy="18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53" y="3003844"/>
            <a:ext cx="4693993" cy="13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02" y="2831856"/>
            <a:ext cx="4733559" cy="34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8" y="2845044"/>
            <a:ext cx="3518022" cy="33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8" y="3032247"/>
            <a:ext cx="5730948" cy="1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819" y="2913917"/>
            <a:ext cx="3597520" cy="33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2784699"/>
            <a:ext cx="3522052" cy="40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62" y="2821599"/>
            <a:ext cx="4026876" cy="3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80"/>
            <a:ext cx="5906530" cy="4389120"/>
          </a:xfrm>
        </p:spPr>
        <p:txBody>
          <a:bodyPr rtlCol="0">
            <a:normAutofit/>
          </a:bodyPr>
          <a:lstStyle/>
          <a:p>
            <a:r>
              <a:rPr lang="vi-VN" sz="2000" dirty="0" err="1"/>
              <a:t>Hồ</a:t>
            </a:r>
            <a:r>
              <a:rPr lang="vi-VN" sz="2000" dirty="0"/>
              <a:t> sơ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 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sau </a:t>
            </a:r>
            <a:r>
              <a:rPr lang="vi-VN" sz="2000" dirty="0" err="1"/>
              <a:t>được</a:t>
            </a:r>
            <a:r>
              <a:rPr lang="vi-VN" sz="2000" dirty="0"/>
              <a:t> sinh ra. </a:t>
            </a:r>
            <a:endParaRPr lang="vi-VN" sz="2000" dirty="0" smtClean="0"/>
          </a:p>
          <a:p>
            <a:r>
              <a:rPr lang="vi-VN" sz="2000" dirty="0" err="1" smtClean="0"/>
              <a:t>Gen</a:t>
            </a:r>
            <a:r>
              <a:rPr lang="vi-VN" sz="2000" dirty="0" smtClean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di </a:t>
            </a:r>
            <a:r>
              <a:rPr lang="vi-VN" sz="2000" dirty="0" err="1"/>
              <a:t>truyền</a:t>
            </a:r>
            <a:r>
              <a:rPr lang="vi-VN" sz="2000" dirty="0"/>
              <a:t> qua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viên trong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điểm</a:t>
            </a:r>
            <a:r>
              <a:rPr lang="vi-VN" sz="2000" dirty="0"/>
              <a:t> chung, như </a:t>
            </a:r>
            <a:r>
              <a:rPr lang="vi-VN" sz="2000" dirty="0" err="1"/>
              <a:t>thói</a:t>
            </a:r>
            <a:r>
              <a:rPr lang="vi-VN" sz="2000" dirty="0"/>
              <a:t> quen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dục</a:t>
            </a:r>
            <a:r>
              <a:rPr lang="vi-VN" sz="2000" dirty="0"/>
              <a:t> hay </a:t>
            </a:r>
            <a:r>
              <a:rPr lang="vi-VN" sz="2000" dirty="0" err="1"/>
              <a:t>chế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ăn </a:t>
            </a:r>
            <a:r>
              <a:rPr lang="vi-VN" sz="2000" dirty="0" err="1"/>
              <a:t>uống</a:t>
            </a:r>
            <a:r>
              <a:rPr lang="vi-VN" sz="2000" dirty="0" smtClean="0"/>
              <a:t>.</a:t>
            </a:r>
          </a:p>
          <a:p>
            <a:r>
              <a:rPr lang="vi-VN" sz="2000" dirty="0" err="1" smtClean="0"/>
              <a:t>Hồ</a:t>
            </a:r>
            <a:r>
              <a:rPr lang="vi-VN" sz="2000" dirty="0" smtClean="0"/>
              <a:t> </a:t>
            </a:r>
            <a:r>
              <a:rPr lang="vi-VN" sz="2000" dirty="0"/>
              <a:t>sơ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tất</a:t>
            </a:r>
            <a:r>
              <a:rPr lang="vi-VN" sz="2000" dirty="0"/>
              <a:t> </a:t>
            </a:r>
            <a:r>
              <a:rPr lang="vi-VN" sz="2000" dirty="0" err="1"/>
              <a:t>cả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hưởng</a:t>
            </a:r>
            <a:r>
              <a:rPr lang="vi-VN" sz="2000" dirty="0"/>
              <a:t>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con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.</a:t>
            </a:r>
          </a:p>
          <a:p>
            <a:r>
              <a:rPr lang="vi-VN" sz="2000" dirty="0" err="1"/>
              <a:t>Hồ</a:t>
            </a:r>
            <a:r>
              <a:rPr lang="vi-VN" sz="2000" dirty="0"/>
              <a:t> sơ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bác</a:t>
            </a:r>
            <a:r>
              <a:rPr lang="vi-VN" sz="2000" dirty="0"/>
              <a:t> </a:t>
            </a:r>
            <a:r>
              <a:rPr lang="vi-VN" sz="2000" dirty="0" err="1"/>
              <a:t>sĩ</a:t>
            </a:r>
            <a:r>
              <a:rPr lang="vi-VN" sz="2000" dirty="0"/>
              <a:t> </a:t>
            </a:r>
            <a:r>
              <a:rPr lang="vi-VN" sz="2000" dirty="0" err="1"/>
              <a:t>chẩn</a:t>
            </a:r>
            <a:r>
              <a:rPr lang="vi-VN" sz="2000" dirty="0"/>
              <a:t> </a:t>
            </a:r>
            <a:r>
              <a:rPr lang="vi-VN" sz="2000" dirty="0" err="1"/>
              <a:t>đoán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nếu</a:t>
            </a:r>
            <a:r>
              <a:rPr lang="vi-VN" sz="2000" dirty="0"/>
              <a:t> con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dấu</a:t>
            </a:r>
            <a:r>
              <a:rPr lang="vi-VN" sz="2000" dirty="0"/>
              <a:t> </a:t>
            </a:r>
            <a:r>
              <a:rPr lang="vi-VN" sz="2000" dirty="0" err="1"/>
              <a:t>hiệu</a:t>
            </a:r>
            <a:r>
              <a:rPr lang="vi-VN" sz="2000" dirty="0"/>
              <a:t> </a:t>
            </a:r>
            <a:r>
              <a:rPr lang="vi-VN" sz="2000" dirty="0" err="1"/>
              <a:t>bất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. </a:t>
            </a:r>
            <a:r>
              <a:rPr lang="vi-VN" sz="2000" dirty="0" err="1"/>
              <a:t>Hồ</a:t>
            </a:r>
            <a:r>
              <a:rPr lang="vi-VN" sz="2000" dirty="0"/>
              <a:t> sơ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cho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biết</a:t>
            </a:r>
            <a:r>
              <a:rPr lang="vi-VN" sz="2000" dirty="0"/>
              <a:t> con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nguy cơ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 không. </a:t>
            </a:r>
            <a:endParaRPr lang="vi-VN" sz="2000" dirty="0" smtClean="0"/>
          </a:p>
        </p:txBody>
      </p:sp>
      <p:pic>
        <p:nvPicPr>
          <p:cNvPr id="1026" name="Picture 2" descr="healthy-living-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62" y="2028567"/>
            <a:ext cx="2561967" cy="38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72952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5: </a:t>
            </a:r>
            <a:r>
              <a:rPr lang="vi-VN" b="1" dirty="0" err="1" smtClean="0"/>
              <a:t>Định</a:t>
            </a:r>
            <a:r>
              <a:rPr lang="vi-VN" b="1" dirty="0" smtClean="0"/>
              <a:t> </a:t>
            </a:r>
            <a:r>
              <a:rPr lang="vi-VN" b="1" dirty="0" err="1" smtClean="0"/>
              <a:t>nghĩa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thuộc</a:t>
            </a:r>
            <a:r>
              <a:rPr lang="vi-VN" b="1" dirty="0" smtClean="0"/>
              <a:t> </a:t>
            </a:r>
            <a:r>
              <a:rPr lang="vi-VN" b="1" dirty="0" err="1" smtClean="0"/>
              <a:t>tính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quan </a:t>
            </a:r>
            <a:r>
              <a:rPr lang="vi-VN" b="1" dirty="0" err="1" smtClean="0"/>
              <a:t>hệ</a:t>
            </a:r>
            <a:r>
              <a:rPr lang="vi-VN" b="1" dirty="0" smtClean="0"/>
              <a:t> cho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/>
              <a:t>Từ</a:t>
            </a:r>
            <a:r>
              <a:rPr lang="vi-VN" sz="2000" dirty="0"/>
              <a:t> danh </a:t>
            </a:r>
            <a:r>
              <a:rPr lang="vi-VN" sz="2000" dirty="0" err="1"/>
              <a:t>sách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smtClean="0"/>
              <a:t>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,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,…</a:t>
            </a:r>
            <a:r>
              <a:rPr lang="vi-VN" sz="2000" dirty="0"/>
              <a:t>ở </a:t>
            </a:r>
            <a:r>
              <a:rPr lang="vi-VN" sz="2000" dirty="0" err="1" smtClean="0"/>
              <a:t>bước</a:t>
            </a:r>
            <a:r>
              <a:rPr lang="vi-VN" sz="2000" dirty="0" smtClean="0"/>
              <a:t> 3,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. </a:t>
            </a:r>
            <a:r>
              <a:rPr lang="vi-VN" sz="2000" dirty="0" err="1"/>
              <a:t>Mỗi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mô </a:t>
            </a:r>
            <a:r>
              <a:rPr lang="vi-VN" sz="2000" dirty="0" err="1"/>
              <a:t>tả</a:t>
            </a:r>
            <a:r>
              <a:rPr lang="vi-VN" sz="2000" dirty="0"/>
              <a:t> cho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. 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 smtClean="0"/>
              <a:t>Cá</a:t>
            </a:r>
            <a:r>
              <a:rPr lang="vi-VN" sz="2000" dirty="0" smtClean="0"/>
              <a:t> nhân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tình</a:t>
            </a:r>
            <a:r>
              <a:rPr lang="vi-VN" sz="2000" dirty="0" smtClean="0"/>
              <a:t> </a:t>
            </a:r>
            <a:r>
              <a:rPr lang="vi-VN" sz="2000" dirty="0" err="1" smtClean="0"/>
              <a:t>trạng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: hanh vi, </a:t>
            </a:r>
            <a:r>
              <a:rPr lang="vi-VN" sz="2000" dirty="0" err="1" smtClean="0"/>
              <a:t>dấu</a:t>
            </a:r>
            <a:r>
              <a:rPr lang="vi-VN" sz="2000" dirty="0" smtClean="0"/>
              <a:t> </a:t>
            </a:r>
            <a:r>
              <a:rPr lang="vi-VN" sz="2000" dirty="0" err="1" smtClean="0"/>
              <a:t>hiệu</a:t>
            </a:r>
            <a:r>
              <a:rPr lang="vi-VN" sz="2000" dirty="0" smtClean="0"/>
              <a:t>, </a:t>
            </a:r>
            <a:r>
              <a:rPr lang="vi-VN" sz="2000" dirty="0" err="1" smtClean="0"/>
              <a:t>triệu</a:t>
            </a:r>
            <a:r>
              <a:rPr lang="vi-VN" sz="2000" dirty="0" smtClean="0"/>
              <a:t> </a:t>
            </a:r>
            <a:r>
              <a:rPr lang="vi-VN" sz="2000" dirty="0" err="1" smtClean="0"/>
              <a:t>chứng</a:t>
            </a:r>
            <a:r>
              <a:rPr lang="vi-VN" sz="2000" dirty="0" smtClean="0"/>
              <a:t>..,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cá</a:t>
            </a:r>
            <a:r>
              <a:rPr lang="vi-VN" sz="2000" dirty="0" smtClean="0"/>
              <a:t> nhân </a:t>
            </a:r>
            <a:r>
              <a:rPr lang="vi-VN" sz="2000" dirty="0" err="1" smtClean="0"/>
              <a:t>này</a:t>
            </a:r>
            <a:r>
              <a:rPr lang="vi-VN" sz="2000" dirty="0" smtClean="0"/>
              <a:t> </a:t>
            </a:r>
            <a:r>
              <a:rPr lang="vi-VN" sz="2000" dirty="0" err="1" smtClean="0"/>
              <a:t>mất</a:t>
            </a:r>
            <a:r>
              <a:rPr lang="vi-VN" sz="2000" dirty="0" smtClean="0"/>
              <a:t> ở năm bao nhiêu </a:t>
            </a:r>
            <a:r>
              <a:rPr lang="vi-VN" sz="2000" dirty="0" err="1" smtClean="0"/>
              <a:t>tuổi</a:t>
            </a:r>
            <a:r>
              <a:rPr lang="vi-VN" sz="2000" dirty="0" smtClean="0"/>
              <a:t>. </a:t>
            </a:r>
          </a:p>
        </p:txBody>
      </p:sp>
      <p:pic>
        <p:nvPicPr>
          <p:cNvPr id="7176" name="Picture 8" descr="Kết quả hình ảnh cho relationshi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525120"/>
            <a:ext cx="2831665" cy="27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6: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nghĩa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ràng</a:t>
            </a:r>
            <a:r>
              <a:rPr lang="vi-VN" b="1" dirty="0"/>
              <a:t> </a:t>
            </a:r>
            <a:r>
              <a:rPr lang="vi-VN" b="1" dirty="0" err="1"/>
              <a:t>buộc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thuộc</a:t>
            </a:r>
            <a:r>
              <a:rPr lang="vi-VN" b="1" dirty="0"/>
              <a:t> </a:t>
            </a:r>
            <a:r>
              <a:rPr lang="vi-VN" b="1" dirty="0" err="1"/>
              <a:t>tính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quan </a:t>
            </a:r>
            <a:r>
              <a:rPr lang="vi-VN" b="1" dirty="0" err="1"/>
              <a:t>hệ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marL="617220" lvl="2" indent="-34290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sz="2000" dirty="0" smtClean="0"/>
              <a:t>Chưa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rằng</a:t>
            </a:r>
            <a:r>
              <a:rPr lang="vi-VN" sz="2000" dirty="0" smtClean="0"/>
              <a:t> </a:t>
            </a:r>
            <a:r>
              <a:rPr lang="vi-VN" sz="2000" dirty="0" err="1" smtClean="0"/>
              <a:t>buộc</a:t>
            </a:r>
            <a:r>
              <a:rPr lang="vi-VN" sz="2000" dirty="0" smtClean="0"/>
              <a:t> </a:t>
            </a:r>
            <a:r>
              <a:rPr lang="vi-VN" sz="2000" dirty="0" err="1" smtClean="0"/>
              <a:t>rõ</a:t>
            </a:r>
            <a:r>
              <a:rPr lang="vi-VN" sz="2000" dirty="0" smtClean="0"/>
              <a:t> </a:t>
            </a:r>
            <a:r>
              <a:rPr lang="vi-VN" sz="2000" dirty="0" err="1" smtClean="0"/>
              <a:t>ràng</a:t>
            </a:r>
            <a:r>
              <a:rPr lang="vi-VN" sz="2000" dirty="0" smtClean="0"/>
              <a:t>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thuộc</a:t>
            </a:r>
            <a:r>
              <a:rPr lang="vi-VN" sz="2000" dirty="0" smtClean="0"/>
              <a:t> </a:t>
            </a:r>
            <a:r>
              <a:rPr lang="vi-VN" sz="2000" dirty="0" err="1" smtClean="0"/>
              <a:t>tính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274320" lvl="2" indent="0">
              <a:buClr>
                <a:schemeClr val="accent3">
                  <a:lumMod val="50000"/>
                </a:schemeClr>
              </a:buClr>
              <a:buSzPct val="95000"/>
              <a:buNone/>
            </a:pPr>
            <a:endParaRPr lang="vi-VN" sz="2000" dirty="0"/>
          </a:p>
          <a:p>
            <a:pPr lvl="1"/>
            <a:endParaRPr lang="vi-VN" sz="2000" dirty="0"/>
          </a:p>
        </p:txBody>
      </p:sp>
      <p:pic>
        <p:nvPicPr>
          <p:cNvPr id="8194" name="Picture 2" descr="Kết quả hình ảnh cho insid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813539"/>
            <a:ext cx="2740215" cy="21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7: </a:t>
            </a:r>
            <a:r>
              <a:rPr lang="vi-VN" b="1" dirty="0" err="1" smtClean="0"/>
              <a:t>Tạo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thực</a:t>
            </a:r>
            <a:r>
              <a:rPr lang="vi-VN" b="1" dirty="0" smtClean="0"/>
              <a:t> </a:t>
            </a:r>
            <a:r>
              <a:rPr lang="vi-VN" b="1" dirty="0" err="1" smtClean="0"/>
              <a:t>thể</a:t>
            </a:r>
            <a:r>
              <a:rPr lang="vi-VN" b="1" dirty="0" smtClean="0"/>
              <a:t> cho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en-US" sz="2000" dirty="0" smtClean="0"/>
              <a:t>Sau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/>
            <a:endParaRPr lang="vi-VN" sz="2000" dirty="0"/>
          </a:p>
        </p:txBody>
      </p:sp>
      <p:pic>
        <p:nvPicPr>
          <p:cNvPr id="9218" name="Picture 2" descr="Kết quả hình ảnh cho Individu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696308"/>
            <a:ext cx="2711729" cy="27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24" y="2696308"/>
            <a:ext cx="7402176" cy="4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7: </a:t>
            </a:r>
            <a:r>
              <a:rPr lang="vi-VN" b="1" dirty="0" err="1" smtClean="0"/>
              <a:t>Tạo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thực</a:t>
            </a:r>
            <a:r>
              <a:rPr lang="vi-VN" b="1" dirty="0" smtClean="0"/>
              <a:t> </a:t>
            </a:r>
            <a:r>
              <a:rPr lang="vi-VN" b="1" dirty="0" err="1" smtClean="0"/>
              <a:t>thể</a:t>
            </a:r>
            <a:r>
              <a:rPr lang="vi-VN" b="1" dirty="0" smtClean="0"/>
              <a:t> cho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en-US" sz="2000" dirty="0" smtClean="0"/>
              <a:t>Sau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/>
            <a:endParaRPr lang="vi-VN" sz="2000" dirty="0"/>
          </a:p>
        </p:txBody>
      </p:sp>
      <p:pic>
        <p:nvPicPr>
          <p:cNvPr id="9218" name="Picture 2" descr="Kết quả hình ảnh cho Individu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696308"/>
            <a:ext cx="2711729" cy="27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01" y="2697982"/>
            <a:ext cx="7399199" cy="41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lvl="1"/>
            <a:r>
              <a:rPr lang="en-US" sz="2000" dirty="0" smtClean="0"/>
              <a:t>Ontology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vài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:</a:t>
            </a:r>
          </a:p>
          <a:p>
            <a:pPr lvl="2"/>
            <a:r>
              <a:rPr lang="en-US" altLang="ko-KR" sz="1700" dirty="0" err="1"/>
              <a:t>Quan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hệ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trong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gia</a:t>
            </a:r>
            <a:r>
              <a:rPr lang="en-US" altLang="ko-KR" sz="1700" dirty="0"/>
              <a:t> </a:t>
            </a:r>
            <a:r>
              <a:rPr lang="en-US" altLang="ko-KR" sz="1700" dirty="0" err="1"/>
              <a:t>đình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dùng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các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tên</a:t>
            </a:r>
            <a:r>
              <a:rPr lang="en-US" altLang="ko-KR" sz="1700" dirty="0"/>
              <a:t> </a:t>
            </a:r>
            <a:r>
              <a:rPr lang="en-US" altLang="ko-KR" sz="1700" dirty="0" err="1"/>
              <a:t>gọi</a:t>
            </a:r>
            <a:r>
              <a:rPr lang="en-US" altLang="ko-KR" sz="1700" dirty="0"/>
              <a:t> </a:t>
            </a:r>
            <a:r>
              <a:rPr lang="en-US" altLang="ko-KR" sz="1700" dirty="0" err="1"/>
              <a:t>khác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nhau</a:t>
            </a:r>
            <a:r>
              <a:rPr lang="en-US" altLang="ko-KR" sz="1700" dirty="0"/>
              <a:t> ở </a:t>
            </a:r>
            <a:r>
              <a:rPr lang="en-US" altLang="ko-KR" sz="1700" dirty="0" err="1"/>
              <a:t>các</a:t>
            </a:r>
            <a:r>
              <a:rPr lang="en-US" altLang="ko-KR" sz="1700" dirty="0"/>
              <a:t> </a:t>
            </a:r>
            <a:r>
              <a:rPr lang="en-US" altLang="ko-KR" sz="1700" dirty="0" err="1"/>
              <a:t>vùng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miền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gây</a:t>
            </a:r>
            <a:r>
              <a:rPr lang="en-US" altLang="ko-KR" sz="1700" dirty="0"/>
              <a:t> </a:t>
            </a:r>
            <a:r>
              <a:rPr lang="en-US" altLang="ko-KR" sz="1700" dirty="0" err="1"/>
              <a:t>khó</a:t>
            </a:r>
            <a:r>
              <a:rPr lang="en-US" altLang="ko-KR" sz="1700" dirty="0"/>
              <a:t> khan </a:t>
            </a:r>
            <a:r>
              <a:rPr lang="en-US" altLang="ko-KR" sz="1700" dirty="0" err="1"/>
              <a:t>khi</a:t>
            </a:r>
            <a:r>
              <a:rPr lang="en-US" altLang="ko-KR" sz="1700" dirty="0"/>
              <a:t> </a:t>
            </a:r>
            <a:r>
              <a:rPr lang="en-US" altLang="ko-KR" sz="1700" dirty="0" err="1"/>
              <a:t>đặt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tên</a:t>
            </a:r>
            <a:r>
              <a:rPr lang="en-US" altLang="ko-KR" sz="1700" dirty="0"/>
              <a:t> class.</a:t>
            </a:r>
          </a:p>
          <a:p>
            <a:pPr lvl="2"/>
            <a:r>
              <a:rPr lang="en-US" altLang="ko-KR" sz="1700" dirty="0" err="1"/>
              <a:t>Nếu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dựa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theo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cây</a:t>
            </a:r>
            <a:r>
              <a:rPr lang="en-US" altLang="ko-KR" sz="1700" dirty="0"/>
              <a:t> </a:t>
            </a:r>
            <a:r>
              <a:rPr lang="en-US" altLang="ko-KR" sz="1700" dirty="0" err="1"/>
              <a:t>phả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hệ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chuẩn</a:t>
            </a:r>
            <a:r>
              <a:rPr lang="en-US" altLang="ko-KR" sz="1700" dirty="0"/>
              <a:t> </a:t>
            </a:r>
            <a:r>
              <a:rPr lang="en-US" altLang="ko-KR" sz="1700" dirty="0" err="1"/>
              <a:t>quốc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tế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khi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dịch</a:t>
            </a:r>
            <a:r>
              <a:rPr lang="en-US" altLang="ko-KR" sz="1700" dirty="0"/>
              <a:t> sang </a:t>
            </a:r>
            <a:r>
              <a:rPr lang="en-US" altLang="ko-KR" sz="1700" dirty="0" err="1"/>
              <a:t>tiếng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việt</a:t>
            </a:r>
            <a:r>
              <a:rPr lang="en-US" altLang="ko-KR" sz="1700" dirty="0"/>
              <a:t>.</a:t>
            </a:r>
          </a:p>
          <a:p>
            <a:pPr lvl="2"/>
            <a:r>
              <a:rPr lang="en-US" altLang="ko-KR" sz="1700" dirty="0" err="1"/>
              <a:t>Một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số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tên</a:t>
            </a:r>
            <a:r>
              <a:rPr lang="en-US" altLang="ko-KR" sz="1700" dirty="0"/>
              <a:t> </a:t>
            </a:r>
            <a:r>
              <a:rPr lang="en-US" altLang="ko-KR" sz="1700" dirty="0" err="1"/>
              <a:t>bệnh</a:t>
            </a:r>
            <a:r>
              <a:rPr lang="en-US" altLang="ko-KR" sz="1700" dirty="0"/>
              <a:t> </a:t>
            </a:r>
            <a:r>
              <a:rPr lang="en-US" altLang="ko-KR" sz="1700" dirty="0" err="1"/>
              <a:t>khó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dịch</a:t>
            </a:r>
            <a:r>
              <a:rPr lang="en-US" altLang="ko-KR" sz="17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ontology:</a:t>
            </a:r>
          </a:p>
          <a:p>
            <a:pPr lvl="2"/>
            <a:endParaRPr lang="en-US" sz="1700" dirty="0" smtClean="0"/>
          </a:p>
          <a:p>
            <a:pPr marL="667512" lvl="2" indent="0"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172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991519"/>
            <a:ext cx="8943975" cy="4276725"/>
          </a:xfrm>
        </p:spPr>
      </p:pic>
    </p:spTree>
    <p:extLst>
      <p:ext uri="{BB962C8B-B14F-4D97-AF65-F5344CB8AC3E}">
        <p14:creationId xmlns:p14="http://schemas.microsoft.com/office/powerpoint/2010/main" val="5766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991519"/>
            <a:ext cx="8943975" cy="4276725"/>
          </a:xfrm>
        </p:spPr>
      </p:pic>
    </p:spTree>
    <p:extLst>
      <p:ext uri="{BB962C8B-B14F-4D97-AF65-F5344CB8AC3E}">
        <p14:creationId xmlns:p14="http://schemas.microsoft.com/office/powerpoint/2010/main" val="409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991519"/>
            <a:ext cx="8943975" cy="4276725"/>
          </a:xfrm>
        </p:spPr>
      </p:pic>
    </p:spTree>
    <p:extLst>
      <p:ext uri="{BB962C8B-B14F-4D97-AF65-F5344CB8AC3E}">
        <p14:creationId xmlns:p14="http://schemas.microsoft.com/office/powerpoint/2010/main" val="29399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4" y="1847088"/>
            <a:ext cx="8861073" cy="4733285"/>
          </a:xfrm>
        </p:spPr>
      </p:pic>
    </p:spTree>
    <p:extLst>
      <p:ext uri="{BB962C8B-B14F-4D97-AF65-F5344CB8AC3E}">
        <p14:creationId xmlns:p14="http://schemas.microsoft.com/office/powerpoint/2010/main" val="8527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4" y="1847088"/>
            <a:ext cx="8658807" cy="4677782"/>
          </a:xfrm>
        </p:spPr>
      </p:pic>
    </p:spTree>
    <p:extLst>
      <p:ext uri="{BB962C8B-B14F-4D97-AF65-F5344CB8AC3E}">
        <p14:creationId xmlns:p14="http://schemas.microsoft.com/office/powerpoint/2010/main" val="68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80"/>
            <a:ext cx="7570573" cy="4389120"/>
          </a:xfrm>
        </p:spPr>
        <p:txBody>
          <a:bodyPr rtlCol="0"/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Semantic</a:t>
            </a:r>
            <a:r>
              <a:rPr lang="vi-VN" dirty="0" smtClean="0"/>
              <a:t> </a:t>
            </a:r>
            <a:r>
              <a:rPr lang="vi-VN" dirty="0" err="1" smtClean="0"/>
              <a:t>Web</a:t>
            </a:r>
            <a:endParaRPr lang="vi-VN" dirty="0" smtClean="0"/>
          </a:p>
          <a:p>
            <a:pPr lvl="1"/>
            <a:r>
              <a:rPr lang="vi-VN" dirty="0" err="1" smtClean="0"/>
              <a:t>Khái</a:t>
            </a:r>
            <a:r>
              <a:rPr lang="vi-VN" dirty="0" smtClean="0"/>
              <a:t> </a:t>
            </a:r>
            <a:r>
              <a:rPr lang="vi-VN" dirty="0" err="1" smtClean="0"/>
              <a:t>niệm</a:t>
            </a:r>
            <a:r>
              <a:rPr lang="vi-VN" dirty="0" smtClean="0"/>
              <a:t>:</a:t>
            </a:r>
          </a:p>
          <a:p>
            <a:pPr lvl="2"/>
            <a:r>
              <a:rPr lang="vi-VN" sz="2000" dirty="0"/>
              <a:t>Theo Tim </a:t>
            </a:r>
            <a:r>
              <a:rPr lang="vi-VN" sz="2000" dirty="0" err="1"/>
              <a:t>Berners-Lee</a:t>
            </a:r>
            <a:r>
              <a:rPr lang="vi-VN" sz="2000" dirty="0"/>
              <a:t>,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: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thông tin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theo ý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tốt</a:t>
            </a:r>
            <a:r>
              <a:rPr lang="vi-VN" sz="2000" dirty="0"/>
              <a:t> hơn,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con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nhau</a:t>
            </a:r>
            <a:r>
              <a:rPr lang="vi-VN" sz="2000" dirty="0" smtClean="0"/>
              <a:t>.</a:t>
            </a:r>
          </a:p>
          <a:p>
            <a:pPr lvl="2"/>
            <a:r>
              <a:rPr lang="vi-VN" sz="2000" dirty="0"/>
              <a:t>Theo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riêng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Dammio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: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1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công </a:t>
            </a:r>
            <a:r>
              <a:rPr lang="vi-VN" sz="2000" dirty="0" err="1"/>
              <a:t>nghệ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tiêu </a:t>
            </a:r>
            <a:r>
              <a:rPr lang="vi-VN" sz="2000" dirty="0" err="1"/>
              <a:t>chuẩn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móc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hiểu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ý </a:t>
            </a:r>
            <a:r>
              <a:rPr lang="vi-VN" sz="2000" dirty="0" err="1"/>
              <a:t>nghĩa</a:t>
            </a:r>
            <a:r>
              <a:rPr lang="vi-VN" sz="2000" dirty="0"/>
              <a:t> thông tin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.</a:t>
            </a:r>
            <a:endParaRPr lang="vi-VN" sz="2000" dirty="0" smtClean="0"/>
          </a:p>
          <a:p>
            <a:pPr lvl="1"/>
            <a:endParaRPr lang="vi-VN" dirty="0" smtClean="0"/>
          </a:p>
        </p:txBody>
      </p:sp>
      <p:pic>
        <p:nvPicPr>
          <p:cNvPr id="2050" name="Picture 2" descr="semantic-we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82" y="2482889"/>
            <a:ext cx="2661766" cy="2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80"/>
            <a:ext cx="4917990" cy="4564174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Semantic</a:t>
            </a:r>
            <a:r>
              <a:rPr lang="vi-VN" dirty="0" smtClean="0"/>
              <a:t> </a:t>
            </a:r>
            <a:r>
              <a:rPr lang="vi-VN" dirty="0" err="1" smtClean="0"/>
              <a:t>Web</a:t>
            </a:r>
            <a:endParaRPr lang="vi-VN" dirty="0" smtClean="0"/>
          </a:p>
          <a:p>
            <a:pPr lvl="1"/>
            <a:r>
              <a:rPr lang="vi-VN" dirty="0" err="1" smtClean="0"/>
              <a:t>Kiến</a:t>
            </a:r>
            <a:r>
              <a:rPr lang="vi-VN" dirty="0" smtClean="0"/>
              <a:t> </a:t>
            </a:r>
            <a:r>
              <a:rPr lang="vi-VN" dirty="0" err="1" smtClean="0"/>
              <a:t>trúc</a:t>
            </a:r>
            <a:r>
              <a:rPr lang="vi-VN" dirty="0" smtClean="0"/>
              <a:t>:</a:t>
            </a:r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/>
              <a:t>Unicode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URI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XML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XML </a:t>
            </a:r>
            <a:r>
              <a:rPr lang="vi-VN" sz="2000" dirty="0" err="1"/>
              <a:t>schema</a:t>
            </a:r>
            <a:r>
              <a:rPr lang="vi-VN" sz="2000" dirty="0"/>
              <a:t>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RDF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RDF </a:t>
            </a:r>
            <a:r>
              <a:rPr lang="vi-VN" sz="2000" dirty="0" err="1"/>
              <a:t>schema</a:t>
            </a:r>
            <a:r>
              <a:rPr lang="vi-VN" sz="2000" dirty="0"/>
              <a:t>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ONTOLOGY</a:t>
            </a:r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LOGIC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PROOF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TRUST</a:t>
            </a:r>
            <a:endParaRPr lang="vi-VN" sz="2000" dirty="0" smtClean="0"/>
          </a:p>
        </p:txBody>
      </p:sp>
      <p:pic>
        <p:nvPicPr>
          <p:cNvPr id="4102" name="Picture 6" descr="Kết quả hình ảnh cho semantic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65" y="2743200"/>
            <a:ext cx="5768635" cy="298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dirty="0"/>
              <a:t>“An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is</a:t>
            </a:r>
            <a:r>
              <a:rPr lang="vi-VN" sz="2000" dirty="0"/>
              <a:t> a </a:t>
            </a:r>
            <a:r>
              <a:rPr lang="vi-VN" sz="2000" dirty="0" err="1"/>
              <a:t>formal</a:t>
            </a:r>
            <a:r>
              <a:rPr lang="vi-VN" sz="2000" dirty="0"/>
              <a:t>, </a:t>
            </a:r>
            <a:r>
              <a:rPr lang="vi-VN" sz="2000" dirty="0" err="1"/>
              <a:t>explicit</a:t>
            </a:r>
            <a:r>
              <a:rPr lang="vi-VN" sz="2000" dirty="0"/>
              <a:t> </a:t>
            </a:r>
            <a:r>
              <a:rPr lang="vi-VN" sz="2000" dirty="0" err="1"/>
              <a:t>specification</a:t>
            </a:r>
            <a:r>
              <a:rPr lang="vi-VN" sz="2000" dirty="0"/>
              <a:t> </a:t>
            </a:r>
            <a:r>
              <a:rPr lang="vi-VN" sz="2000" dirty="0" err="1"/>
              <a:t>of</a:t>
            </a:r>
            <a:r>
              <a:rPr lang="vi-VN" sz="2000" dirty="0"/>
              <a:t> a </a:t>
            </a:r>
            <a:r>
              <a:rPr lang="vi-VN" sz="2000" dirty="0" err="1"/>
              <a:t>shared</a:t>
            </a:r>
            <a:r>
              <a:rPr lang="vi-VN" sz="2000" dirty="0"/>
              <a:t> </a:t>
            </a:r>
            <a:r>
              <a:rPr lang="vi-VN" sz="2000" dirty="0" err="1"/>
              <a:t>conceptualization</a:t>
            </a:r>
            <a:r>
              <a:rPr lang="vi-VN" sz="2000" dirty="0"/>
              <a:t>.” (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vi-VN" sz="2000" dirty="0"/>
              <a:t>, </a:t>
            </a:r>
            <a:r>
              <a:rPr lang="vi-VN" sz="2000" dirty="0" err="1"/>
              <a:t>đặc</a:t>
            </a:r>
            <a:r>
              <a:rPr lang="vi-VN" sz="2000" dirty="0"/>
              <a:t> </a:t>
            </a:r>
            <a:r>
              <a:rPr lang="vi-VN" sz="2000" dirty="0" err="1"/>
              <a:t>tả</a:t>
            </a:r>
            <a:r>
              <a:rPr lang="vi-VN" sz="2000" dirty="0"/>
              <a:t> </a:t>
            </a:r>
            <a:r>
              <a:rPr lang="vi-VN" sz="2000" dirty="0" err="1"/>
              <a:t>rõ</a:t>
            </a:r>
            <a:r>
              <a:rPr lang="vi-VN" sz="2000" dirty="0"/>
              <a:t> </a:t>
            </a:r>
            <a:r>
              <a:rPr lang="vi-VN" sz="2000" dirty="0" err="1"/>
              <a:t>ràng</a:t>
            </a:r>
            <a:r>
              <a:rPr lang="vi-VN" sz="2000" dirty="0"/>
              <a:t> </a:t>
            </a:r>
            <a:r>
              <a:rPr lang="vi-VN" sz="2000" dirty="0" err="1"/>
              <a:t>khái</a:t>
            </a:r>
            <a:r>
              <a:rPr lang="vi-VN" sz="2000" dirty="0"/>
              <a:t> </a:t>
            </a:r>
            <a:r>
              <a:rPr lang="vi-VN" sz="2000" dirty="0" err="1"/>
              <a:t>niệm</a:t>
            </a:r>
            <a:r>
              <a:rPr lang="vi-VN" sz="2000" dirty="0"/>
              <a:t> chia </a:t>
            </a:r>
            <a:r>
              <a:rPr lang="vi-VN" sz="2000" dirty="0" err="1"/>
              <a:t>sẻ</a:t>
            </a:r>
            <a:r>
              <a:rPr lang="vi-VN" sz="2000" dirty="0"/>
              <a:t>) - R. </a:t>
            </a:r>
            <a:r>
              <a:rPr lang="vi-VN" sz="2000" dirty="0" err="1"/>
              <a:t>Studer</a:t>
            </a:r>
            <a:r>
              <a:rPr lang="vi-VN" sz="2000" dirty="0"/>
              <a:t>, R. </a:t>
            </a:r>
            <a:r>
              <a:rPr lang="vi-VN" sz="2000" dirty="0" err="1"/>
              <a:t>Benjamins</a:t>
            </a:r>
            <a:r>
              <a:rPr lang="vi-VN" sz="2000" dirty="0"/>
              <a:t>, </a:t>
            </a:r>
            <a:r>
              <a:rPr lang="vi-VN" sz="2000" dirty="0" err="1"/>
              <a:t>and</a:t>
            </a:r>
            <a:r>
              <a:rPr lang="vi-VN" sz="2000" dirty="0"/>
              <a:t> D. </a:t>
            </a:r>
            <a:r>
              <a:rPr lang="vi-VN" sz="2000" dirty="0" err="1"/>
              <a:t>Fensel</a:t>
            </a:r>
            <a:r>
              <a:rPr lang="vi-VN" sz="2000" dirty="0"/>
              <a:t>.</a:t>
            </a:r>
            <a:endParaRPr lang="vi-VN" sz="2000" dirty="0" smtClean="0"/>
          </a:p>
        </p:txBody>
      </p:sp>
      <p:pic>
        <p:nvPicPr>
          <p:cNvPr id="5122" name="Picture 2" descr="Kết quả hình ảnh cho ont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9" y="4046794"/>
            <a:ext cx="2612338" cy="26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tổng quan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 smtClean="0"/>
              <a:t>Thực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thể</a:t>
            </a:r>
            <a:r>
              <a:rPr lang="vi-VN" sz="2000" b="1" dirty="0" smtClean="0"/>
              <a:t> (</a:t>
            </a:r>
            <a:r>
              <a:rPr lang="vi-VN" sz="2000" b="1" dirty="0" err="1" smtClean="0"/>
              <a:t>Individual</a:t>
            </a:r>
            <a:r>
              <a:rPr lang="vi-VN" sz="2000" b="1" dirty="0" smtClean="0"/>
              <a:t>):</a:t>
            </a:r>
          </a:p>
          <a:p>
            <a:pPr lvl="2"/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đối</a:t>
            </a:r>
            <a:r>
              <a:rPr lang="vi-VN" sz="2000" dirty="0" smtClean="0"/>
              <a:t> </a:t>
            </a:r>
            <a:r>
              <a:rPr lang="vi-VN" sz="2000" dirty="0" err="1" smtClean="0"/>
              <a:t>tượng</a:t>
            </a:r>
            <a:r>
              <a:rPr lang="vi-VN" sz="2000" dirty="0" smtClean="0"/>
              <a:t> </a:t>
            </a:r>
            <a:r>
              <a:rPr lang="vi-VN" sz="2000" dirty="0" err="1" smtClean="0"/>
              <a:t>nào</a:t>
            </a:r>
            <a:r>
              <a:rPr lang="vi-VN" sz="2000" dirty="0" smtClean="0"/>
              <a:t> </a:t>
            </a:r>
            <a:r>
              <a:rPr lang="vi-VN" sz="2000" dirty="0" err="1" smtClean="0"/>
              <a:t>đó</a:t>
            </a:r>
            <a:r>
              <a:rPr lang="vi-VN" sz="2000" dirty="0" smtClean="0"/>
              <a:t> </a:t>
            </a:r>
            <a:r>
              <a:rPr lang="vi-VN" sz="2000" dirty="0" err="1" smtClean="0"/>
              <a:t>tồn</a:t>
            </a:r>
            <a:r>
              <a:rPr lang="vi-VN" sz="2000" dirty="0" smtClean="0"/>
              <a:t> </a:t>
            </a:r>
            <a:r>
              <a:rPr lang="vi-VN" sz="2000" dirty="0" err="1" smtClean="0"/>
              <a:t>tại</a:t>
            </a:r>
            <a:r>
              <a:rPr lang="vi-VN" sz="2000" dirty="0" smtClean="0"/>
              <a:t> trong </a:t>
            </a:r>
            <a:r>
              <a:rPr lang="vi-VN" sz="2000" dirty="0" err="1" smtClean="0"/>
              <a:t>tự</a:t>
            </a:r>
            <a:r>
              <a:rPr lang="vi-VN" sz="2000" dirty="0" smtClean="0"/>
              <a:t> nhiên (</a:t>
            </a:r>
            <a:r>
              <a:rPr lang="vi-VN" sz="2000" dirty="0" err="1" smtClean="0"/>
              <a:t>England</a:t>
            </a:r>
            <a:r>
              <a:rPr lang="vi-VN" sz="2000" dirty="0" smtClean="0"/>
              <a:t>, </a:t>
            </a:r>
            <a:r>
              <a:rPr lang="vi-VN" sz="2000" dirty="0" err="1" smtClean="0"/>
              <a:t>Manchester</a:t>
            </a:r>
            <a:r>
              <a:rPr lang="vi-VN" sz="2000" dirty="0" smtClean="0"/>
              <a:t> </a:t>
            </a:r>
            <a:r>
              <a:rPr lang="vi-VN" sz="2000" dirty="0" err="1" smtClean="0"/>
              <a:t>United</a:t>
            </a:r>
            <a:r>
              <a:rPr lang="vi-VN" sz="2000" dirty="0" smtClean="0"/>
              <a:t>…) </a:t>
            </a:r>
          </a:p>
          <a:p>
            <a:pPr lvl="2"/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tên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dụng</a:t>
            </a:r>
            <a:r>
              <a:rPr lang="vi-VN" sz="2000" dirty="0" smtClean="0"/>
              <a:t> </a:t>
            </a:r>
            <a:r>
              <a:rPr lang="vi-VN" sz="2000" dirty="0" err="1" smtClean="0"/>
              <a:t>để</a:t>
            </a:r>
            <a:r>
              <a:rPr lang="vi-VN" sz="2000" dirty="0" smtClean="0"/>
              <a:t> </a:t>
            </a:r>
            <a:r>
              <a:rPr lang="vi-VN" sz="2000" dirty="0" err="1" smtClean="0"/>
              <a:t>nói</a:t>
            </a:r>
            <a:r>
              <a:rPr lang="vi-VN" sz="2000" dirty="0" smtClean="0"/>
              <a:t>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</a:p>
          <a:p>
            <a:pPr lvl="2"/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xem như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hiện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, </a:t>
            </a:r>
            <a:r>
              <a:rPr lang="vi-VN" sz="2000" dirty="0" err="1" smtClean="0"/>
              <a:t>làm</a:t>
            </a:r>
            <a:r>
              <a:rPr lang="vi-VN" sz="2000" dirty="0" smtClean="0"/>
              <a:t> </a:t>
            </a:r>
            <a:r>
              <a:rPr lang="vi-VN" sz="2000" dirty="0" err="1" smtClean="0"/>
              <a:t>rõ</a:t>
            </a:r>
            <a:r>
              <a:rPr lang="vi-VN" sz="2000" dirty="0" smtClean="0"/>
              <a:t> hơn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đó</a:t>
            </a:r>
            <a:r>
              <a:rPr lang="vi-VN" sz="2000" dirty="0" smtClean="0"/>
              <a:t> (</a:t>
            </a:r>
            <a:r>
              <a:rPr lang="vi-VN" sz="2000" dirty="0" err="1" smtClean="0"/>
              <a:t>Lớp</a:t>
            </a:r>
            <a:r>
              <a:rPr lang="vi-VN" sz="2000" dirty="0" smtClean="0"/>
              <a:t> hoa </a:t>
            </a:r>
            <a:r>
              <a:rPr lang="vi-VN" sz="2000" dirty="0" err="1" smtClean="0"/>
              <a:t>quả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chanh, cam, </a:t>
            </a:r>
            <a:r>
              <a:rPr lang="vi-VN" sz="2000" dirty="0" err="1" smtClean="0"/>
              <a:t>xoài</a:t>
            </a:r>
            <a:r>
              <a:rPr lang="vi-VN" sz="2000" dirty="0" smtClean="0"/>
              <a:t>…) </a:t>
            </a:r>
          </a:p>
        </p:txBody>
      </p:sp>
      <p:pic>
        <p:nvPicPr>
          <p:cNvPr id="8194" name="Picture 2" descr="Kết quả hình ảnh cho Indiv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8" y="4315725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/>
              <a:t>Lớp</a:t>
            </a:r>
            <a:r>
              <a:rPr lang="vi-VN" sz="2000" b="1" dirty="0"/>
              <a:t> (</a:t>
            </a:r>
            <a:r>
              <a:rPr lang="vi-VN" sz="2000" b="1" dirty="0" err="1"/>
              <a:t>Classes</a:t>
            </a:r>
            <a:r>
              <a:rPr lang="vi-VN" sz="2000" b="1" dirty="0"/>
              <a:t>) </a:t>
            </a:r>
            <a:endParaRPr lang="vi-VN" sz="2000" b="1" dirty="0" smtClean="0"/>
          </a:p>
          <a:p>
            <a:pPr marL="667512" lvl="2" indent="0">
              <a:buNone/>
            </a:pP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những</a:t>
            </a:r>
            <a:r>
              <a:rPr lang="vi-VN" sz="2000" dirty="0" smtClean="0"/>
              <a:t> </a:t>
            </a:r>
            <a:r>
              <a:rPr lang="vi-VN" sz="2000" dirty="0" err="1" smtClean="0"/>
              <a:t>nhóm</a:t>
            </a:r>
            <a:r>
              <a:rPr lang="vi-VN" sz="2000" dirty="0" smtClean="0"/>
              <a:t>, </a:t>
            </a:r>
            <a:r>
              <a:rPr lang="vi-VN" sz="2000" dirty="0" err="1" smtClean="0"/>
              <a:t>bộ</a:t>
            </a:r>
            <a:r>
              <a:rPr lang="vi-VN" sz="2000" dirty="0" smtClean="0"/>
              <a:t>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tập</a:t>
            </a:r>
            <a:r>
              <a:rPr lang="vi-VN" sz="2000" dirty="0" smtClean="0"/>
              <a:t> </a:t>
            </a:r>
            <a:r>
              <a:rPr lang="vi-VN" sz="2000" dirty="0" err="1" smtClean="0"/>
              <a:t>hợp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đối</a:t>
            </a:r>
            <a:r>
              <a:rPr lang="vi-VN" sz="2000" dirty="0" smtClean="0"/>
              <a:t> </a:t>
            </a:r>
            <a:r>
              <a:rPr lang="vi-VN" sz="2000" dirty="0" err="1" smtClean="0"/>
              <a:t>tượng</a:t>
            </a:r>
            <a:r>
              <a:rPr lang="vi-VN" sz="2000" dirty="0" smtClean="0"/>
              <a:t>.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vào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khác</a:t>
            </a:r>
            <a:r>
              <a:rPr lang="vi-VN" sz="2000" dirty="0" smtClean="0"/>
              <a:t>.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vào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khác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gọi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con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. </a:t>
            </a:r>
            <a:r>
              <a:rPr lang="vi-VN" sz="2000" dirty="0" err="1" smtClean="0"/>
              <a:t>Điều</a:t>
            </a:r>
            <a:r>
              <a:rPr lang="vi-VN" sz="2000" dirty="0" smtClean="0"/>
              <a:t> quan </a:t>
            </a:r>
            <a:r>
              <a:rPr lang="vi-VN" sz="2000" dirty="0" err="1" smtClean="0"/>
              <a:t>trọng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</a:t>
            </a:r>
            <a:r>
              <a:rPr lang="vi-VN" sz="2000" dirty="0" err="1" smtClean="0"/>
              <a:t>xếp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tính</a:t>
            </a:r>
            <a:r>
              <a:rPr lang="vi-VN" sz="2000" dirty="0" smtClean="0"/>
              <a:t> </a:t>
            </a:r>
            <a:r>
              <a:rPr lang="vi-VN" sz="2000" dirty="0" err="1" smtClean="0"/>
              <a:t>kế</a:t>
            </a:r>
            <a:r>
              <a:rPr lang="vi-VN" sz="2000" dirty="0" smtClean="0"/>
              <a:t> </a:t>
            </a:r>
            <a:r>
              <a:rPr lang="vi-VN" sz="2000" dirty="0" err="1" smtClean="0"/>
              <a:t>thừa</a:t>
            </a:r>
            <a:endParaRPr lang="vi-VN" sz="2000" dirty="0" smtClean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6" y="4275437"/>
            <a:ext cx="1356363" cy="22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 smtClean="0"/>
              <a:t>Thuộc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tính</a:t>
            </a:r>
            <a:r>
              <a:rPr lang="vi-VN" sz="2000" b="1" dirty="0" smtClean="0"/>
              <a:t> (</a:t>
            </a:r>
            <a:r>
              <a:rPr lang="vi-VN" sz="2000" b="1" dirty="0" err="1" smtClean="0"/>
              <a:t>Properties</a:t>
            </a:r>
            <a:r>
              <a:rPr lang="vi-VN" sz="2000" b="1" dirty="0" smtClean="0"/>
              <a:t>) </a:t>
            </a:r>
          </a:p>
          <a:p>
            <a:pPr marL="667512" lvl="2" indent="0">
              <a:buNone/>
            </a:pP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trong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mô </a:t>
            </a:r>
            <a:r>
              <a:rPr lang="vi-VN" sz="2000" dirty="0" err="1"/>
              <a:t>tả</a:t>
            </a:r>
            <a:r>
              <a:rPr lang="vi-VN" sz="2000" dirty="0"/>
              <a:t> thông qua </a:t>
            </a:r>
            <a:r>
              <a:rPr lang="vi-VN" sz="2000" dirty="0" err="1"/>
              <a:t>việc</a:t>
            </a:r>
            <a:r>
              <a:rPr lang="vi-VN" sz="2000" dirty="0"/>
              <a:t> khai </a:t>
            </a:r>
            <a:r>
              <a:rPr lang="vi-VN" sz="2000" dirty="0" err="1"/>
              <a:t>báo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. </a:t>
            </a:r>
            <a:r>
              <a:rPr lang="vi-VN" sz="2000" dirty="0" err="1"/>
              <a:t>Mỗi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đều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tên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thông tin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endParaRPr lang="vi-VN" sz="2000" dirty="0" smtClean="0"/>
          </a:p>
        </p:txBody>
      </p:sp>
      <p:pic>
        <p:nvPicPr>
          <p:cNvPr id="6148" name="Picture 4" descr="Kết quả hình ảnh cho properti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87" y="4582340"/>
            <a:ext cx="1729002" cy="17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 trình bày về việc động nã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54_TF03460637.potx" id="{858DDAB7-9EDB-47D5-8357-9B15A224017F}" vid="{3E6B129B-243A-4201-A41B-1BD240DB12D8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2112</Words>
  <Application>Microsoft Office PowerPoint</Application>
  <PresentationFormat>Màn hình rộng</PresentationFormat>
  <Paragraphs>214</Paragraphs>
  <Slides>39</Slides>
  <Notes>39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Times New Roman</vt:lpstr>
      <vt:lpstr>Verdana</vt:lpstr>
      <vt:lpstr>Wingdings 2</vt:lpstr>
      <vt:lpstr>Bản trình bày về việc động não</vt:lpstr>
      <vt:lpstr>Ontology về lịch sử sức khỏe gia đình</vt:lpstr>
      <vt:lpstr>Danh mục</vt:lpstr>
      <vt:lpstr>Tổng quan: Tiền sử sức khỏe gia đình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Kết luận</vt:lpstr>
      <vt:lpstr>Kết luận</vt:lpstr>
      <vt:lpstr>Kết luận</vt:lpstr>
      <vt:lpstr>Kết luận</vt:lpstr>
      <vt:lpstr>Kết luận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Phiên Sáng tạo</dc:title>
  <dc:creator>Đăng Cường Bùi</dc:creator>
  <cp:lastModifiedBy>Đăng Cường Bùi</cp:lastModifiedBy>
  <cp:revision>26</cp:revision>
  <dcterms:created xsi:type="dcterms:W3CDTF">2019-11-12T14:56:40Z</dcterms:created>
  <dcterms:modified xsi:type="dcterms:W3CDTF">2019-11-21T05:19:34Z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