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58" r:id="rId6"/>
    <p:sldId id="259" r:id="rId7"/>
    <p:sldId id="260" r:id="rId8"/>
    <p:sldId id="261" r:id="rId9"/>
    <p:sldId id="264" r:id="rId10"/>
    <p:sldId id="262" r:id="rId11"/>
    <p:sldId id="265" r:id="rId12"/>
    <p:sldId id="267" r:id="rId13"/>
    <p:sldId id="268" r:id="rId14"/>
    <p:sldId id="266" r:id="rId15"/>
    <p:sldId id="270" r:id="rId16"/>
    <p:sldId id="269" r:id="rId17"/>
    <p:sldId id="271" r:id="rId18"/>
    <p:sldId id="263" r:id="rId19"/>
    <p:sldId id="272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69" d="100"/>
          <a:sy n="69" d="100"/>
        </p:scale>
        <p:origin x="564" y="5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11/28/2017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11/28/2017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11/28/2017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c/walmart-recruiting-store-sales-forecast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RETAIL SALES FORECASTING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533256" cy="1397000"/>
          </a:xfrm>
        </p:spPr>
        <p:txBody>
          <a:bodyPr/>
          <a:lstStyle/>
          <a:p>
            <a:r>
              <a:rPr lang="en-US" dirty="0" smtClean="0"/>
              <a:t>CKME136: CAPSTONE PROJECT</a:t>
            </a:r>
          </a:p>
          <a:p>
            <a:r>
              <a:rPr lang="en-US" dirty="0" smtClean="0"/>
              <a:t>John-Paul </a:t>
            </a:r>
            <a:r>
              <a:rPr lang="en-US" dirty="0" err="1" smtClean="0"/>
              <a:t>Otieno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Explore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Departments are performing the same across Stores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2334949"/>
            <a:ext cx="7992888" cy="397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1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Exploratory Data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Comparing the features with the Weekly Sales</a:t>
            </a:r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44" y="2277156"/>
            <a:ext cx="8640960" cy="424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0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Explore data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Sales by store type</a:t>
            </a:r>
          </a:p>
          <a:p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2240252"/>
            <a:ext cx="7829153" cy="389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1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Time Series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Define an ARIMA function that fits model</a:t>
            </a:r>
          </a:p>
          <a:p>
            <a:r>
              <a:rPr lang="en-CA" dirty="0" smtClean="0"/>
              <a:t>Train the model </a:t>
            </a:r>
          </a:p>
          <a:p>
            <a:r>
              <a:rPr lang="en-CA" dirty="0"/>
              <a:t>The results indicate that the most appropriate model for our Weekly sales</a:t>
            </a:r>
          </a:p>
          <a:p>
            <a:r>
              <a:rPr lang="en-CA" dirty="0" smtClean="0"/>
              <a:t>time </a:t>
            </a:r>
            <a:r>
              <a:rPr lang="en-CA" dirty="0"/>
              <a:t>series is the ARIMA(2, 2, 2) model. We can train this model again with these parameters:</a:t>
            </a:r>
          </a:p>
        </p:txBody>
      </p:sp>
    </p:spTree>
    <p:extLst>
      <p:ext uri="{BB962C8B-B14F-4D97-AF65-F5344CB8AC3E}">
        <p14:creationId xmlns:p14="http://schemas.microsoft.com/office/powerpoint/2010/main" val="43993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836" y="1844824"/>
            <a:ext cx="8513556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3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 investigat</a:t>
            </a:r>
            <a:r>
              <a:rPr lang="en-US" dirty="0" smtClean="0"/>
              <a:t>e other external features</a:t>
            </a:r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to do next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Identify other </a:t>
            </a:r>
            <a:r>
              <a:rPr lang="en-US" dirty="0" err="1" smtClean="0"/>
              <a:t>algorthimns</a:t>
            </a:r>
            <a:r>
              <a:rPr lang="en-US" dirty="0" smtClean="0"/>
              <a:t> that would work with this model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086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Retail Store: Walmart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Founded in </a:t>
            </a:r>
            <a:r>
              <a:rPr lang="en-US" dirty="0" smtClean="0"/>
              <a:t> July 2, 1962 </a:t>
            </a:r>
            <a:endParaRPr lang="en-US" dirty="0"/>
          </a:p>
          <a:p>
            <a:r>
              <a:rPr lang="en-US" dirty="0" smtClean="0"/>
              <a:t>Revenue </a:t>
            </a:r>
            <a:r>
              <a:rPr lang="en-US" dirty="0"/>
              <a:t>– $</a:t>
            </a:r>
            <a:r>
              <a:rPr lang="en-US" dirty="0" smtClean="0"/>
              <a:t>485.86 </a:t>
            </a:r>
            <a:r>
              <a:rPr lang="en-US" dirty="0"/>
              <a:t>billion for the 2016 fiscal </a:t>
            </a:r>
            <a:r>
              <a:rPr lang="en-US" dirty="0" smtClean="0"/>
              <a:t>year</a:t>
            </a:r>
          </a:p>
          <a:p>
            <a:r>
              <a:rPr lang="en-US" dirty="0"/>
              <a:t>11,695 </a:t>
            </a:r>
            <a:r>
              <a:rPr lang="en-US" dirty="0" smtClean="0"/>
              <a:t>stores world wide</a:t>
            </a:r>
          </a:p>
          <a:p>
            <a:r>
              <a:rPr lang="en-US" dirty="0" smtClean="0"/>
              <a:t>Number of employees 2.3 million world wide and 1.4 million in the U.S  as of 2016</a:t>
            </a:r>
            <a:endParaRPr lang="en-US" dirty="0"/>
          </a:p>
          <a:p>
            <a:r>
              <a:rPr lang="en-US" dirty="0"/>
              <a:t>260 million customers each week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Kaggle</a:t>
            </a:r>
            <a:r>
              <a:rPr lang="en-US" dirty="0"/>
              <a:t> Competition</a:t>
            </a:r>
          </a:p>
          <a:p>
            <a:pPr lvl="1"/>
            <a:r>
              <a:rPr lang="en-US" dirty="0">
                <a:hlinkClick r:id="rId2"/>
              </a:rPr>
              <a:t>www.kaggle.com/c/walmart-recruiting-store-sales-forecasting</a:t>
            </a:r>
            <a:endParaRPr lang="en-US" dirty="0"/>
          </a:p>
          <a:p>
            <a:r>
              <a:rPr lang="en-US" dirty="0"/>
              <a:t>Goal: Forecast sales for each department of each store</a:t>
            </a:r>
          </a:p>
          <a:p>
            <a:r>
              <a:rPr lang="en-US" dirty="0" smtClean="0"/>
              <a:t>Use </a:t>
            </a:r>
            <a:r>
              <a:rPr lang="en-US" dirty="0"/>
              <a:t>multiple points if necessary.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213" y="2409160"/>
            <a:ext cx="8686800" cy="303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 begin with 3 data sets:</a:t>
            </a:r>
          </a:p>
          <a:p>
            <a:r>
              <a:rPr lang="en-CA" b="1" dirty="0"/>
              <a:t>train.csv</a:t>
            </a:r>
            <a:r>
              <a:rPr lang="en-CA" dirty="0"/>
              <a:t>: Historical training data from 5/2/2010 to 26/10/2011, containing columns for Store, </a:t>
            </a:r>
            <a:r>
              <a:rPr lang="en-CA" dirty="0" err="1"/>
              <a:t>Dept</a:t>
            </a:r>
            <a:r>
              <a:rPr lang="en-CA" dirty="0"/>
              <a:t>, Date, </a:t>
            </a:r>
            <a:r>
              <a:rPr lang="en-CA" dirty="0" err="1"/>
              <a:t>Weekly_Sales</a:t>
            </a:r>
            <a:r>
              <a:rPr lang="en-CA" dirty="0"/>
              <a:t> and </a:t>
            </a:r>
            <a:r>
              <a:rPr lang="en-CA" dirty="0" err="1"/>
              <a:t>IsHoliday</a:t>
            </a:r>
            <a:r>
              <a:rPr lang="en-CA" dirty="0"/>
              <a:t> -  421570 records</a:t>
            </a:r>
          </a:p>
          <a:p>
            <a:r>
              <a:rPr lang="en-CA" b="1" dirty="0"/>
              <a:t>test.csv</a:t>
            </a:r>
            <a:r>
              <a:rPr lang="en-CA" dirty="0"/>
              <a:t>: Test data for 2/11/2012 to 26/7/2013, containing columns for Store, Department, Date and </a:t>
            </a:r>
            <a:r>
              <a:rPr lang="en-CA" dirty="0" err="1"/>
              <a:t>IsHoliday</a:t>
            </a:r>
            <a:r>
              <a:rPr lang="en-CA" dirty="0"/>
              <a:t> – 115064 records</a:t>
            </a:r>
          </a:p>
          <a:p>
            <a:r>
              <a:rPr lang="en-CA" b="1" dirty="0"/>
              <a:t>Features.csv: </a:t>
            </a:r>
            <a:r>
              <a:rPr lang="en-CA" dirty="0"/>
              <a:t>Contains additional data related to the store, department and regional activity within the given dates. It contains Store, Date, Temperature, </a:t>
            </a:r>
            <a:r>
              <a:rPr lang="en-CA" dirty="0" err="1"/>
              <a:t>Fuel_Price</a:t>
            </a:r>
            <a:r>
              <a:rPr lang="en-CA" dirty="0"/>
              <a:t>, Markdown 1-5, CPI, Unemployment, </a:t>
            </a:r>
            <a:r>
              <a:rPr lang="en-CA" dirty="0" err="1"/>
              <a:t>IsHoliday</a:t>
            </a:r>
            <a:r>
              <a:rPr lang="en-CA" dirty="0"/>
              <a:t> – 8190 records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About The </a:t>
            </a:r>
            <a:r>
              <a:rPr lang="en-CA" dirty="0"/>
              <a:t>D</a:t>
            </a:r>
            <a:r>
              <a:rPr lang="en-CA" dirty="0" smtClean="0"/>
              <a:t>ata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374230" cy="412048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&lt;Train&gt; </a:t>
            </a:r>
          </a:p>
          <a:p>
            <a:r>
              <a:rPr lang="en-US" dirty="0"/>
              <a:t>Store - the store number</a:t>
            </a:r>
          </a:p>
          <a:p>
            <a:r>
              <a:rPr lang="en-US" altLang="zh-CN" dirty="0"/>
              <a:t>·</a:t>
            </a:r>
            <a:r>
              <a:rPr lang="en-US" dirty="0" err="1"/>
              <a:t>Dept</a:t>
            </a:r>
            <a:r>
              <a:rPr lang="en-US" dirty="0"/>
              <a:t> - the </a:t>
            </a:r>
            <a:r>
              <a:rPr lang="en-US" dirty="0" err="1"/>
              <a:t>departmet</a:t>
            </a:r>
            <a:r>
              <a:rPr lang="en-US" dirty="0"/>
              <a:t> number</a:t>
            </a:r>
          </a:p>
          <a:p>
            <a:r>
              <a:rPr lang="en-US" altLang="zh-CN" dirty="0"/>
              <a:t>·</a:t>
            </a:r>
            <a:r>
              <a:rPr lang="en-US" dirty="0"/>
              <a:t>Date - the week</a:t>
            </a:r>
          </a:p>
          <a:p>
            <a:r>
              <a:rPr lang="en-US" altLang="zh-CN" dirty="0"/>
              <a:t>·</a:t>
            </a:r>
            <a:r>
              <a:rPr lang="en-US" dirty="0"/>
              <a:t>Weekly Sales -  sales for the given department in the given store</a:t>
            </a:r>
          </a:p>
          <a:p>
            <a:r>
              <a:rPr lang="en-US" altLang="zh-CN" dirty="0"/>
              <a:t>·</a:t>
            </a:r>
            <a:r>
              <a:rPr lang="en-US" dirty="0" err="1"/>
              <a:t>IsHoliday</a:t>
            </a:r>
            <a:r>
              <a:rPr lang="en-US" dirty="0"/>
              <a:t> - whether the week is a special holiday week</a:t>
            </a:r>
          </a:p>
          <a:p>
            <a:r>
              <a:rPr lang="en-US" dirty="0"/>
              <a:t>&lt;Train&gt; provided sales data of 45 stores with up to 99 departments in more than 421,000 records, and didn’t sum each store’s weekly sales up.</a:t>
            </a:r>
          </a:p>
          <a:p>
            <a:endParaRPr lang="en-CA" dirty="0"/>
          </a:p>
        </p:txBody>
      </p:sp>
      <p:sp>
        <p:nvSpPr>
          <p:cNvPr id="7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&lt;Features&gt;      </a:t>
            </a:r>
          </a:p>
          <a:p>
            <a:r>
              <a:rPr lang="en-US" altLang="zh-CN" dirty="0" smtClean="0"/>
              <a:t>·</a:t>
            </a:r>
            <a:r>
              <a:rPr lang="en-US" dirty="0" smtClean="0"/>
              <a:t>Store - the store number</a:t>
            </a:r>
          </a:p>
          <a:p>
            <a:r>
              <a:rPr lang="en-US" altLang="zh-CN" dirty="0" smtClean="0"/>
              <a:t>·</a:t>
            </a:r>
            <a:r>
              <a:rPr lang="en-US" dirty="0" smtClean="0"/>
              <a:t>Date - the week</a:t>
            </a:r>
          </a:p>
          <a:p>
            <a:r>
              <a:rPr lang="en-US" altLang="zh-CN" dirty="0" smtClean="0"/>
              <a:t>·</a:t>
            </a:r>
            <a:r>
              <a:rPr lang="en-US" dirty="0" smtClean="0"/>
              <a:t>Temperature - average temperature in the region</a:t>
            </a:r>
          </a:p>
          <a:p>
            <a:r>
              <a:rPr lang="en-US" altLang="zh-CN" dirty="0" smtClean="0"/>
              <a:t>·</a:t>
            </a:r>
            <a:r>
              <a:rPr lang="en-US" dirty="0" smtClean="0"/>
              <a:t>Fuel Price - cost of fuel in the region</a:t>
            </a:r>
          </a:p>
          <a:p>
            <a:r>
              <a:rPr lang="en-US" altLang="zh-CN" dirty="0" smtClean="0"/>
              <a:t>·</a:t>
            </a:r>
            <a:r>
              <a:rPr lang="en-US" dirty="0" smtClean="0"/>
              <a:t>MarkDown1-5 - data is only available after Nov 2011, </a:t>
            </a:r>
          </a:p>
          <a:p>
            <a:r>
              <a:rPr lang="en-US" altLang="zh-CN" dirty="0" smtClean="0"/>
              <a:t>·</a:t>
            </a:r>
            <a:r>
              <a:rPr lang="en-US" dirty="0" smtClean="0"/>
              <a:t>CPI - the consumer price index</a:t>
            </a:r>
          </a:p>
          <a:p>
            <a:r>
              <a:rPr lang="en-US" altLang="zh-CN" dirty="0" smtClean="0"/>
              <a:t>·</a:t>
            </a:r>
            <a:r>
              <a:rPr lang="en-US" dirty="0" smtClean="0"/>
              <a:t>Unemployment - the unemployment rate</a:t>
            </a:r>
          </a:p>
          <a:p>
            <a:r>
              <a:rPr lang="en-US" altLang="zh-CN" dirty="0" smtClean="0"/>
              <a:t>·</a:t>
            </a:r>
            <a:r>
              <a:rPr lang="en-US" dirty="0" err="1" smtClean="0"/>
              <a:t>IsHoliday</a:t>
            </a:r>
            <a:r>
              <a:rPr lang="en-US" dirty="0" smtClean="0"/>
              <a:t> - whether the week is a special holiday week</a:t>
            </a:r>
          </a:p>
          <a:p>
            <a:r>
              <a:rPr lang="en-US" dirty="0" smtClean="0"/>
              <a:t>&lt;Feature&gt; provided parameters may affect weekly sales, but did not provide weekly sales.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822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And Explore The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3949080" cy="30403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train.csv </a:t>
            </a:r>
            <a:endParaRPr lang="en-US" dirty="0"/>
          </a:p>
          <a:p>
            <a:pPr lvl="1"/>
            <a:r>
              <a:rPr lang="en-US" dirty="0"/>
              <a:t>2-5-2010 to 10-26-2012</a:t>
            </a:r>
          </a:p>
          <a:p>
            <a:pPr lvl="1"/>
            <a:r>
              <a:rPr lang="en-US" dirty="0"/>
              <a:t>143 weeks</a:t>
            </a:r>
          </a:p>
          <a:p>
            <a:r>
              <a:rPr lang="en-US" dirty="0"/>
              <a:t>test.csv</a:t>
            </a:r>
          </a:p>
          <a:p>
            <a:pPr lvl="1"/>
            <a:r>
              <a:rPr lang="en-US" dirty="0"/>
              <a:t>11-2-2012 to 7-26-2013</a:t>
            </a:r>
          </a:p>
          <a:p>
            <a:pPr lvl="1"/>
            <a:r>
              <a:rPr lang="en-US" dirty="0"/>
              <a:t>39 weeks</a:t>
            </a:r>
          </a:p>
          <a:p>
            <a:r>
              <a:rPr lang="en-US" dirty="0"/>
              <a:t>features.csv</a:t>
            </a:r>
          </a:p>
          <a:p>
            <a:pPr lvl="1"/>
            <a:r>
              <a:rPr lang="en-US" dirty="0"/>
              <a:t>2-5-2010 to 7-26-2013</a:t>
            </a:r>
          </a:p>
          <a:p>
            <a:pPr lvl="1"/>
            <a:r>
              <a:rPr lang="en-US" dirty="0"/>
              <a:t>77 weeks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Merged 3 data sets for convenience of analysis</a:t>
            </a:r>
          </a:p>
          <a:p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6" y="4869160"/>
            <a:ext cx="10223446" cy="126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Explore The Data</a:t>
            </a:r>
            <a:endParaRPr lang="en-CA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809" y="1828800"/>
            <a:ext cx="8303607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1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Exploring the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Weekly store sales by departments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30" y="2276872"/>
            <a:ext cx="8265963" cy="407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4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EB0D3B34-B7D6-4C45-8EC6-74593BA23307}" vid="{3C7E45A4-4E96-419A-A06F-C7909FE41FBD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FF1070-8794-47AC-90B7-1F2E078096FF}">
  <ds:schemaRefs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40262f94-9f35-4ac3-9a90-690165a166b7"/>
    <ds:schemaRef ds:uri="http://purl.org/dc/dcmitype/"/>
    <ds:schemaRef ds:uri="http://schemas.microsoft.com/office/2006/metadata/properties"/>
    <ds:schemaRef ds:uri="a4f35948-e619-41b3-aa29-22878b09cfd2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159</TotalTime>
  <Words>471</Words>
  <Application>Microsoft Office PowerPoint</Application>
  <PresentationFormat>Custom</PresentationFormat>
  <Paragraphs>70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SimSun</vt:lpstr>
      <vt:lpstr>Arial</vt:lpstr>
      <vt:lpstr>Century Gothic</vt:lpstr>
      <vt:lpstr>Palatino Linotype</vt:lpstr>
      <vt:lpstr>Business strategy presentation</vt:lpstr>
      <vt:lpstr>RETAIL SALES FORECASTING</vt:lpstr>
      <vt:lpstr>Retail Store: Walmart</vt:lpstr>
      <vt:lpstr>About the data</vt:lpstr>
      <vt:lpstr>Data Description</vt:lpstr>
      <vt:lpstr>Data Preparation</vt:lpstr>
      <vt:lpstr>About The Data</vt:lpstr>
      <vt:lpstr>Load And Explore The Data</vt:lpstr>
      <vt:lpstr>Explore The Data</vt:lpstr>
      <vt:lpstr>Exploring the data</vt:lpstr>
      <vt:lpstr>Explore Data</vt:lpstr>
      <vt:lpstr>Exploratory Data Analysis</vt:lpstr>
      <vt:lpstr>Explore data</vt:lpstr>
      <vt:lpstr>Time Series Analysis</vt:lpstr>
      <vt:lpstr>Model</vt:lpstr>
      <vt:lpstr>Recommendation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SALES FORECASTING</dc:title>
  <dc:creator>endcore</dc:creator>
  <cp:lastModifiedBy>endcore</cp:lastModifiedBy>
  <cp:revision>10</cp:revision>
  <dcterms:created xsi:type="dcterms:W3CDTF">2017-11-28T20:17:10Z</dcterms:created>
  <dcterms:modified xsi:type="dcterms:W3CDTF">2017-11-28T22:56:37Z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