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58" r:id="rId7"/>
    <p:sldId id="265" r:id="rId8"/>
    <p:sldId id="266" r:id="rId9"/>
    <p:sldId id="267" r:id="rId10"/>
    <p:sldId id="268" r:id="rId11"/>
    <p:sldId id="269" r:id="rId12"/>
    <p:sldId id="270" r:id="rId13"/>
    <p:sldId id="259" r:id="rId14"/>
    <p:sldId id="260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7A417-05CF-402A-AB2D-7B05CC4BC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CF1072-11E3-4FE5-879B-CB9B513BD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2AC2C8-7DF2-47ED-A60C-7BD8BC1D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CA91-3C45-4E75-8A4A-18D63D7DD7C8}" type="datetimeFigureOut">
              <a:rPr lang="es-CL" smtClean="0"/>
              <a:t>01-12-2022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1529BA-C38B-4AC2-9486-F2847F0B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802A69-BEAE-49CD-B139-1E90B918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5C54-3A9D-4084-9F1A-2E4320A37D1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755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6A0B3-6ABA-49D8-B7F3-D8FB17D9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60A139-5EF3-40C3-BAC4-8F44FBD90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394908-17F9-48F6-844A-3BDCAB23D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CA91-3C45-4E75-8A4A-18D63D7DD7C8}" type="datetimeFigureOut">
              <a:rPr lang="es-CL" smtClean="0"/>
              <a:t>01-12-2022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621A53-7A38-43E7-9859-C44C87DC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504687-FFF4-44B1-9C62-ED61A061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5C54-3A9D-4084-9F1A-2E4320A37D1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062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B04579-8982-4DE9-B2D1-F30087E7F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676F0A-1103-4290-BCC9-FE379AF3A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D0877E-9415-42C0-8D21-CBC60004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CA91-3C45-4E75-8A4A-18D63D7DD7C8}" type="datetimeFigureOut">
              <a:rPr lang="es-CL" smtClean="0"/>
              <a:t>01-12-2022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5EDFF-8657-44BC-9F95-A75A022F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AC3007-947F-4C5B-8385-F3345DD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5C54-3A9D-4084-9F1A-2E4320A37D1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514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A4BCA-87A7-4BD2-AD23-2A6F12F9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4345F5-D767-4BF8-A48D-B47EA9E6E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9539CF-D5D3-4B85-A83B-7D19BAD1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CA91-3C45-4E75-8A4A-18D63D7DD7C8}" type="datetimeFigureOut">
              <a:rPr lang="es-CL" smtClean="0"/>
              <a:t>01-12-2022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D1AF5E-98C0-437B-ABD1-0EE0EA803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E952DF-1458-4AD0-9496-D7278FCE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5C54-3A9D-4084-9F1A-2E4320A37D1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916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09869-2E87-4B1B-B1CA-F9BF718E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2A9B83-7569-4546-B30E-B77E27474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60D5BB-0115-467B-8DE7-35B0618D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CA91-3C45-4E75-8A4A-18D63D7DD7C8}" type="datetimeFigureOut">
              <a:rPr lang="es-CL" smtClean="0"/>
              <a:t>01-12-2022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6976A1-9B09-4E1E-B7C3-DB91150B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D4CFFE-4B49-4CB2-AFDD-C3B0167A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5C54-3A9D-4084-9F1A-2E4320A37D1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00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8274F-7F1F-4B82-AB05-67930494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5E983A-4724-48A6-9992-09D9AB030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DBCA65-5C7A-48B8-BCC3-6F1F59113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4299EA-D7B2-442F-ADD5-180229A75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CA91-3C45-4E75-8A4A-18D63D7DD7C8}" type="datetimeFigureOut">
              <a:rPr lang="es-CL" smtClean="0"/>
              <a:t>01-12-2022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E88FC1-3AF4-431C-8D60-31052D3A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6DEAC2-5B64-4A78-AAEA-F9BEA663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5C54-3A9D-4084-9F1A-2E4320A37D1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24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0FB97-020D-48D0-81A4-B222734FA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E8886E-A9AD-4598-870F-ABB1C1810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D1EDBF-800C-4DBE-B0AE-FA0BE1ED8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A35B8D-9623-4B73-BD53-AFB7D24E1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F79FEEE-6826-41DF-B2B6-08DEF1D1D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26E093A-5015-491A-A972-5BE38D28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CA91-3C45-4E75-8A4A-18D63D7DD7C8}" type="datetimeFigureOut">
              <a:rPr lang="es-CL" smtClean="0"/>
              <a:t>01-12-2022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C835543-8A79-4EA8-9DAA-F90269C1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2E99ABC-62FE-479F-BC3D-D992212B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5C54-3A9D-4084-9F1A-2E4320A37D1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541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C7F32-9EDA-4681-8AC0-8795752D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520A079-409C-4C9C-85C4-26F8CFEB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CA91-3C45-4E75-8A4A-18D63D7DD7C8}" type="datetimeFigureOut">
              <a:rPr lang="es-CL" smtClean="0"/>
              <a:t>01-12-2022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E497F1-0114-4333-90D8-8EC5AC07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B1D6EE-7EA7-4BCB-9684-32D6E2EC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5C54-3A9D-4084-9F1A-2E4320A37D1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493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2DDD3C1-593F-45CF-9B03-1E3FE5B5D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CA91-3C45-4E75-8A4A-18D63D7DD7C8}" type="datetimeFigureOut">
              <a:rPr lang="es-CL" smtClean="0"/>
              <a:t>01-12-2022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AA8575-66A0-4669-92B0-E0697A1BF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5549DC-844A-4B7B-AAA4-C1C82435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5C54-3A9D-4084-9F1A-2E4320A37D1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779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1F937-E292-4CFE-8454-1DCD87FD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56BDB0-4B88-4A07-81DC-4D7DF60E7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84577F-970B-4A64-978C-F5D92BDC1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41AB2C-83A8-4DA9-BCBA-A8D93639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CA91-3C45-4E75-8A4A-18D63D7DD7C8}" type="datetimeFigureOut">
              <a:rPr lang="es-CL" smtClean="0"/>
              <a:t>01-12-2022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6B3774-DFE8-4FB0-99F4-7C2353F59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59104F-CF68-4E13-99DE-28A3725F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5C54-3A9D-4084-9F1A-2E4320A37D1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63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6C0E7-30F9-4164-BCCC-C0A828D2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AA574E8-5A9A-4E37-869E-D387F8799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87132E-43F8-4951-8F34-3584A7F04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C3BADD-A700-4AEA-AD1C-EBDB8777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CA91-3C45-4E75-8A4A-18D63D7DD7C8}" type="datetimeFigureOut">
              <a:rPr lang="es-CL" smtClean="0"/>
              <a:t>01-12-2022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D57CDD-4D03-4D16-9F02-10727346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929407-8998-4745-BB42-4ADEE470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5C54-3A9D-4084-9F1A-2E4320A37D1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690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F93049-2914-4204-BC6B-0DB563748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ACD398-31FE-4EAD-8245-CCF263BB6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2686C0-AD1F-4DCF-B772-A6630980B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BCA91-3C45-4E75-8A4A-18D63D7DD7C8}" type="datetimeFigureOut">
              <a:rPr lang="es-CL" smtClean="0"/>
              <a:t>01-12-2022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E40314-2C76-4047-A493-22F5E514B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F29F8C-EA23-4979-AAFA-12E00D093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25C54-3A9D-4084-9F1A-2E4320A37D1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716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EA18564-EBB4-4D78-B45F-DC78992F5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8412" y="3889300"/>
            <a:ext cx="8621779" cy="1308253"/>
          </a:xfrm>
        </p:spPr>
        <p:txBody>
          <a:bodyPr>
            <a:noAutofit/>
          </a:bodyPr>
          <a:lstStyle/>
          <a:p>
            <a:r>
              <a:rPr lang="es-ES" sz="2500" b="1" i="0" dirty="0">
                <a:solidFill>
                  <a:srgbClr val="000000"/>
                </a:solidFill>
                <a:effectLst/>
                <a:latin typeface="Helvetica Neue"/>
              </a:rPr>
              <a:t>Proyecto: </a:t>
            </a:r>
            <a:br>
              <a:rPr lang="es-ES" sz="2500" b="1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s-ES" sz="2500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s-ES" sz="2500" b="1" i="0" dirty="0">
                <a:solidFill>
                  <a:srgbClr val="000000"/>
                </a:solidFill>
                <a:effectLst/>
                <a:latin typeface="Helvetica Neue"/>
              </a:rPr>
              <a:t>Análisis sobre la insuficiencia del desarrollo educacional con relación al rendimiento académico y otras variables.</a:t>
            </a:r>
            <a:endParaRPr lang="es-CL" sz="25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387EFC13-D231-4743-9A4C-56FA8CB0C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685800"/>
            <a:ext cx="9144000" cy="452535"/>
          </a:xfrm>
        </p:spPr>
        <p:txBody>
          <a:bodyPr/>
          <a:lstStyle/>
          <a:p>
            <a:r>
              <a:rPr lang="es-ES" b="1" i="0" dirty="0">
                <a:solidFill>
                  <a:srgbClr val="000000"/>
                </a:solidFill>
                <a:effectLst/>
                <a:latin typeface="Helvetica Neue"/>
              </a:rPr>
              <a:t>IMT 2200 - Introducción a Ciencia de Datos</a:t>
            </a:r>
          </a:p>
        </p:txBody>
      </p:sp>
      <p:sp>
        <p:nvSpPr>
          <p:cNvPr id="6" name="Subtítulo 4">
            <a:extLst>
              <a:ext uri="{FF2B5EF4-FFF2-40B4-BE49-F238E27FC236}">
                <a16:creationId xmlns:a16="http://schemas.microsoft.com/office/drawing/2014/main" id="{4F5D0EA2-B64B-45DE-B81E-FEDF418E90AF}"/>
              </a:ext>
            </a:extLst>
          </p:cNvPr>
          <p:cNvSpPr txBox="1">
            <a:spLocks/>
          </p:cNvSpPr>
          <p:nvPr/>
        </p:nvSpPr>
        <p:spPr>
          <a:xfrm>
            <a:off x="2594298" y="1137751"/>
            <a:ext cx="9144000" cy="1110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800" b="1" i="0" dirty="0">
                <a:solidFill>
                  <a:srgbClr val="000000"/>
                </a:solidFill>
                <a:effectLst/>
                <a:latin typeface="Helvetica Neue"/>
              </a:rPr>
              <a:t>Pontificia Universidad Católica de Chile</a:t>
            </a:r>
            <a:br>
              <a:rPr lang="es-CL" sz="1800" dirty="0"/>
            </a:br>
            <a:r>
              <a:rPr lang="es-CL" sz="1800" b="1" i="0" dirty="0">
                <a:solidFill>
                  <a:srgbClr val="000000"/>
                </a:solidFill>
                <a:effectLst/>
                <a:latin typeface="Helvetica Neue"/>
              </a:rPr>
              <a:t>Semestre 2022-1</a:t>
            </a:r>
            <a:br>
              <a:rPr lang="es-CL" sz="1800" dirty="0"/>
            </a:br>
            <a:r>
              <a:rPr lang="es-CL" sz="1800" b="1" i="0" dirty="0">
                <a:solidFill>
                  <a:srgbClr val="000000"/>
                </a:solidFill>
                <a:effectLst/>
                <a:latin typeface="Helvetica Neue"/>
              </a:rPr>
              <a:t>Profesora:</a:t>
            </a:r>
            <a:r>
              <a:rPr lang="es-CL" sz="1800" b="0" i="0" dirty="0">
                <a:solidFill>
                  <a:srgbClr val="000000"/>
                </a:solidFill>
                <a:effectLst/>
                <a:latin typeface="Helvetica Neue"/>
              </a:rPr>
              <a:t> Paula Aguirre</a:t>
            </a:r>
            <a:br>
              <a:rPr lang="es-CL" sz="1800" dirty="0"/>
            </a:br>
            <a:r>
              <a:rPr lang="es-CL" sz="1800" b="1" i="0" dirty="0">
                <a:solidFill>
                  <a:srgbClr val="000000"/>
                </a:solidFill>
                <a:effectLst/>
                <a:latin typeface="Helvetica Neue"/>
              </a:rPr>
              <a:t>Integrantes:</a:t>
            </a:r>
            <a:r>
              <a:rPr lang="es-CL" sz="1800" b="0" i="0" dirty="0">
                <a:solidFill>
                  <a:srgbClr val="000000"/>
                </a:solidFill>
                <a:effectLst/>
                <a:latin typeface="Helvetica Neue"/>
              </a:rPr>
              <a:t> Rodolfo Cruz, Nicolas San Martin, Benjamín Santander, Daniela Victorero</a:t>
            </a:r>
            <a:endParaRPr lang="es-ES" sz="1800" b="1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4ECC75D8-028A-45DF-8186-275176F1B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78" y="209550"/>
            <a:ext cx="1562468" cy="2105024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17F3C2F7-7208-4C72-833A-3BABB3BD364C}"/>
              </a:ext>
            </a:extLst>
          </p:cNvPr>
          <p:cNvSpPr/>
          <p:nvPr/>
        </p:nvSpPr>
        <p:spPr>
          <a:xfrm>
            <a:off x="280306" y="6172200"/>
            <a:ext cx="11457992" cy="5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0124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9131BECB-42E1-96B9-280D-4E1C3184F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04" y="190122"/>
            <a:ext cx="7091527" cy="731020"/>
          </a:xfrm>
        </p:spPr>
        <p:txBody>
          <a:bodyPr>
            <a:normAutofit/>
          </a:bodyPr>
          <a:lstStyle/>
          <a:p>
            <a:r>
              <a:rPr lang="es-419" sz="2000" b="0" i="0" dirty="0">
                <a:solidFill>
                  <a:srgbClr val="000000"/>
                </a:solidFill>
                <a:effectLst/>
                <a:latin typeface="Helvetica Neue"/>
              </a:rPr>
              <a:t>Análisis de ingreso a universidades con 7 años de acreditación en las comunas de Santiago</a:t>
            </a:r>
            <a:endParaRPr lang="es-ES" sz="2000" b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FA9FE90-8861-BF40-ED98-DC57E6A957E1}"/>
              </a:ext>
            </a:extLst>
          </p:cNvPr>
          <p:cNvSpPr/>
          <p:nvPr/>
        </p:nvSpPr>
        <p:spPr>
          <a:xfrm>
            <a:off x="367004" y="866129"/>
            <a:ext cx="5535032" cy="5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3" name="Imagen 12" descr="Mapa&#10;&#10;Descripción generada automáticamente">
            <a:extLst>
              <a:ext uri="{FF2B5EF4-FFF2-40B4-BE49-F238E27FC236}">
                <a16:creationId xmlns:a16="http://schemas.microsoft.com/office/drawing/2014/main" id="{BCAD110A-E95D-F677-FC88-AC3B07197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12" y="921142"/>
            <a:ext cx="8432814" cy="580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9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9131BECB-42E1-96B9-280D-4E1C3184F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04" y="190122"/>
            <a:ext cx="7091527" cy="731020"/>
          </a:xfrm>
        </p:spPr>
        <p:txBody>
          <a:bodyPr>
            <a:normAutofit/>
          </a:bodyPr>
          <a:lstStyle/>
          <a:p>
            <a:r>
              <a:rPr lang="es-419" sz="2000" b="0" i="0" dirty="0">
                <a:solidFill>
                  <a:srgbClr val="000000"/>
                </a:solidFill>
                <a:effectLst/>
                <a:latin typeface="Helvetica Neue"/>
              </a:rPr>
              <a:t>Análisis de ingreso a universidades con 7 años de acreditación en las comunas de Santiago</a:t>
            </a:r>
            <a:endParaRPr lang="es-ES" sz="2000" b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FA9FE90-8861-BF40-ED98-DC57E6A957E1}"/>
              </a:ext>
            </a:extLst>
          </p:cNvPr>
          <p:cNvSpPr/>
          <p:nvPr/>
        </p:nvSpPr>
        <p:spPr>
          <a:xfrm>
            <a:off x="367004" y="866129"/>
            <a:ext cx="5535032" cy="5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" name="Imagen 3" descr="Mapa&#10;&#10;Descripción generada automáticamente">
            <a:extLst>
              <a:ext uri="{FF2B5EF4-FFF2-40B4-BE49-F238E27FC236}">
                <a16:creationId xmlns:a16="http://schemas.microsoft.com/office/drawing/2014/main" id="{7971514C-E4E3-C17D-CCDC-C09428FFF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08" y="1025415"/>
            <a:ext cx="9214772" cy="652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9131BECB-42E1-96B9-280D-4E1C3184F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04" y="190122"/>
            <a:ext cx="7091527" cy="731020"/>
          </a:xfrm>
        </p:spPr>
        <p:txBody>
          <a:bodyPr>
            <a:normAutofit/>
          </a:bodyPr>
          <a:lstStyle/>
          <a:p>
            <a:r>
              <a:rPr lang="es-419" sz="2000" b="0" i="0" dirty="0">
                <a:solidFill>
                  <a:srgbClr val="000000"/>
                </a:solidFill>
                <a:effectLst/>
                <a:latin typeface="Helvetica Neue"/>
              </a:rPr>
              <a:t>Análisis de ingreso a universidades con 7 años de acreditación en las comunas de Santiago</a:t>
            </a:r>
            <a:endParaRPr lang="es-ES" sz="2000" b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FA9FE90-8861-BF40-ED98-DC57E6A957E1}"/>
              </a:ext>
            </a:extLst>
          </p:cNvPr>
          <p:cNvSpPr/>
          <p:nvPr/>
        </p:nvSpPr>
        <p:spPr>
          <a:xfrm>
            <a:off x="367004" y="866129"/>
            <a:ext cx="5535032" cy="5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" name="Imagen 2" descr="Mapa&#10;&#10;Descripción generada automáticamente">
            <a:extLst>
              <a:ext uri="{FF2B5EF4-FFF2-40B4-BE49-F238E27FC236}">
                <a16:creationId xmlns:a16="http://schemas.microsoft.com/office/drawing/2014/main" id="{BA9956D9-BB70-9E20-8809-20EFF3CDA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98" y="751451"/>
            <a:ext cx="8624600" cy="610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12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7D382-76BC-478F-999F-FB4612C2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Mensajes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903859A-28ED-4933-900C-69DBC9EC4976}"/>
              </a:ext>
            </a:extLst>
          </p:cNvPr>
          <p:cNvSpPr/>
          <p:nvPr/>
        </p:nvSpPr>
        <p:spPr>
          <a:xfrm>
            <a:off x="494911" y="1460241"/>
            <a:ext cx="11457992" cy="5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138B4D6-1CD1-DA37-608D-3B10ACCA4EA9}"/>
              </a:ext>
            </a:extLst>
          </p:cNvPr>
          <p:cNvSpPr txBox="1">
            <a:spLocks/>
          </p:cNvSpPr>
          <p:nvPr/>
        </p:nvSpPr>
        <p:spPr>
          <a:xfrm>
            <a:off x="749968" y="2466567"/>
            <a:ext cx="10515600" cy="682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100" dirty="0"/>
              <a:t>Fortalecer escuelas donde el rendimiento en función de la jornada sean bajos.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49A868D-D8AD-D4D3-C702-A38E30EBBFBD}"/>
              </a:ext>
            </a:extLst>
          </p:cNvPr>
          <p:cNvSpPr txBox="1">
            <a:spLocks/>
          </p:cNvSpPr>
          <p:nvPr/>
        </p:nvSpPr>
        <p:spPr>
          <a:xfrm>
            <a:off x="749968" y="3242446"/>
            <a:ext cx="10515600" cy="682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100" dirty="0"/>
              <a:t>Aumentar el acceso a las escuelas para zonas periféricas o inseguras.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57CD04D-BFC8-10F7-FD85-3E4AEC4E2043}"/>
              </a:ext>
            </a:extLst>
          </p:cNvPr>
          <p:cNvSpPr txBox="1">
            <a:spLocks/>
          </p:cNvSpPr>
          <p:nvPr/>
        </p:nvSpPr>
        <p:spPr>
          <a:xfrm>
            <a:off x="749968" y="4018325"/>
            <a:ext cx="10515600" cy="682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100" dirty="0"/>
              <a:t>Reflexionar sobre la calidad docente versus cantidad docente en el impacto estudiantil.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57F9127-F4A9-2568-45E3-28449B2C9BB6}"/>
              </a:ext>
            </a:extLst>
          </p:cNvPr>
          <p:cNvSpPr txBox="1">
            <a:spLocks/>
          </p:cNvSpPr>
          <p:nvPr/>
        </p:nvSpPr>
        <p:spPr>
          <a:xfrm>
            <a:off x="749968" y="4794204"/>
            <a:ext cx="10515600" cy="682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100" dirty="0"/>
              <a:t>Reflexionar sobre el sesgo social hallado en la calidad docente/precio/decisión </a:t>
            </a:r>
            <a:r>
              <a:rPr lang="es-CL" sz="2100" dirty="0" err="1"/>
              <a:t>post-escolar</a:t>
            </a:r>
            <a:r>
              <a:rPr lang="es-CL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0379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72E58-6C56-438C-A502-5591D8FEF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151" y="2539158"/>
            <a:ext cx="10515600" cy="1325563"/>
          </a:xfrm>
        </p:spPr>
        <p:txBody>
          <a:bodyPr/>
          <a:lstStyle/>
          <a:p>
            <a:pPr algn="ctr"/>
            <a:r>
              <a:rPr lang="es-CL" dirty="0"/>
              <a:t>Preguntas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7543E0B-712A-4691-8490-D7CD491E25D4}"/>
              </a:ext>
            </a:extLst>
          </p:cNvPr>
          <p:cNvSpPr/>
          <p:nvPr/>
        </p:nvSpPr>
        <p:spPr>
          <a:xfrm>
            <a:off x="280306" y="6172200"/>
            <a:ext cx="11457992" cy="5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E071BD6-7A49-4C7F-B6F4-0939F2DADCFE}"/>
              </a:ext>
            </a:extLst>
          </p:cNvPr>
          <p:cNvSpPr/>
          <p:nvPr/>
        </p:nvSpPr>
        <p:spPr>
          <a:xfrm>
            <a:off x="280306" y="427653"/>
            <a:ext cx="11457992" cy="5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525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6F18C-3B18-4EC1-9D06-1C3074CD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533A972-E5DD-4CC4-8037-8163E5BE3983}"/>
              </a:ext>
            </a:extLst>
          </p:cNvPr>
          <p:cNvSpPr/>
          <p:nvPr/>
        </p:nvSpPr>
        <p:spPr>
          <a:xfrm>
            <a:off x="513571" y="1413587"/>
            <a:ext cx="11457992" cy="5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Imagen 6" descr="Mapa de colores&#10;&#10;Descripción generada automáticamente con confianza media">
            <a:extLst>
              <a:ext uri="{FF2B5EF4-FFF2-40B4-BE49-F238E27FC236}">
                <a16:creationId xmlns:a16="http://schemas.microsoft.com/office/drawing/2014/main" id="{A77C1F80-F8F0-4B68-7906-1B49892E1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5" t="969" r="1529" b="62642"/>
          <a:stretch/>
        </p:blipFill>
        <p:spPr>
          <a:xfrm>
            <a:off x="869136" y="1657476"/>
            <a:ext cx="4780229" cy="5023981"/>
          </a:xfrm>
          <a:prstGeom prst="rect">
            <a:avLst/>
          </a:prstGeom>
        </p:spPr>
      </p:pic>
      <p:pic>
        <p:nvPicPr>
          <p:cNvPr id="9" name="Imagen 8" descr="Mapa de colores&#10;&#10;Descripción generada automáticamente con confianza media">
            <a:extLst>
              <a:ext uri="{FF2B5EF4-FFF2-40B4-BE49-F238E27FC236}">
                <a16:creationId xmlns:a16="http://schemas.microsoft.com/office/drawing/2014/main" id="{C24C1D56-AC0C-1232-DC55-E816C5E786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0" t="53993" r="5264" b="9703"/>
          <a:stretch/>
        </p:blipFill>
        <p:spPr>
          <a:xfrm>
            <a:off x="6467943" y="1548145"/>
            <a:ext cx="4931121" cy="513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5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6EFFC-A61F-1432-C35D-C41B109F1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28" y="190122"/>
            <a:ext cx="11827221" cy="731020"/>
          </a:xfrm>
        </p:spPr>
        <p:txBody>
          <a:bodyPr>
            <a:normAutofit/>
          </a:bodyPr>
          <a:lstStyle/>
          <a:p>
            <a:r>
              <a:rPr lang="es-ES" dirty="0"/>
              <a:t>Rendimiento V/S Jornada                      </a:t>
            </a:r>
            <a:r>
              <a:rPr lang="es-ES" b="1" dirty="0"/>
              <a:t>POR COMUNA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AB757CF-C4FB-515A-D255-6EA98347BF66}"/>
              </a:ext>
            </a:extLst>
          </p:cNvPr>
          <p:cNvSpPr/>
          <p:nvPr/>
        </p:nvSpPr>
        <p:spPr>
          <a:xfrm>
            <a:off x="367004" y="866129"/>
            <a:ext cx="11457992" cy="5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94F06E3-7345-6808-813C-3B5751DC21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" t="14234" r="14717" b="50000"/>
          <a:stretch/>
        </p:blipFill>
        <p:spPr>
          <a:xfrm>
            <a:off x="688157" y="1277813"/>
            <a:ext cx="10331777" cy="245284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581CAEE-180A-3C4D-2F93-9BE91977A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57" y="4019200"/>
            <a:ext cx="10331777" cy="243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9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6EFFC-A61F-1432-C35D-C41B109F1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28" y="190122"/>
            <a:ext cx="11827221" cy="731020"/>
          </a:xfrm>
        </p:spPr>
        <p:txBody>
          <a:bodyPr>
            <a:normAutofit/>
          </a:bodyPr>
          <a:lstStyle/>
          <a:p>
            <a:r>
              <a:rPr lang="es-ES" dirty="0"/>
              <a:t>Rendimiento V/S Jornada                      </a:t>
            </a:r>
            <a:r>
              <a:rPr lang="es-ES" b="1" dirty="0"/>
              <a:t>POR COMUNA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AB757CF-C4FB-515A-D255-6EA98347BF66}"/>
              </a:ext>
            </a:extLst>
          </p:cNvPr>
          <p:cNvSpPr/>
          <p:nvPr/>
        </p:nvSpPr>
        <p:spPr>
          <a:xfrm>
            <a:off x="367004" y="866129"/>
            <a:ext cx="11457992" cy="5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745E4F5-9517-432E-1010-5EDCCE6C9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27" y="1212716"/>
            <a:ext cx="11258746" cy="27004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87250C7-7651-CF89-1CB4-69F50AE82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28" y="4034370"/>
            <a:ext cx="11258746" cy="251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2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6EFFC-A61F-1432-C35D-C41B109F1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28" y="190122"/>
            <a:ext cx="11827221" cy="731020"/>
          </a:xfrm>
        </p:spPr>
        <p:txBody>
          <a:bodyPr>
            <a:normAutofit/>
          </a:bodyPr>
          <a:lstStyle/>
          <a:p>
            <a:r>
              <a:rPr lang="es-ES" dirty="0"/>
              <a:t>Rendimiento V/S Jornada                      </a:t>
            </a:r>
            <a:r>
              <a:rPr lang="es-ES" b="1" dirty="0"/>
              <a:t>POR COMUNA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AB757CF-C4FB-515A-D255-6EA98347BF66}"/>
              </a:ext>
            </a:extLst>
          </p:cNvPr>
          <p:cNvSpPr/>
          <p:nvPr/>
        </p:nvSpPr>
        <p:spPr>
          <a:xfrm>
            <a:off x="367004" y="866129"/>
            <a:ext cx="11457992" cy="5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B4A147-C629-08C1-194A-191714A41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99" y="1198210"/>
            <a:ext cx="11173201" cy="531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8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527970F-828B-856A-EADB-9E2C04979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15" y="1321807"/>
            <a:ext cx="11137003" cy="517943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238873B3-5C6F-5C14-1C48-7E00A04B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28" y="190122"/>
            <a:ext cx="11827221" cy="731020"/>
          </a:xfrm>
        </p:spPr>
        <p:txBody>
          <a:bodyPr>
            <a:normAutofit/>
          </a:bodyPr>
          <a:lstStyle/>
          <a:p>
            <a:r>
              <a:rPr lang="es-ES" dirty="0"/>
              <a:t>Rendimiento V/S Jornada                      </a:t>
            </a:r>
            <a:r>
              <a:rPr lang="es-ES" b="1" dirty="0"/>
              <a:t>POR COMUNA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94BA19B-268D-5A42-7ECF-6CC0EA7DB8D6}"/>
              </a:ext>
            </a:extLst>
          </p:cNvPr>
          <p:cNvSpPr/>
          <p:nvPr/>
        </p:nvSpPr>
        <p:spPr>
          <a:xfrm>
            <a:off x="367004" y="866129"/>
            <a:ext cx="11457992" cy="5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240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38873B3-5C6F-5C14-1C48-7E00A04B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28" y="190122"/>
            <a:ext cx="11827221" cy="731020"/>
          </a:xfrm>
        </p:spPr>
        <p:txBody>
          <a:bodyPr>
            <a:normAutofit/>
          </a:bodyPr>
          <a:lstStyle/>
          <a:p>
            <a:r>
              <a:rPr lang="es-ES" dirty="0"/>
              <a:t>Rendimiento V/S Jornada                      </a:t>
            </a:r>
            <a:r>
              <a:rPr lang="es-ES" b="1" dirty="0"/>
              <a:t>POR REGION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94BA19B-268D-5A42-7ECF-6CC0EA7DB8D6}"/>
              </a:ext>
            </a:extLst>
          </p:cNvPr>
          <p:cNvSpPr/>
          <p:nvPr/>
        </p:nvSpPr>
        <p:spPr>
          <a:xfrm>
            <a:off x="367004" y="866129"/>
            <a:ext cx="11457992" cy="5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2E34B9B-BC76-5605-353B-882B65160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59" y="1120560"/>
            <a:ext cx="10224757" cy="283129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380296B-43FE-EE4E-B5FA-362A8904F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059" y="4103212"/>
            <a:ext cx="10224756" cy="275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54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38873B3-5C6F-5C14-1C48-7E00A04B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28" y="190122"/>
            <a:ext cx="11827221" cy="731020"/>
          </a:xfrm>
        </p:spPr>
        <p:txBody>
          <a:bodyPr>
            <a:normAutofit/>
          </a:bodyPr>
          <a:lstStyle/>
          <a:p>
            <a:r>
              <a:rPr lang="es-ES" dirty="0"/>
              <a:t>Rendimiento V/S Jornada                      </a:t>
            </a:r>
            <a:r>
              <a:rPr lang="es-ES" b="1" dirty="0"/>
              <a:t>POR REGION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94BA19B-268D-5A42-7ECF-6CC0EA7DB8D6}"/>
              </a:ext>
            </a:extLst>
          </p:cNvPr>
          <p:cNvSpPr/>
          <p:nvPr/>
        </p:nvSpPr>
        <p:spPr>
          <a:xfrm>
            <a:off x="367004" y="866129"/>
            <a:ext cx="11457992" cy="5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43757C-E066-3677-C779-2B82041C4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42" y="1171703"/>
            <a:ext cx="10185149" cy="266489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1D99DDD-FD45-2A88-2A7B-F99209383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057" y="4087158"/>
            <a:ext cx="10201934" cy="265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85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30CCCA6-A3F8-851C-D919-B5873C9323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2" t="1677" r="13735" b="3057"/>
          <a:stretch/>
        </p:blipFill>
        <p:spPr>
          <a:xfrm>
            <a:off x="9226487" y="131939"/>
            <a:ext cx="2014634" cy="672606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4E83925-FFF0-7E46-EC92-327B99543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28" y="190122"/>
            <a:ext cx="7091527" cy="731020"/>
          </a:xfrm>
        </p:spPr>
        <p:txBody>
          <a:bodyPr>
            <a:normAutofit/>
          </a:bodyPr>
          <a:lstStyle/>
          <a:p>
            <a:r>
              <a:rPr lang="es-ES" dirty="0"/>
              <a:t>Distribución escuelas en Chile</a:t>
            </a:r>
            <a:endParaRPr lang="es-ES" b="1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345BFD9-71B4-662F-4B78-4C290F9BEBF0}"/>
              </a:ext>
            </a:extLst>
          </p:cNvPr>
          <p:cNvSpPr/>
          <p:nvPr/>
        </p:nvSpPr>
        <p:spPr>
          <a:xfrm>
            <a:off x="367004" y="866129"/>
            <a:ext cx="5535032" cy="5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E682CFC-AB2B-0883-EA47-A094F2A94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04" y="2243285"/>
            <a:ext cx="7228571" cy="237142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EE84938-AA83-0E5F-7382-4F981F72E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033" y="2243285"/>
            <a:ext cx="999527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76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204</Words>
  <Application>Microsoft Office PowerPoint</Application>
  <PresentationFormat>Panorámica</PresentationFormat>
  <Paragraphs>20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Tema de Office</vt:lpstr>
      <vt:lpstr>Proyecto:   Análisis sobre la insuficiencia del desarrollo educacional con relación al rendimiento académico y otras variables.</vt:lpstr>
      <vt:lpstr>Resultados</vt:lpstr>
      <vt:lpstr>Rendimiento V/S Jornada                      POR COMUNA</vt:lpstr>
      <vt:lpstr>Rendimiento V/S Jornada                      POR COMUNA</vt:lpstr>
      <vt:lpstr>Rendimiento V/S Jornada                      POR COMUNA</vt:lpstr>
      <vt:lpstr>Rendimiento V/S Jornada                      POR COMUNA</vt:lpstr>
      <vt:lpstr>Rendimiento V/S Jornada                      POR REGION</vt:lpstr>
      <vt:lpstr>Rendimiento V/S Jornada                      POR REGION</vt:lpstr>
      <vt:lpstr>Distribución escuelas en Chile</vt:lpstr>
      <vt:lpstr>Análisis de ingreso a universidades con 7 años de acreditación en las comunas de Santiago</vt:lpstr>
      <vt:lpstr>Análisis de ingreso a universidades con 7 años de acreditación en las comunas de Santiago</vt:lpstr>
      <vt:lpstr>Análisis de ingreso a universidades con 7 años de acreditación en las comunas de Santiago</vt:lpstr>
      <vt:lpstr>Mensajes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Proyecto:   Análisis sobre la insuficiencia del desarrollo educacional con relación al rendimiento académico y otras variables.</dc:title>
  <dc:creator>Benjamín Santander</dc:creator>
  <cp:lastModifiedBy>RODOLFO JAVIER CRUZ OLIVARES</cp:lastModifiedBy>
  <cp:revision>8</cp:revision>
  <dcterms:created xsi:type="dcterms:W3CDTF">2022-12-01T19:19:37Z</dcterms:created>
  <dcterms:modified xsi:type="dcterms:W3CDTF">2022-12-02T01:56:27Z</dcterms:modified>
</cp:coreProperties>
</file>