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Raleway"/>
      <p:regular r:id="rId57"/>
      <p:bold r:id="rId58"/>
      <p:italic r:id="rId59"/>
      <p:boldItalic r:id="rId60"/>
    </p:embeddedFont>
    <p:embeddedFont>
      <p:font typeface="Lato"/>
      <p:regular r:id="rId61"/>
      <p:bold r:id="rId62"/>
      <p:italic r:id="rId63"/>
      <p:boldItalic r:id="rId64"/>
    </p:embeddedFont>
    <p:embeddedFont>
      <p:font typeface="Montserrat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bold.fntdata"/><Relationship Id="rId61" Type="http://schemas.openxmlformats.org/officeDocument/2006/relationships/font" Target="fonts/Lato-regular.fntdata"/><Relationship Id="rId20" Type="http://schemas.openxmlformats.org/officeDocument/2006/relationships/slide" Target="slides/slide15.xml"/><Relationship Id="rId64" Type="http://schemas.openxmlformats.org/officeDocument/2006/relationships/font" Target="fonts/Lato-boldItalic.fntdata"/><Relationship Id="rId63" Type="http://schemas.openxmlformats.org/officeDocument/2006/relationships/font" Target="fonts/Lato-italic.fntdata"/><Relationship Id="rId22" Type="http://schemas.openxmlformats.org/officeDocument/2006/relationships/slide" Target="slides/slide17.xml"/><Relationship Id="rId66" Type="http://schemas.openxmlformats.org/officeDocument/2006/relationships/font" Target="fonts/Montserrat-bold.fntdata"/><Relationship Id="rId21" Type="http://schemas.openxmlformats.org/officeDocument/2006/relationships/slide" Target="slides/slide16.xml"/><Relationship Id="rId65" Type="http://schemas.openxmlformats.org/officeDocument/2006/relationships/font" Target="fonts/Montserrat-regular.fntdata"/><Relationship Id="rId24" Type="http://schemas.openxmlformats.org/officeDocument/2006/relationships/slide" Target="slides/slide19.xml"/><Relationship Id="rId68" Type="http://schemas.openxmlformats.org/officeDocument/2006/relationships/font" Target="fonts/Montserrat-boldItalic.fntdata"/><Relationship Id="rId23" Type="http://schemas.openxmlformats.org/officeDocument/2006/relationships/slide" Target="slides/slide18.xml"/><Relationship Id="rId67" Type="http://schemas.openxmlformats.org/officeDocument/2006/relationships/font" Target="fonts/Montserrat-italic.fntdata"/><Relationship Id="rId60" Type="http://schemas.openxmlformats.org/officeDocument/2006/relationships/font" Target="fonts/Raleway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aleway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aleway-italic.fntdata"/><Relationship Id="rId14" Type="http://schemas.openxmlformats.org/officeDocument/2006/relationships/slide" Target="slides/slide9.xml"/><Relationship Id="rId58" Type="http://schemas.openxmlformats.org/officeDocument/2006/relationships/font" Target="fonts/Raleway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1438fdc16_0_1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1438fdc16_0_1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1438fdc16_0_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1438fdc16_0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1438fdc16_0_1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1438fdc16_0_1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1438fdc16_0_1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1438fdc16_0_1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1438fdc16_0_1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1438fdc16_0_1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1438fdc16_0_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1438fdc16_0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Try using edit distance for minimizing the number of errors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54586a4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54586a4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577a5ed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577a5ed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1438fdc16_0_1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1438fdc16_0_1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1438fdc16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1438fdc16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long-short term memory(bi-lstm) is the process of making any neural network o have the sequence information in both directions backwards (future to past) or forward(past to future). In bidirectional, our input flows in two directions, making a bi-lstm different from the regular LSTM.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1438fdc16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1438fdc16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54586a4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54586a4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1438fdc16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1438fdc16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1438fdc16_0_1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1438fdc16_0_1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54a5997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54a5997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1438fdc16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51438fdc16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1438fdc16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51438fdc16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Due to version error, I couldn’t run the tensorflow version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Also to get some hands-on experience with Pytorch I tried to implement BERT with Pytorch as well. It is very heavy computationally, so couldn't get any results even after 48 hours.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1438fdc16_0_1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1438fdc16_0_1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1438fdc16_0_1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1438fdc16_0_1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1438fdc16_0_1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1438fdc16_0_1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1438fdc16_0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1438fdc16_0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1438fdc16_0_1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1438fdc16_0_1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54a5997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554a5997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1438fdc16_0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1438fdc16_0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1438fdc16_0_1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1438fdc16_0_1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1438fdc16_0_1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1438fdc16_0_1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metadata for each article_id available for purchase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1438fdc16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1438fdc16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metadata for each customer_id in dataset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1438fdc16_0_1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1438fdc16_0_1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training data, consisting of the purchases each customer for each date, as well as additional information. Duplicate rows correspond to multiple purchases of the same item.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1438fdc16_0_1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1438fdc16_0_1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1438fdc16_0_1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1438fdc16_0_1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51438fdc16_0_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51438fdc16_0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1438fdc16_0_1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1438fdc16_0_1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1438fdc16_0_1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1438fdc16_0_1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1438fdc16_0_1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1438fdc16_0_1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1438fdc16_0_1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1438fdc16_0_1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54a5997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554a5997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1438fdc16_0_1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1438fdc16_0_1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5244b195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5244b195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51438fdc16_0_1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51438fdc16_0_1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244b195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244b195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244b1956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5244b195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1438fdc16_0_1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1438fdc16_0_1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5244b195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5244b195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1438fdc16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1438fdc16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1438fdc16_0_1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51438fdc16_0_1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5244b1956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5244b1956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54586a4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54586a4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1438fdc16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1438fdc16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1438fdc16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1438fdc16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1438fdc16_0_1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1438fdc16_0_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Projects</a:t>
            </a:r>
            <a:endParaRPr b="1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Quora Insincere Questions Classification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50" y="35564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H&amp;M Personalized Fashion Recommendation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39500" y="904500"/>
            <a:ext cx="7021200" cy="298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Exploration and Visualization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exploring the data, I found out the questions distribution was highly imbalanced!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300" y="209050"/>
            <a:ext cx="5758650" cy="38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</a:t>
            </a:r>
            <a:r>
              <a:rPr lang="en"/>
              <a:t>occurring</a:t>
            </a:r>
            <a:r>
              <a:rPr lang="en"/>
              <a:t> keywords in Sincere Questions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200" y="152400"/>
            <a:ext cx="5358921" cy="4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</a:t>
            </a:r>
            <a:r>
              <a:rPr lang="en"/>
              <a:t>occurring</a:t>
            </a:r>
            <a:r>
              <a:rPr lang="en"/>
              <a:t> keywords in Insincere Questions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676" y="292475"/>
            <a:ext cx="5314075" cy="41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39500" y="904500"/>
            <a:ext cx="7021200" cy="298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Preprocessing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Steps</a:t>
            </a:r>
            <a:endParaRPr b="0"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Initially embeddings existed for only 33.16% of the vocabulary, after </a:t>
            </a:r>
            <a:r>
              <a:rPr b="1" lang="en"/>
              <a:t>preprocessing</a:t>
            </a:r>
            <a:r>
              <a:rPr b="1" lang="en"/>
              <a:t> it increased to 74.24%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Loaded pre-trained </a:t>
            </a:r>
            <a:r>
              <a:rPr b="1" lang="en"/>
              <a:t>Glove embeddings </a:t>
            </a:r>
            <a:r>
              <a:rPr b="1" lang="en"/>
              <a:t>Common Crawl</a:t>
            </a:r>
            <a:r>
              <a:rPr lang="en"/>
              <a:t> (840B tokens, 2.2M vocab, cased, 300d vectors)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GloVe </a:t>
            </a:r>
            <a:r>
              <a:rPr lang="en"/>
              <a:t>is an unsupervised learning algorithm for obtaining vector representations for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Checked the vocab which exists in the embeddings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Steps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29450" y="2089550"/>
            <a:ext cx="3600300" cy="28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Incorporated vocabulary not existing in embedding using different pre-processing techniques like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Removing punctuations,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Removing non-english words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Replacing multiple empty spaces with a single empty space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150" y="1537025"/>
            <a:ext cx="3600300" cy="27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4614750" y="4532450"/>
            <a:ext cx="33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Words not present in the embeddings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Steps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29450" y="2078875"/>
            <a:ext cx="34698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a misspelled dictionary for incorporating words like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Joined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Acronyms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Frequently misspelled words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325" y="1918750"/>
            <a:ext cx="4195550" cy="23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4400100" y="4440275"/>
            <a:ext cx="40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Misspelled Dictionary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39500" y="904500"/>
            <a:ext cx="7021200" cy="298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Bi-directional LSTM Model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Bi-Directional LSTM Model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75" y="1913525"/>
            <a:ext cx="7296150" cy="29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01700" y="2231275"/>
            <a:ext cx="44391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H&amp;M Personalized Fashion Recommendations</a:t>
            </a:r>
            <a:r>
              <a:rPr b="1" lang="en" sz="1400"/>
              <a:t>       </a:t>
            </a:r>
            <a:endParaRPr b="1" sz="14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 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                                                  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Exploration and Visualization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Calculating Similarity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Work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60825" y="2231275"/>
            <a:ext cx="407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Quora Insincere Questions Classification        </a:t>
            </a:r>
            <a:endParaRPr b="1" sz="14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</a:t>
            </a:r>
            <a:r>
              <a:rPr lang="en"/>
              <a:t>                                              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Exploration and Visualization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Evaluation and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Optimization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hyperparameter optimization, I used </a:t>
            </a:r>
            <a:r>
              <a:rPr b="1" lang="en"/>
              <a:t>ReduceLRonPlateau</a:t>
            </a:r>
            <a:r>
              <a:rPr lang="en"/>
              <a:t>, so it reduces the  learning rate when a metric has stopped improving.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739500" y="904500"/>
            <a:ext cx="7021200" cy="298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Evaluation and Results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729450" y="2078875"/>
            <a:ext cx="76887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Imbalanced classes are a common problem in machine learning classification where there are a disproportionate ratio of observations in each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used the </a:t>
            </a:r>
            <a:r>
              <a:rPr b="1" lang="en"/>
              <a:t>F1 score which balances precision and recall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Precision is the number of true positives divided by all positive predictions. </a:t>
            </a:r>
            <a:r>
              <a:rPr lang="en"/>
              <a:t>Low precision indicates a high number of false positives.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Recall is the number of true positives divided by the number of positive values in the test data.. Low recall indicates a high number of false negatives.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got an</a:t>
            </a:r>
            <a:r>
              <a:rPr b="1" lang="en"/>
              <a:t> F-1 score of 0.6705</a:t>
            </a:r>
            <a:r>
              <a:rPr lang="en"/>
              <a:t> with the Bi-directional LSTM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739500" y="904500"/>
            <a:ext cx="7021200" cy="298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Additional </a:t>
            </a:r>
            <a:r>
              <a:rPr lang="en">
                <a:highlight>
                  <a:schemeClr val="dk1"/>
                </a:highlight>
              </a:rPr>
              <a:t>Work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 approaches did I try?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Other than the results I tried to implement BERT through Tensorflow and Pytorch both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H&amp;M Personalized Fashion Recommendations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729450" y="2078875"/>
            <a:ext cx="7688700" cy="26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H&amp;M Group is a family of brands and businesses with 53 online markets and approximately 4,850 stores.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with too many choices, customers might not quickly find what interests them or what they are looking for, and ultimately, they might not make a purchase.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864300"/>
            <a:ext cx="6925500" cy="31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Quora Insincere Questions Classification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729450" y="2078875"/>
            <a:ext cx="7688700" cy="26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enhance the shopping experience, product recommendations are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aim of this project is to develop product recommendations based on data from previous transactions, as well as from customer and product meta data.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articles.csv - detailed metadata for each article_id available for purchase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customers.csv - metadata for each customer_id in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transactions_train.csv - the training data, consisting of the purchases each customer for each date, as well as additional information.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Articles File</a:t>
            </a:r>
            <a:endParaRPr/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575" y="632900"/>
            <a:ext cx="5977301" cy="451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 File</a:t>
            </a:r>
            <a:endParaRPr/>
          </a:p>
        </p:txBody>
      </p:sp>
      <p:pic>
        <p:nvPicPr>
          <p:cNvPr id="282" name="Google Shape;2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330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r>
              <a:rPr lang="en"/>
              <a:t> File</a:t>
            </a:r>
            <a:endParaRPr/>
          </a:p>
        </p:txBody>
      </p:sp>
      <p:pic>
        <p:nvPicPr>
          <p:cNvPr id="288" name="Google Shape;2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8225"/>
            <a:ext cx="7897176" cy="31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and Visualization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729450" y="1318650"/>
            <a:ext cx="65640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Articles Index name Count</a:t>
            </a:r>
            <a:endParaRPr/>
          </a:p>
        </p:txBody>
      </p:sp>
      <p:pic>
        <p:nvPicPr>
          <p:cNvPr id="299" name="Google Shape;2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50" y="1755100"/>
            <a:ext cx="6564000" cy="271413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9"/>
          <p:cNvSpPr txBox="1"/>
          <p:nvPr/>
        </p:nvSpPr>
        <p:spPr>
          <a:xfrm>
            <a:off x="1105050" y="4520650"/>
            <a:ext cx="65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Articles with the Index Name Ladieswear have the highest count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type="title"/>
          </p:nvPr>
        </p:nvSpPr>
        <p:spPr>
          <a:xfrm>
            <a:off x="729450" y="1318650"/>
            <a:ext cx="7688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Age of Customers</a:t>
            </a:r>
            <a:endParaRPr/>
          </a:p>
        </p:txBody>
      </p:sp>
      <p:pic>
        <p:nvPicPr>
          <p:cNvPr id="306" name="Google Shape;3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548" y="2006250"/>
            <a:ext cx="5532602" cy="25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50"/>
          <p:cNvSpPr txBox="1"/>
          <p:nvPr/>
        </p:nvSpPr>
        <p:spPr>
          <a:xfrm>
            <a:off x="1215550" y="4560850"/>
            <a:ext cx="60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number of customers in the Age Range 25-35 are very high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729450" y="1318650"/>
            <a:ext cx="7688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Club Member Status Count</a:t>
            </a:r>
            <a:endParaRPr/>
          </a:p>
        </p:txBody>
      </p:sp>
      <p:pic>
        <p:nvPicPr>
          <p:cNvPr id="313" name="Google Shape;3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599" y="2006250"/>
            <a:ext cx="5587976" cy="258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1"/>
          <p:cNvSpPr txBox="1"/>
          <p:nvPr/>
        </p:nvSpPr>
        <p:spPr>
          <a:xfrm>
            <a:off x="1496850" y="4631150"/>
            <a:ext cx="53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are over one million Active Customers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39500" y="904500"/>
            <a:ext cx="7021200" cy="298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Introduction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Steps</a:t>
            </a:r>
            <a:endParaRPr/>
          </a:p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all the text data of articles including description into a new column called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Preprocessed the text column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Removing stopwords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Removing punctuations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Performed Lemmatization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Converted preprocessed words into vector form using TF-IDF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Steps</a:t>
            </a:r>
            <a:endParaRPr/>
          </a:p>
        </p:txBody>
      </p:sp>
      <p:sp>
        <p:nvSpPr>
          <p:cNvPr id="331" name="Google Shape;331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Merged the article table with the transactions table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Grouped the customer’s id with the text details of the articles they have bought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Similarity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 measures the similarity between two vectors of an inner product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Calculated cosine similarity between the User bought articles and the Article TF-IDF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the scores derived from cosine similarity, generated the recommendations.</a:t>
            </a:r>
            <a:endParaRPr/>
          </a:p>
        </p:txBody>
      </p:sp>
      <p:pic>
        <p:nvPicPr>
          <p:cNvPr id="343" name="Google Shape;3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100" y="3226275"/>
            <a:ext cx="4289298" cy="15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 for one particular Customer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0225" y="1747975"/>
            <a:ext cx="4877149" cy="32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60" name="Google Shape;36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875" y="1853850"/>
            <a:ext cx="4832076" cy="29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9"/>
          <p:cNvSpPr txBox="1"/>
          <p:nvPr/>
        </p:nvSpPr>
        <p:spPr>
          <a:xfrm>
            <a:off x="1853438" y="4641200"/>
            <a:ext cx="46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Top 12 Recommendations for one customer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72" name="Google Shape;372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BERT Embeddings and calculate Cosine Similarity based on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Explore Collaborative Filtering and Hybrid Techniques to generate better recommendations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Quora?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Quora is a platform that empowers people to learn from each 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Quora, people can ask questions and connect with others who contribute unique insights and quality answers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key challenge is to weed out insincere questions -- those founded upon false premises, or that intend to make a statement rather than look for helpful answers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aim of this project is to develop a model that identify and flag insincere questions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</a:t>
            </a:r>
            <a:r>
              <a:rPr lang="en"/>
              <a:t>Insincere Questions?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Insincere question is defined as a question intended to make a statement rather than look for helpful answers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Characteristics of an Insincere Question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a non-neutral tone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disparaging or inflammatory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Isn't grounded in reality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sexual content for shock value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39500" y="904500"/>
            <a:ext cx="7021200" cy="298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Data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training file contains the following data fields: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qid - unique question identifier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question_text - Quora question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 - a question labeled "insincere" has a value of 1, otherwise 0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19" y="2078869"/>
            <a:ext cx="3920252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