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ba03ce000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ba03ce000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ba03ce0005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ba03ce0005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ba03ce0005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ba03ce0005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ba03ce0005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ba03ce0005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ba03ce0005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ba03ce0005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ba03ce0005_0_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ba03ce0005_0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ba03ce0005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ba03ce0005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ba03ce0005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ba03ce0005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ba03ce0005_0_2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ba03ce0005_0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ba03ce0005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ba03ce0005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a03ce0005_0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ba03ce0005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ba03ce0005_0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ba03ce0005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ba03ce000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ba03ce000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ba03ce0005_0_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ba03ce0005_0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ba03ce0005_0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ba03ce0005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ba887ca93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ba887ca93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ba03ce0005_0_3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ba03ce0005_0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ba03ce0005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ba03ce0005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aa2565be0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aa2565be0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ba03096a3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ba03096a3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The background property is a shorthand property for: </a:t>
            </a:r>
            <a:r>
              <a:rPr lang="en-GB" sz="1800">
                <a:solidFill>
                  <a:srgbClr val="4C5258"/>
                </a:solidFill>
                <a:latin typeface="Consolas"/>
                <a:ea typeface="Consolas"/>
                <a:cs typeface="Consolas"/>
                <a:sym typeface="Consolas"/>
              </a:rPr>
              <a:t>background-attachment, background-clip, background-color, background-image, background-origin, background-position, background-repeat, background-size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FFA000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venir"/>
              <a:buNone/>
              <a:defRPr sz="5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venir"/>
              <a:buNone/>
              <a:defRPr sz="5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venir"/>
              <a:buNone/>
              <a:defRPr sz="5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venir"/>
              <a:buNone/>
              <a:defRPr sz="5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venir"/>
              <a:buNone/>
              <a:defRPr sz="5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venir"/>
              <a:buNone/>
              <a:defRPr sz="5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venir"/>
              <a:buNone/>
              <a:defRPr sz="5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venir"/>
              <a:buNone/>
              <a:defRPr sz="5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venir"/>
              <a:buNone/>
              <a:defRPr sz="5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venir"/>
              <a:buNone/>
              <a:defRPr sz="2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455A64"/>
              </a:buClr>
              <a:buSzPts val="3600"/>
              <a:buFont typeface="Avenir"/>
              <a:buNone/>
              <a:defRPr sz="3600">
                <a:solidFill>
                  <a:srgbClr val="455A64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3.png"/><Relationship Id="rId6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codepen.io/webinspect/pen/emBzRd" TargetMode="External"/><Relationship Id="rId4" Type="http://schemas.openxmlformats.org/officeDocument/2006/relationships/hyperlink" Target="https://web.dev/optimize-css-background-images-with-media-queries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A000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554807"/>
            <a:ext cx="8520600" cy="113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/>
              <a:t>DMIT 1530</a:t>
            </a:r>
            <a:endParaRPr sz="60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910993"/>
            <a:ext cx="8520600" cy="6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Week 5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Responsive Background Images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82923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2236" y="152400"/>
            <a:ext cx="8479528" cy="48387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3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Because there are so </a:t>
            </a:r>
            <a:r>
              <a:rPr lang="en-GB" sz="2400">
                <a:solidFill>
                  <a:srgbClr val="FFA000"/>
                </a:solidFill>
                <a:latin typeface="Avenir"/>
                <a:ea typeface="Avenir"/>
                <a:cs typeface="Avenir"/>
                <a:sym typeface="Avenir"/>
              </a:rPr>
              <a:t>many possible combinations</a:t>
            </a: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 and values that we can use with the </a:t>
            </a:r>
            <a:r>
              <a:rPr lang="en-GB" sz="2400">
                <a:solidFill>
                  <a:srgbClr val="4C5258"/>
                </a:solidFill>
                <a:latin typeface="Consolas"/>
                <a:ea typeface="Consolas"/>
                <a:cs typeface="Consolas"/>
                <a:sym typeface="Consolas"/>
              </a:rPr>
              <a:t>background</a:t>
            </a: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 property, we’re going to narrow in on just a couple of examples.</a:t>
            </a:r>
            <a:endParaRPr sz="1800">
              <a:solidFill>
                <a:srgbClr val="4C5258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4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You can use </a:t>
            </a:r>
            <a:r>
              <a:rPr lang="en-GB" sz="2400">
                <a:solidFill>
                  <a:srgbClr val="4C5258"/>
                </a:solidFill>
                <a:latin typeface="Consolas"/>
                <a:ea typeface="Consolas"/>
                <a:cs typeface="Consolas"/>
                <a:sym typeface="Consolas"/>
              </a:rPr>
              <a:t>background</a:t>
            </a: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 to specify a simple colour.</a:t>
            </a:r>
            <a:endParaRPr sz="1800">
              <a:solidFill>
                <a:srgbClr val="4C5258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82923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5"/>
          <p:cNvSpPr txBox="1"/>
          <p:nvPr/>
        </p:nvSpPr>
        <p:spPr>
          <a:xfrm>
            <a:off x="300150" y="2299797"/>
            <a:ext cx="8543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800">
                <a:solidFill>
                  <a:srgbClr val="4DD0E1"/>
                </a:solidFill>
                <a:latin typeface="Consolas"/>
                <a:ea typeface="Consolas"/>
                <a:cs typeface="Consolas"/>
                <a:sym typeface="Consolas"/>
              </a:rPr>
              <a:t>background</a:t>
            </a:r>
            <a:r>
              <a:rPr lang="en-GB" sz="1800">
                <a:solidFill>
                  <a:srgbClr val="4DD0E1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i="1" lang="en-GB" sz="1800">
                <a:solidFill>
                  <a:srgbClr val="4DD0E1"/>
                </a:solidFill>
                <a:latin typeface="Consolas"/>
                <a:ea typeface="Consolas"/>
                <a:cs typeface="Consolas"/>
                <a:sym typeface="Consolas"/>
              </a:rPr>
              <a:t>chartreuse</a:t>
            </a: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rgbClr val="ECEFF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7" name="Google Shape;117;p25"/>
          <p:cNvSpPr txBox="1"/>
          <p:nvPr/>
        </p:nvSpPr>
        <p:spPr>
          <a:xfrm>
            <a:off x="4356450" y="1265872"/>
            <a:ext cx="178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ECEFF1"/>
                </a:solidFill>
                <a:latin typeface="Avenir"/>
                <a:ea typeface="Avenir"/>
                <a:cs typeface="Avenir"/>
                <a:sym typeface="Avenir"/>
              </a:rPr>
              <a:t>background-color</a:t>
            </a:r>
            <a:endParaRPr>
              <a:solidFill>
                <a:srgbClr val="ECEFF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118" name="Google Shape;118;p25"/>
          <p:cNvCxnSpPr>
            <a:endCxn id="117" idx="2"/>
          </p:cNvCxnSpPr>
          <p:nvPr/>
        </p:nvCxnSpPr>
        <p:spPr>
          <a:xfrm flipH="1" rot="10800000">
            <a:off x="5241150" y="1666072"/>
            <a:ext cx="6600" cy="530700"/>
          </a:xfrm>
          <a:prstGeom prst="straightConnector1">
            <a:avLst/>
          </a:prstGeom>
          <a:noFill/>
          <a:ln cap="flat" cmpd="sng" w="9525">
            <a:solidFill>
              <a:srgbClr val="ECEFF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FFF00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7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You can also stack an image on top of a colour. 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This colour will only appear if the image does not cover the entire container.</a:t>
            </a:r>
            <a:endParaRPr sz="1800">
              <a:solidFill>
                <a:srgbClr val="4C5258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82923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8"/>
          <p:cNvSpPr txBox="1"/>
          <p:nvPr/>
        </p:nvSpPr>
        <p:spPr>
          <a:xfrm>
            <a:off x="300150" y="2096399"/>
            <a:ext cx="8543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800">
                <a:solidFill>
                  <a:srgbClr val="4DD0E1"/>
                </a:solidFill>
                <a:latin typeface="Consolas"/>
                <a:ea typeface="Consolas"/>
                <a:cs typeface="Consolas"/>
                <a:sym typeface="Consolas"/>
              </a:rPr>
              <a:t>background</a:t>
            </a:r>
            <a:r>
              <a:rPr lang="en-GB" sz="1800">
                <a:solidFill>
                  <a:srgbClr val="4DD0E1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GB" sz="1800">
                <a:solidFill>
                  <a:srgbClr val="AC80FF"/>
                </a:solidFill>
                <a:latin typeface="Consolas"/>
                <a:ea typeface="Consolas"/>
                <a:cs typeface="Consolas"/>
                <a:sym typeface="Consolas"/>
              </a:rPr>
              <a:t>#f0f </a:t>
            </a:r>
            <a:r>
              <a:rPr lang="en-GB" sz="1800">
                <a:solidFill>
                  <a:srgbClr val="4DD0E1"/>
                </a:solidFill>
                <a:latin typeface="Consolas"/>
                <a:ea typeface="Consolas"/>
                <a:cs typeface="Consolas"/>
                <a:sym typeface="Consolas"/>
              </a:rPr>
              <a:t>url</a:t>
            </a: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GB" sz="1800">
                <a:solidFill>
                  <a:srgbClr val="E7DB74"/>
                </a:solidFill>
                <a:latin typeface="Consolas"/>
                <a:ea typeface="Consolas"/>
                <a:cs typeface="Consolas"/>
                <a:sym typeface="Consolas"/>
              </a:rPr>
              <a:t>../img/bg.jpg</a:t>
            </a: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-GB" sz="1800">
                <a:solidFill>
                  <a:srgbClr val="4DD0E1"/>
                </a:solidFill>
                <a:latin typeface="Consolas"/>
                <a:ea typeface="Consolas"/>
                <a:cs typeface="Consolas"/>
                <a:sym typeface="Consolas"/>
              </a:rPr>
              <a:t>repeat-x</a:t>
            </a: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rgbClr val="ECEFF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3" name="Google Shape;133;p28"/>
          <p:cNvSpPr txBox="1"/>
          <p:nvPr/>
        </p:nvSpPr>
        <p:spPr>
          <a:xfrm>
            <a:off x="4051650" y="1062474"/>
            <a:ext cx="178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ECEFF1"/>
                </a:solidFill>
                <a:latin typeface="Avenir"/>
                <a:ea typeface="Avenir"/>
                <a:cs typeface="Avenir"/>
                <a:sym typeface="Avenir"/>
              </a:rPr>
              <a:t>background-image</a:t>
            </a:r>
            <a:endParaRPr>
              <a:solidFill>
                <a:srgbClr val="ECEFF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134" name="Google Shape;134;p28"/>
          <p:cNvCxnSpPr>
            <a:endCxn id="133" idx="2"/>
          </p:cNvCxnSpPr>
          <p:nvPr/>
        </p:nvCxnSpPr>
        <p:spPr>
          <a:xfrm flipH="1" rot="10800000">
            <a:off x="4936350" y="1462674"/>
            <a:ext cx="6600" cy="530700"/>
          </a:xfrm>
          <a:prstGeom prst="straightConnector1">
            <a:avLst/>
          </a:prstGeom>
          <a:noFill/>
          <a:ln cap="flat" cmpd="sng" w="9525">
            <a:solidFill>
              <a:srgbClr val="ECEFF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5" name="Google Shape;135;p28"/>
          <p:cNvSpPr txBox="1"/>
          <p:nvPr/>
        </p:nvSpPr>
        <p:spPr>
          <a:xfrm>
            <a:off x="1630613" y="3280626"/>
            <a:ext cx="39117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ECEFF1"/>
                </a:solidFill>
                <a:latin typeface="Avenir"/>
                <a:ea typeface="Avenir"/>
                <a:cs typeface="Avenir"/>
                <a:sym typeface="Avenir"/>
              </a:rPr>
              <a:t>background-color</a:t>
            </a:r>
            <a:endParaRPr>
              <a:solidFill>
                <a:srgbClr val="ECEFF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CEFF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ECEFF1"/>
                </a:solidFill>
                <a:latin typeface="Avenir"/>
                <a:ea typeface="Avenir"/>
                <a:cs typeface="Avenir"/>
                <a:sym typeface="Avenir"/>
              </a:rPr>
              <a:t>note</a:t>
            </a:r>
            <a:r>
              <a:rPr lang="en-GB" sz="1200">
                <a:solidFill>
                  <a:srgbClr val="ECEFF1"/>
                </a:solidFill>
                <a:latin typeface="Avenir"/>
                <a:ea typeface="Avenir"/>
                <a:cs typeface="Avenir"/>
                <a:sym typeface="Avenir"/>
              </a:rPr>
              <a:t>: color renders </a:t>
            </a:r>
            <a:r>
              <a:rPr i="1" lang="en-GB" sz="1200">
                <a:solidFill>
                  <a:srgbClr val="ECEFF1"/>
                </a:solidFill>
                <a:latin typeface="Avenir"/>
                <a:ea typeface="Avenir"/>
                <a:cs typeface="Avenir"/>
                <a:sym typeface="Avenir"/>
              </a:rPr>
              <a:t>underneath</a:t>
            </a:r>
            <a:r>
              <a:rPr lang="en-GB" sz="1200">
                <a:solidFill>
                  <a:srgbClr val="ECEFF1"/>
                </a:solidFill>
                <a:latin typeface="Avenir"/>
                <a:ea typeface="Avenir"/>
                <a:cs typeface="Avenir"/>
                <a:sym typeface="Avenir"/>
              </a:rPr>
              <a:t> </a:t>
            </a:r>
            <a:r>
              <a:rPr lang="en-GB" sz="1200">
                <a:solidFill>
                  <a:srgbClr val="ECEFF1"/>
                </a:solidFill>
                <a:latin typeface="Avenir"/>
                <a:ea typeface="Avenir"/>
                <a:cs typeface="Avenir"/>
                <a:sym typeface="Avenir"/>
              </a:rPr>
              <a:t>background-image</a:t>
            </a:r>
            <a:endParaRPr sz="1200">
              <a:solidFill>
                <a:srgbClr val="ECEFF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136" name="Google Shape;136;p28"/>
          <p:cNvCxnSpPr/>
          <p:nvPr/>
        </p:nvCxnSpPr>
        <p:spPr>
          <a:xfrm>
            <a:off x="3582772" y="2716374"/>
            <a:ext cx="6600" cy="530700"/>
          </a:xfrm>
          <a:prstGeom prst="straightConnector1">
            <a:avLst/>
          </a:prstGeom>
          <a:noFill/>
          <a:ln cap="flat" cmpd="sng" w="9525">
            <a:solidFill>
              <a:srgbClr val="ECEFF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7" name="Google Shape;137;p28"/>
          <p:cNvSpPr txBox="1"/>
          <p:nvPr/>
        </p:nvSpPr>
        <p:spPr>
          <a:xfrm>
            <a:off x="5875812" y="1064068"/>
            <a:ext cx="178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ECEFF1"/>
                </a:solidFill>
                <a:latin typeface="Avenir"/>
                <a:ea typeface="Avenir"/>
                <a:cs typeface="Avenir"/>
                <a:sym typeface="Avenir"/>
              </a:rPr>
              <a:t>background-repeat</a:t>
            </a:r>
            <a:endParaRPr>
              <a:solidFill>
                <a:srgbClr val="ECEFF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138" name="Google Shape;138;p28"/>
          <p:cNvCxnSpPr/>
          <p:nvPr/>
        </p:nvCxnSpPr>
        <p:spPr>
          <a:xfrm flipH="1" rot="10800000">
            <a:off x="6763812" y="1464343"/>
            <a:ext cx="6600" cy="530700"/>
          </a:xfrm>
          <a:prstGeom prst="straightConnector1">
            <a:avLst/>
          </a:prstGeom>
          <a:noFill/>
          <a:ln cap="flat" cmpd="sng" w="9525">
            <a:solidFill>
              <a:srgbClr val="ECEFF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00FF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2857500" cy="2762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57500" y="0"/>
            <a:ext cx="2857500" cy="2762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15000" y="0"/>
            <a:ext cx="2857500" cy="2762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9"/>
          <p:cNvPicPr preferRelativeResize="0"/>
          <p:nvPr/>
        </p:nvPicPr>
        <p:blipFill rotWithShape="1">
          <a:blip r:embed="rId6">
            <a:alphaModFix/>
          </a:blip>
          <a:srcRect b="0" l="0" r="80000" t="0"/>
          <a:stretch/>
        </p:blipFill>
        <p:spPr>
          <a:xfrm>
            <a:off x="8572500" y="0"/>
            <a:ext cx="571500" cy="276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0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You can also specify things like how large the background image should be* and how it should be positioned within the container**.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* in our example, it’s stretched to cover the entire container</a:t>
            </a:r>
            <a:endParaRPr sz="18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** in our example, the image is centred within the container </a:t>
            </a:r>
            <a:endParaRPr sz="18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82923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1"/>
          <p:cNvSpPr txBox="1"/>
          <p:nvPr/>
        </p:nvSpPr>
        <p:spPr>
          <a:xfrm>
            <a:off x="300150" y="2299797"/>
            <a:ext cx="8543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800">
                <a:solidFill>
                  <a:srgbClr val="4DD0E1"/>
                </a:solidFill>
                <a:latin typeface="Consolas"/>
                <a:ea typeface="Consolas"/>
                <a:cs typeface="Consolas"/>
                <a:sym typeface="Consolas"/>
              </a:rPr>
              <a:t>background</a:t>
            </a:r>
            <a:r>
              <a:rPr lang="en-GB" sz="1800">
                <a:solidFill>
                  <a:srgbClr val="4DD0E1"/>
                </a:solidFill>
                <a:latin typeface="Consolas"/>
                <a:ea typeface="Consolas"/>
                <a:cs typeface="Consolas"/>
                <a:sym typeface="Consolas"/>
              </a:rPr>
              <a:t>: url</a:t>
            </a: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GB" sz="1800">
                <a:solidFill>
                  <a:srgbClr val="E7DB74"/>
                </a:solidFill>
                <a:latin typeface="Consolas"/>
                <a:ea typeface="Consolas"/>
                <a:cs typeface="Consolas"/>
                <a:sym typeface="Consolas"/>
              </a:rPr>
              <a:t>../img/bg.jpg</a:t>
            </a: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GB" sz="1800">
                <a:solidFill>
                  <a:srgbClr val="4DD0E1"/>
                </a:solidFill>
                <a:latin typeface="Consolas"/>
                <a:ea typeface="Consolas"/>
                <a:cs typeface="Consolas"/>
                <a:sym typeface="Consolas"/>
              </a:rPr>
              <a:t> center </a:t>
            </a: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en-GB" sz="1800">
                <a:solidFill>
                  <a:srgbClr val="4DD0E1"/>
                </a:solidFill>
                <a:latin typeface="Consolas"/>
                <a:ea typeface="Consolas"/>
                <a:cs typeface="Consolas"/>
                <a:sym typeface="Consolas"/>
              </a:rPr>
              <a:t> cover no-repeat</a:t>
            </a: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rgbClr val="ECEFF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7" name="Google Shape;157;p31"/>
          <p:cNvSpPr txBox="1"/>
          <p:nvPr/>
        </p:nvSpPr>
        <p:spPr>
          <a:xfrm>
            <a:off x="2835875" y="1265872"/>
            <a:ext cx="178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ECEFF1"/>
                </a:solidFill>
                <a:latin typeface="Avenir"/>
                <a:ea typeface="Avenir"/>
                <a:cs typeface="Avenir"/>
                <a:sym typeface="Avenir"/>
              </a:rPr>
              <a:t>background-image</a:t>
            </a:r>
            <a:endParaRPr>
              <a:solidFill>
                <a:srgbClr val="ECEFF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58" name="Google Shape;158;p31"/>
          <p:cNvSpPr txBox="1"/>
          <p:nvPr/>
        </p:nvSpPr>
        <p:spPr>
          <a:xfrm>
            <a:off x="4354375" y="3477428"/>
            <a:ext cx="198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ECEFF1"/>
                </a:solidFill>
                <a:latin typeface="Avenir"/>
                <a:ea typeface="Avenir"/>
                <a:cs typeface="Avenir"/>
                <a:sym typeface="Avenir"/>
              </a:rPr>
              <a:t>background-position</a:t>
            </a:r>
            <a:endParaRPr>
              <a:solidFill>
                <a:srgbClr val="ECEFF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59" name="Google Shape;159;p31"/>
          <p:cNvSpPr txBox="1"/>
          <p:nvPr/>
        </p:nvSpPr>
        <p:spPr>
          <a:xfrm>
            <a:off x="5494812" y="1265872"/>
            <a:ext cx="178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ECEFF1"/>
                </a:solidFill>
                <a:latin typeface="Avenir"/>
                <a:ea typeface="Avenir"/>
                <a:cs typeface="Avenir"/>
                <a:sym typeface="Avenir"/>
              </a:rPr>
              <a:t>background-size</a:t>
            </a:r>
            <a:endParaRPr>
              <a:solidFill>
                <a:srgbClr val="ECEFF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60" name="Google Shape;160;p31"/>
          <p:cNvSpPr txBox="1"/>
          <p:nvPr/>
        </p:nvSpPr>
        <p:spPr>
          <a:xfrm>
            <a:off x="6539425" y="3477428"/>
            <a:ext cx="178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ECEFF1"/>
                </a:solidFill>
                <a:latin typeface="Avenir"/>
                <a:ea typeface="Avenir"/>
                <a:cs typeface="Avenir"/>
                <a:sym typeface="Avenir"/>
              </a:rPr>
              <a:t>background-repeat</a:t>
            </a:r>
            <a:endParaRPr>
              <a:solidFill>
                <a:srgbClr val="ECEFF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161" name="Google Shape;161;p31"/>
          <p:cNvCxnSpPr>
            <a:endCxn id="157" idx="2"/>
          </p:cNvCxnSpPr>
          <p:nvPr/>
        </p:nvCxnSpPr>
        <p:spPr>
          <a:xfrm flipH="1" rot="10800000">
            <a:off x="3720575" y="1666072"/>
            <a:ext cx="6600" cy="530700"/>
          </a:xfrm>
          <a:prstGeom prst="straightConnector1">
            <a:avLst/>
          </a:prstGeom>
          <a:noFill/>
          <a:ln cap="flat" cmpd="sng" w="9525">
            <a:solidFill>
              <a:srgbClr val="ECEFF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2" name="Google Shape;162;p31"/>
          <p:cNvCxnSpPr/>
          <p:nvPr/>
        </p:nvCxnSpPr>
        <p:spPr>
          <a:xfrm flipH="1" rot="10800000">
            <a:off x="6382812" y="1666147"/>
            <a:ext cx="6600" cy="530700"/>
          </a:xfrm>
          <a:prstGeom prst="straightConnector1">
            <a:avLst/>
          </a:prstGeom>
          <a:noFill/>
          <a:ln cap="flat" cmpd="sng" w="9525">
            <a:solidFill>
              <a:srgbClr val="ECEFF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3" name="Google Shape;163;p31"/>
          <p:cNvCxnSpPr/>
          <p:nvPr/>
        </p:nvCxnSpPr>
        <p:spPr>
          <a:xfrm>
            <a:off x="5344825" y="2919772"/>
            <a:ext cx="6600" cy="530700"/>
          </a:xfrm>
          <a:prstGeom prst="straightConnector1">
            <a:avLst/>
          </a:prstGeom>
          <a:noFill/>
          <a:ln cap="flat" cmpd="sng" w="9525">
            <a:solidFill>
              <a:srgbClr val="ECEFF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4" name="Google Shape;164;p31"/>
          <p:cNvCxnSpPr/>
          <p:nvPr/>
        </p:nvCxnSpPr>
        <p:spPr>
          <a:xfrm>
            <a:off x="7481600" y="2919772"/>
            <a:ext cx="6600" cy="530700"/>
          </a:xfrm>
          <a:prstGeom prst="straightConnector1">
            <a:avLst/>
          </a:prstGeom>
          <a:noFill/>
          <a:ln cap="flat" cmpd="sng" w="9525">
            <a:solidFill>
              <a:srgbClr val="ECEFF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We can </a:t>
            </a:r>
            <a:r>
              <a:rPr lang="en-GB" sz="3000">
                <a:solidFill>
                  <a:srgbClr val="FFA000"/>
                </a:solidFill>
                <a:latin typeface="Avenir"/>
                <a:ea typeface="Avenir"/>
                <a:cs typeface="Avenir"/>
                <a:sym typeface="Avenir"/>
              </a:rPr>
              <a:t>serve</a:t>
            </a:r>
            <a:r>
              <a:rPr lang="en-GB" sz="30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 our users </a:t>
            </a:r>
            <a:r>
              <a:rPr lang="en-GB" sz="3000">
                <a:solidFill>
                  <a:srgbClr val="FFA000"/>
                </a:solidFill>
                <a:latin typeface="Avenir"/>
                <a:ea typeface="Avenir"/>
                <a:cs typeface="Avenir"/>
                <a:sym typeface="Avenir"/>
              </a:rPr>
              <a:t>different images</a:t>
            </a:r>
            <a:endParaRPr sz="3000">
              <a:solidFill>
                <a:srgbClr val="FFA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based upon what size their viewport is.</a:t>
            </a:r>
            <a:endParaRPr sz="30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32"/>
          <p:cNvPicPr preferRelativeResize="0"/>
          <p:nvPr/>
        </p:nvPicPr>
        <p:blipFill rotWithShape="1">
          <a:blip r:embed="rId3">
            <a:alphaModFix/>
          </a:blip>
          <a:srcRect b="20907" l="0" r="0" t="20901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3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Further Reading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CodePen: Background Recipes</a:t>
            </a:r>
            <a:endParaRPr sz="18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 u="sng">
                <a:solidFill>
                  <a:schemeClr val="accent5"/>
                </a:solidFill>
                <a:latin typeface="Avenir"/>
                <a:ea typeface="Avenir"/>
                <a:cs typeface="Avenir"/>
                <a:sym typeface="Avenir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codepen.io/webinspect/pen/emBzRd</a:t>
            </a:r>
            <a:endParaRPr sz="18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web.dev: Optimize CSS background images with media queries</a:t>
            </a:r>
            <a:endParaRPr sz="18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u="sng">
                <a:solidFill>
                  <a:schemeClr val="hlink"/>
                </a:solidFill>
                <a:latin typeface="Avenir"/>
                <a:ea typeface="Avenir"/>
                <a:cs typeface="Avenir"/>
                <a:sym typeface="Avenir"/>
                <a:hlinkClick r:id="rId4"/>
              </a:rPr>
              <a:t>web.dev/optimize-css-background-images-with-media-queries/</a:t>
            </a:r>
            <a:endParaRPr sz="18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If a user is accessing our site from a mobile device, there’s no need to serve them a massive image.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Conversely, if they’re accessing our site from a desktop device, we shouldn’t give them an image that’s overly compressed. 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We can do this easily by </a:t>
            </a:r>
            <a:r>
              <a:rPr lang="en-GB" sz="2400">
                <a:solidFill>
                  <a:srgbClr val="FFA000"/>
                </a:solidFill>
                <a:latin typeface="Avenir"/>
                <a:ea typeface="Avenir"/>
                <a:cs typeface="Avenir"/>
                <a:sym typeface="Avenir"/>
              </a:rPr>
              <a:t>preparing different versions</a:t>
            </a: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 of a background image and popping them into media queries.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While we can do this by changing the dimensions of an image or the settings when we save a file from Photoshop, </a:t>
            </a:r>
            <a:r>
              <a:rPr lang="en-GB" sz="2400">
                <a:solidFill>
                  <a:srgbClr val="FFA000"/>
                </a:solidFill>
                <a:latin typeface="Avenir"/>
                <a:ea typeface="Avenir"/>
                <a:cs typeface="Avenir"/>
                <a:sym typeface="Avenir"/>
              </a:rPr>
              <a:t>Squoosh</a:t>
            </a: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 makes it easy.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8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We’ll do this in our demo today, as well as take an introductory glance at the </a:t>
            </a:r>
            <a:r>
              <a:rPr lang="en-GB" sz="2400">
                <a:solidFill>
                  <a:srgbClr val="FFA000"/>
                </a:solidFill>
                <a:latin typeface="Consolas"/>
                <a:ea typeface="Consolas"/>
                <a:cs typeface="Consolas"/>
                <a:sym typeface="Consolas"/>
              </a:rPr>
              <a:t>background</a:t>
            </a:r>
            <a:r>
              <a:rPr lang="en-GB" sz="2400">
                <a:solidFill>
                  <a:srgbClr val="FFA000"/>
                </a:solidFill>
                <a:latin typeface="Avenir"/>
                <a:ea typeface="Avenir"/>
                <a:cs typeface="Avenir"/>
                <a:sym typeface="Avenir"/>
              </a:rPr>
              <a:t> property</a:t>
            </a: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.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A000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/>
              <a:t>background Property</a:t>
            </a:r>
            <a:endParaRPr sz="6000"/>
          </a:p>
        </p:txBody>
      </p:sp>
      <p:sp>
        <p:nvSpPr>
          <p:cNvPr id="86" name="Google Shape;86;p1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… </a:t>
            </a:r>
            <a:r>
              <a:rPr lang="en-GB"/>
              <a:t>for when you gaze long into the abyss,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abyss gazes also into you.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0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Sometimes, you just can’t </a:t>
            </a:r>
            <a:endParaRPr sz="30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memorise everything.</a:t>
            </a:r>
            <a:endParaRPr sz="30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1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This is the case with the </a:t>
            </a:r>
            <a:r>
              <a:rPr lang="en-GB" sz="2400">
                <a:solidFill>
                  <a:srgbClr val="FFA000"/>
                </a:solidFill>
                <a:latin typeface="Consolas"/>
                <a:ea typeface="Consolas"/>
                <a:cs typeface="Consolas"/>
                <a:sym typeface="Consolas"/>
              </a:rPr>
              <a:t>background</a:t>
            </a:r>
            <a:r>
              <a:rPr lang="en-GB" sz="2400">
                <a:solidFill>
                  <a:srgbClr val="FFA000"/>
                </a:solidFill>
                <a:latin typeface="Avenir"/>
                <a:ea typeface="Avenir"/>
                <a:cs typeface="Avenir"/>
                <a:sym typeface="Avenir"/>
              </a:rPr>
              <a:t> property</a:t>
            </a: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.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Because it’s a combination of </a:t>
            </a:r>
            <a:r>
              <a:rPr lang="en-GB" sz="2400">
                <a:solidFill>
                  <a:srgbClr val="FFA000"/>
                </a:solidFill>
                <a:latin typeface="Avenir"/>
                <a:ea typeface="Avenir"/>
                <a:cs typeface="Avenir"/>
                <a:sym typeface="Avenir"/>
              </a:rPr>
              <a:t>several other properties</a:t>
            </a: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, the formal syntax looks like the 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visual equivalent of a migraine.</a:t>
            </a:r>
            <a:endParaRPr sz="1800">
              <a:solidFill>
                <a:srgbClr val="4C5258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