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75" d="100"/>
          <a:sy n="75" d="100"/>
        </p:scale>
        <p:origin x="864" y="4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8/5/2023</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8/5/2023</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82.xml"/><Relationship Id="rId5" Type="http://schemas.openxmlformats.org/officeDocument/2006/relationships/image" Target="../media/image10.e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Consumer Churn Insights</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429760" y="731520"/>
            <a:ext cx="7020560" cy="5831840"/>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600" dirty="0">
                <a:solidFill>
                  <a:schemeClr val="tx1">
                    <a:lumMod val="100000"/>
                  </a:schemeClr>
                </a:solidFill>
                <a:latin typeface="Trebuchet MS" panose="020B0703020202090204" pitchFamily="34" charset="0"/>
              </a:rPr>
              <a:t>The prediction model achieved an accuracy score of 90.5%</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3282/3286 correct predictions of a customer not to churn</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However, 18/366 correct churn predictions, which will have to be improved</a:t>
            </a: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Price sensitivity is not the leading indicator of churn… so far</a:t>
            </a:r>
          </a:p>
          <a:p>
            <a:pPr marL="550800" lvl="2" indent="-216000">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Feature importance testing ranked consumption and margin variables higher</a:t>
            </a:r>
          </a:p>
          <a:p>
            <a:pPr marL="550800" lvl="2" indent="-216000">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Further feature engineering will be done to ensure our hypothesis is incorrect</a:t>
            </a: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lnSpc>
                <a:spcPct val="100000"/>
              </a:lnSpc>
              <a:spcAft>
                <a:spcPts val="0"/>
              </a:spcAft>
              <a:buClr>
                <a:schemeClr val="tx2">
                  <a:lumMod val="100000"/>
                </a:schemeClr>
              </a:buClr>
              <a:buSzPct val="100000"/>
              <a:buNone/>
            </a:pPr>
            <a:r>
              <a:rPr lang="en-US" sz="1600" dirty="0">
                <a:solidFill>
                  <a:schemeClr val="tx1">
                    <a:lumMod val="100000"/>
                  </a:schemeClr>
                </a:solidFill>
                <a:latin typeface="Trebuchet MS" panose="020B0703020202090204" pitchFamily="34" charset="0"/>
              </a:rPr>
              <a:t>Positive signs that a discount can be effective in increasing net income</a:t>
            </a:r>
          </a:p>
          <a:p>
            <a:pPr marL="393750" lvl="1" indent="-285750">
              <a:lnSpc>
                <a:spcPct val="100000"/>
              </a:lnSpc>
              <a:spcAft>
                <a:spcPts val="0"/>
              </a:spcAft>
              <a:buClr>
                <a:schemeClr val="tx2">
                  <a:lumMod val="100000"/>
                </a:schemeClr>
              </a:buClr>
              <a:buSzPct val="100000"/>
            </a:pPr>
            <a:r>
              <a:rPr lang="en-US" sz="1600" dirty="0">
                <a:solidFill>
                  <a:schemeClr val="tx1">
                    <a:lumMod val="100000"/>
                  </a:schemeClr>
                </a:solidFill>
                <a:latin typeface="Trebuchet MS" panose="020B0703020202090204" pitchFamily="34" charset="0"/>
              </a:rPr>
              <a:t>A 20% discount given to customers with a greater than 22% churn probability can potentially increase revenue by $8,654</a:t>
            </a:r>
          </a:p>
          <a:p>
            <a:pPr marL="393750" lvl="1" indent="-285750">
              <a:lnSpc>
                <a:spcPct val="100000"/>
              </a:lnSpc>
              <a:spcAft>
                <a:spcPts val="0"/>
              </a:spcAft>
              <a:buClr>
                <a:schemeClr val="tx2">
                  <a:lumMod val="100000"/>
                </a:schemeClr>
              </a:buClr>
              <a:buSzPct val="100000"/>
            </a:pPr>
            <a:r>
              <a:rPr lang="en-US" sz="1600" dirty="0">
                <a:solidFill>
                  <a:schemeClr val="tx1">
                    <a:lumMod val="100000"/>
                  </a:schemeClr>
                </a:solidFill>
                <a:latin typeface="Trebuchet MS" panose="020B0703020202090204" pitchFamily="34" charset="0"/>
              </a:rPr>
              <a:t>Further modeling can determine whether to modify discount per customer or take non-price action to </a:t>
            </a:r>
            <a:r>
              <a:rPr lang="en-US" sz="1600">
                <a:solidFill>
                  <a:schemeClr val="tx1">
                    <a:lumMod val="100000"/>
                  </a:schemeClr>
                </a:solidFill>
                <a:latin typeface="Trebuchet MS" panose="020B0703020202090204" pitchFamily="34" charset="0"/>
              </a:rPr>
              <a:t>engage consumers</a:t>
            </a:r>
            <a:endParaRPr lang="en-US" sz="1600" dirty="0">
              <a:solidFill>
                <a:schemeClr val="tx1">
                  <a:lumMod val="100000"/>
                </a:schemeClr>
              </a:solidFill>
              <a:latin typeface="Trebuchet MS" panose="020B0703020202090204" pitchFamily="34" charset="0"/>
            </a:endParaRPr>
          </a:p>
          <a:p>
            <a:pPr marL="393750" lvl="1" indent="-285750">
              <a:lnSpc>
                <a:spcPct val="100000"/>
              </a:lnSpc>
              <a:spcAft>
                <a:spcPts val="0"/>
              </a:spcAft>
              <a:buClr>
                <a:schemeClr val="tx2">
                  <a:lumMod val="100000"/>
                </a:schemeClr>
              </a:buClr>
              <a:buSzPct val="100000"/>
            </a:pPr>
            <a:endParaRPr lang="en-US" sz="1600" dirty="0">
              <a:solidFill>
                <a:schemeClr val="tx1">
                  <a:lumMod val="100000"/>
                </a:schemeClr>
              </a:solidFill>
              <a:latin typeface="Trebuchet MS" panose="020B0703020202090204" pitchFamily="34" charset="0"/>
            </a:endParaRP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TotalTime>
  <Words>123</Words>
  <Application>Microsoft Office PowerPoint</Application>
  <PresentationFormat>Widescreen</PresentationFormat>
  <Paragraphs>18</Paragraphs>
  <Slides>1</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Consumer Churn Insights</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Daniel Villarreal</cp:lastModifiedBy>
  <cp:revision>449</cp:revision>
  <cp:lastPrinted>2016-04-06T18:59:25Z</cp:lastPrinted>
  <dcterms:created xsi:type="dcterms:W3CDTF">2016-11-04T11:46:04Z</dcterms:created>
  <dcterms:modified xsi:type="dcterms:W3CDTF">2023-08-06T00:30:51Z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