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71" r:id="rId3"/>
    <p:sldId id="272" r:id="rId4"/>
    <p:sldId id="273" r:id="rId5"/>
    <p:sldId id="274" r:id="rId6"/>
    <p:sldId id="275" r:id="rId7"/>
    <p:sldId id="276" r:id="rId8"/>
    <p:sldId id="277" r:id="rId9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C7B82"/>
    <a:srgbClr val="6E15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6" autoAdjust="0"/>
    <p:restoredTop sz="94660"/>
  </p:normalViewPr>
  <p:slideViewPr>
    <p:cSldViewPr snapToGrid="0">
      <p:cViewPr varScale="1">
        <p:scale>
          <a:sx n="88" d="100"/>
          <a:sy n="88" d="100"/>
        </p:scale>
        <p:origin x="210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323E6C-7BB0-3DF9-A163-0A7C9BC005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8E204FF-D7DA-C9C0-153B-8A350308F7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FB51DC1-B25B-722E-E5C9-F9ED0D228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111A0-6A11-4652-838E-676C363A0C6B}" type="datetimeFigureOut">
              <a:rPr lang="es-MX" smtClean="0"/>
              <a:t>14/03/2024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E0FE6E1-2C2A-7B0D-50B5-B223F83F7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32D9D58-0F7D-7C0D-BBBC-1807C3DFB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F72F2-3581-4975-9775-D194567E031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25357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041BBD-C7BA-4C2B-1207-AF5A86B07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99C4A29-B7E7-B662-A48E-8F11E1BD6B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B332FF2-93C4-F6E9-AA03-60E5750D0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111A0-6A11-4652-838E-676C363A0C6B}" type="datetimeFigureOut">
              <a:rPr lang="es-MX" smtClean="0"/>
              <a:t>14/03/2024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0398983-E88C-FE55-ADA9-0271E4E0E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56BC923-0C84-DAF4-74DF-5480D17DA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F72F2-3581-4975-9775-D194567E031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9665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5EE2058-0EB8-D886-D00F-94F727DF4D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E4F32CA-B4DA-DE44-38EB-660F3203B4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3501E69-FC37-633D-1763-C2ED42279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111A0-6A11-4652-838E-676C363A0C6B}" type="datetimeFigureOut">
              <a:rPr lang="es-MX" smtClean="0"/>
              <a:t>14/03/2024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AC12A16-24DA-FF05-A423-D267B6509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75796E7-4B34-8BA1-C6C5-F89044532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F72F2-3581-4975-9775-D194567E031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002362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iapositiva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7955F23-1D39-834E-A409-9AC17BD76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8DF0E-90BF-EC4E-8934-156187A1162F}" type="datetimeFigureOut">
              <a:rPr lang="es-MX" smtClean="0"/>
              <a:t>14/03/2024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C415F7B-CE6E-6D4A-B5AB-BDDDCD956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AEF8AF7-5DF2-EB49-AC54-6BEB41FC7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9739B-ACC7-1A4E-906B-A9546BA1AB75}" type="slidenum">
              <a:rPr lang="es-MX" smtClean="0"/>
              <a:t>‹Nº›</a:t>
            </a:fld>
            <a:endParaRPr lang="es-MX"/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D23CAB6B-7A5A-6B4E-A033-229957EF03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3220" y="1964531"/>
            <a:ext cx="11465560" cy="1325563"/>
          </a:xfrm>
          <a:prstGeom prst="rect">
            <a:avLst/>
          </a:prstGeom>
          <a:noFill/>
        </p:spPr>
        <p:txBody>
          <a:bodyPr/>
          <a:lstStyle>
            <a:lvl1pPr algn="ctr">
              <a:defRPr b="0" i="0">
                <a:solidFill>
                  <a:srgbClr val="6E152E"/>
                </a:solidFill>
                <a:latin typeface="Montserrat SemiBold" panose="00000700000000000000" pitchFamily="2" charset="0"/>
              </a:defRPr>
            </a:lvl1pPr>
          </a:lstStyle>
          <a:p>
            <a:r>
              <a:rPr lang="es-ES" dirty="0"/>
              <a:t>LOREM IPSUM</a:t>
            </a:r>
            <a:br>
              <a:rPr lang="es-ES" dirty="0"/>
            </a:br>
            <a:r>
              <a:rPr lang="es-ES" dirty="0"/>
              <a:t>LOREM IPSUM</a:t>
            </a:r>
            <a:endParaRPr lang="es-MX" dirty="0"/>
          </a:p>
        </p:txBody>
      </p:sp>
      <p:sp>
        <p:nvSpPr>
          <p:cNvPr id="13" name="Marcador de contenido 2">
            <a:extLst>
              <a:ext uri="{FF2B5EF4-FFF2-40B4-BE49-F238E27FC236}">
                <a16:creationId xmlns:a16="http://schemas.microsoft.com/office/drawing/2014/main" id="{C92E3075-A055-6542-91AB-F62814FD3EF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63220" y="3429001"/>
            <a:ext cx="11465560" cy="113792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400" b="0" i="0">
                <a:solidFill>
                  <a:srgbClr val="BC945A"/>
                </a:solidFill>
                <a:latin typeface="Montserrat SemiBold" panose="00000700000000000000" pitchFamily="2" charset="0"/>
              </a:defRPr>
            </a:lvl1pPr>
          </a:lstStyle>
          <a:p>
            <a:r>
              <a:rPr lang="es-ES" dirty="0"/>
              <a:t>LOREM IPSUM</a:t>
            </a:r>
          </a:p>
        </p:txBody>
      </p:sp>
    </p:spTree>
    <p:extLst>
      <p:ext uri="{BB962C8B-B14F-4D97-AF65-F5344CB8AC3E}">
        <p14:creationId xmlns:p14="http://schemas.microsoft.com/office/powerpoint/2010/main" val="1990135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78EB6B-4756-2861-B24C-15807F959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00B97D9-D8BD-1FA7-851D-E41DAECDBD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1CFC936-410F-3E2E-636C-885474355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111A0-6A11-4652-838E-676C363A0C6B}" type="datetimeFigureOut">
              <a:rPr lang="es-MX" smtClean="0"/>
              <a:t>14/03/2024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59C297C-4521-7779-9AA8-2B75541D7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62ED0CB-CA7C-3AD7-750B-043A2AEA0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F72F2-3581-4975-9775-D194567E031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00906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397F66-C620-6D00-0E70-717583DA6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B5E6216-FF18-BE3C-3DBD-3243F97BF7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BB282F4-6C7E-EAFC-2441-41FEF1EE6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111A0-6A11-4652-838E-676C363A0C6B}" type="datetimeFigureOut">
              <a:rPr lang="es-MX" smtClean="0"/>
              <a:t>14/03/2024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E2305E1-D5BC-9B1C-6F6C-DE89FE6D7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20998AD-22FF-CC45-E5A6-89FA72314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F72F2-3581-4975-9775-D194567E031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10810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10898B-7F98-7295-07C5-04687EF68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8CE5BAA-2018-94BA-1778-9AB230FB6B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07F742E-EE37-67E0-F196-D204CCE32E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132D63E-1B3B-517F-EADC-BB022FEC7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111A0-6A11-4652-838E-676C363A0C6B}" type="datetimeFigureOut">
              <a:rPr lang="es-MX" smtClean="0"/>
              <a:t>14/03/2024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704BFC3-AC41-A10E-9FD9-016982E4F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BF3FDB6-9B75-30CC-0D81-EC87AA64E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F72F2-3581-4975-9775-D194567E031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20918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7F26F2-8F21-CDCD-BECE-0805420C6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DAEF046-4686-B455-0173-CDBE4CB32C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DB9B9BD-8C52-87E9-C3FA-A674F715E0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A9165E3-8389-B03F-9D04-EE730579A7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99E1F01-4F25-F98F-969E-7927C5B71D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0D57537-216E-D7B7-DDED-9B5F9EA97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111A0-6A11-4652-838E-676C363A0C6B}" type="datetimeFigureOut">
              <a:rPr lang="es-MX" smtClean="0"/>
              <a:t>14/03/2024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C64D8FD-5474-3803-4CD0-FA461FEC8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1EEAA73-2DEB-157C-11C2-0B88C0ED0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F72F2-3581-4975-9775-D194567E031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93129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D1DBDC-F974-DE68-1891-9CE1067B4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9840206-3525-390B-489C-AD90E2307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111A0-6A11-4652-838E-676C363A0C6B}" type="datetimeFigureOut">
              <a:rPr lang="es-MX" smtClean="0"/>
              <a:t>14/03/2024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B29821B-8A11-515E-2BB3-017683079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B4C3A83-4E38-6D98-3AC4-F42AF2CB3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F72F2-3581-4975-9775-D194567E031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98418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8E96342-5332-D9E4-9137-15A6573EE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111A0-6A11-4652-838E-676C363A0C6B}" type="datetimeFigureOut">
              <a:rPr lang="es-MX" smtClean="0"/>
              <a:t>14/03/2024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8AAE602-268A-BC42-ED24-4B84418A0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DB7BCA0-5039-511E-87A4-6DD1D3201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F72F2-3581-4975-9775-D194567E031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77055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C389AF-3492-1CDE-11E2-5A80E8215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F8EDE5-0D62-4D4F-E980-A6EF8FBB85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7CEA3F7-93F8-1181-1E14-A1CB4EC915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129D982-812C-9CDA-04AC-BF10C5B88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111A0-6A11-4652-838E-676C363A0C6B}" type="datetimeFigureOut">
              <a:rPr lang="es-MX" smtClean="0"/>
              <a:t>14/03/2024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23E74C3-62B5-B2C0-D467-3713F165D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DA1475D-231C-EE8C-1539-01273CF23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F72F2-3581-4975-9775-D194567E031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64689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B8EBAB-2424-AD29-F358-594A7E468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CBF6092-9430-B02A-ED00-A8382F16D2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CF08DD1-2ECE-885C-CE08-723FD7AB01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982D9B3-1560-04FA-B614-4D6AD3E95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111A0-6A11-4652-838E-676C363A0C6B}" type="datetimeFigureOut">
              <a:rPr lang="es-MX" smtClean="0"/>
              <a:t>14/03/2024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3A62899-BBCC-971B-C460-F21E75E2E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13708D7-A75E-73B7-9B0D-BFBEC2E5B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F72F2-3581-4975-9775-D194567E031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84474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86FE807-5DC7-DF82-E9C4-AFF771363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61E9485-9887-2E46-6EA0-DDC19AB8E6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2A78AFE-BA61-F703-F9D7-D71CF886B5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C2111A0-6A11-4652-838E-676C363A0C6B}" type="datetimeFigureOut">
              <a:rPr lang="es-MX" smtClean="0"/>
              <a:t>14/03/2024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857A1D3-D984-1DA8-26A6-C6220EA1CC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FFDFAC4-F0D1-C9DC-17AA-5A34E88FDB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00F72F2-3581-4975-9775-D194567E031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08099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file:///C:\Users\dvill\OneDrive\Escritorio\Migracion_ODISEA\Indicadores_ODISEA\Graficos\MNAC%20(TNM)%20a%20nivel%20estatal.pdf" TargetMode="External"/><Relationship Id="rId13" Type="http://schemas.openxmlformats.org/officeDocument/2006/relationships/hyperlink" Target="file:///C:\Users\dvill\OneDrive\Escritorio\Migracion_ODISEA\Indicadores_ODISEA\Graficos\MR5a%20(Tasa%20de%20emigracion)%20a%20nivel%20estatal.pdf" TargetMode="External"/><Relationship Id="rId18" Type="http://schemas.openxmlformats.org/officeDocument/2006/relationships/hyperlink" Target="file:///C:\Users\dvill\OneDrive\Escritorio\Migracion_ODISEA\Indicadores_ODISEA\Graficos\MR5a%20(Emigrantes)%20a%20nivel%20municipal.pdf" TargetMode="External"/><Relationship Id="rId3" Type="http://schemas.openxmlformats.org/officeDocument/2006/relationships/hyperlink" Target="file:///C:\Users\dvill\OneDrive\Escritorio\Migracion_ODISEA\Indicadores_ODISEA\Graficos\MNAC%20(Residentes)%20a%20nivel%20estatal.pdf" TargetMode="External"/><Relationship Id="rId21" Type="http://schemas.openxmlformats.org/officeDocument/2006/relationships/hyperlink" Target="file:///C:\Users\dvill\OneDrive\Escritorio\Migracion_ODISEA\Indicadores_ODISEA\Graficos\MR5a%20(TEmigracion)%20a%20nivel%20municipal.pdf" TargetMode="External"/><Relationship Id="rId7" Type="http://schemas.openxmlformats.org/officeDocument/2006/relationships/hyperlink" Target="file:///C:\Users\dvill\OneDrive\Escritorio\Migracion_ODISEA\Indicadores_ODISEA\Graficos\MNAC%20(Tasa%20de%20emigracion)%20a%20nivel%20estatal.pdf" TargetMode="External"/><Relationship Id="rId12" Type="http://schemas.openxmlformats.org/officeDocument/2006/relationships/hyperlink" Target="file:///C:\Users\dvill\OneDrive\Escritorio\Migracion_ODISEA\Indicadores_ODISEA\Graficos\MR5a%20(Tasa%20de%20inmigracion)%20a%20nivel%20estatal.pdf" TargetMode="External"/><Relationship Id="rId17" Type="http://schemas.openxmlformats.org/officeDocument/2006/relationships/hyperlink" Target="file:///C:\Users\dvill\OneDrive\Escritorio\Migracion_ODISEA\Indicadores_ODISEA\Graficos\MR5a%20(Inmigrantes)%20a%20nivel%20municipal.pdf" TargetMode="External"/><Relationship Id="rId2" Type="http://schemas.openxmlformats.org/officeDocument/2006/relationships/hyperlink" Target="file:///C:\Users\dvill\OneDrive\Escritorio\Migracion_ODISEA\Indicadores_ODISEA\Graficos\Pob_Total%20a%20nivel%20estatal.pdf" TargetMode="External"/><Relationship Id="rId16" Type="http://schemas.openxmlformats.org/officeDocument/2006/relationships/hyperlink" Target="file:///C:\Users\dvill\OneDrive\Escritorio\Migracion_ODISEA\Indicadores_ODISEA\Graficos\MR5a%20(Residentes)%20a%20nivel%20municipal.pdf" TargetMode="External"/><Relationship Id="rId20" Type="http://schemas.openxmlformats.org/officeDocument/2006/relationships/hyperlink" Target="file:///C:\Users\dvill\OneDrive\Escritorio\Migracion_ODISEA\Indicadores_ODISEA\Graficos\MR5a%20(TInmigracion)%20a%20nivel%20municipal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file:///C:\Users\dvill\OneDrive\Escritorio\Migracion_ODISEA\Indicadores_ODISEA\Graficos\MNAC%20(Tasa%20de%20inmigracion)%20a%20nivel%20estatal.pdf" TargetMode="External"/><Relationship Id="rId11" Type="http://schemas.openxmlformats.org/officeDocument/2006/relationships/hyperlink" Target="file:///C:\Users\dvill\OneDrive\Escritorio\Migracion_ODISEA\Indicadores_ODISEA\Graficos\MR5a%20(Emigrantes)%20a%20nivel%20estatal.pdf" TargetMode="External"/><Relationship Id="rId5" Type="http://schemas.openxmlformats.org/officeDocument/2006/relationships/hyperlink" Target="file:///C:\Users\dvill\OneDrive\Escritorio\Migracion_ODISEA\Indicadores_ODISEA\Graficos\MNAC%20(Emigrantes)%20a%20nivel%20estatal.pdf" TargetMode="External"/><Relationship Id="rId15" Type="http://schemas.openxmlformats.org/officeDocument/2006/relationships/hyperlink" Target="file:///C:\Users\dvill\OneDrive\Escritorio\Migracion_ODISEA\Indicadores_ODISEA\Graficos\Pob_Total%20a%20nivel%20municipal.pdf" TargetMode="External"/><Relationship Id="rId10" Type="http://schemas.openxmlformats.org/officeDocument/2006/relationships/hyperlink" Target="file:///C:\Users\dvill\OneDrive\Escritorio\Migracion_ODISEA\Indicadores_ODISEA\Graficos\MR5a%20(Inmigrantes)%20a%20nivel%20estatal.pdf" TargetMode="External"/><Relationship Id="rId19" Type="http://schemas.openxmlformats.org/officeDocument/2006/relationships/hyperlink" Target="file:///C:\Users\dvill\OneDrive\Escritorio\Migracion_ODISEA\Indicadores_ODISEA\Graficos\MR5a%20(MN)%20a%20nivel%20municipal.pdf" TargetMode="External"/><Relationship Id="rId4" Type="http://schemas.openxmlformats.org/officeDocument/2006/relationships/hyperlink" Target="file:///C:\Users\dvill\OneDrive\Escritorio\Migracion_ODISEA\Indicadores_ODISEA\Graficos\MNAC%20(Inmigrantes)%20a%20nivel%20estatal.pdf" TargetMode="External"/><Relationship Id="rId9" Type="http://schemas.openxmlformats.org/officeDocument/2006/relationships/hyperlink" Target="file:///C:\Users\dvill\OneDrive\Escritorio\Migracion_ODISEA\Indicadores_ODISEA\Graficos\MR5a%20(Residentes)%20a%20nivel%20estatal.pdf" TargetMode="External"/><Relationship Id="rId14" Type="http://schemas.openxmlformats.org/officeDocument/2006/relationships/hyperlink" Target="file:///C:\Users\dvill\OneDrive\Escritorio\Migracion_ODISEA\Indicadores_ODISEA\Graficos\MR5a%20(TNM)%20a%20nivel%20estatal.pdf" TargetMode="External"/><Relationship Id="rId22" Type="http://schemas.openxmlformats.org/officeDocument/2006/relationships/hyperlink" Target="file:///C:\Users\dvill\OneDrive\Escritorio\Migracion_ODISEA\Indicadores_ODISEA\Graficos\MR5a%20(TNM)%20a%20nivel%20municipal.pdf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file:///C:\Users\dvill\OneDrive\Escritorio\Migracion_ODISEA\Indicadores_ODISEA\Graficos\MR5a%20(Residentes)%20a%20nivel%20municipal_Tama&#241;o%20de%20municipio.pdf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file:///C:\Users\dvill\OneDrive\Escritorio\Migracion_ODISEA\Indicadores_ODISEA\Graficos\MR5a%20(Inmigrantes)%20a%20nivel%20municipal_Tama&#241;o%20de%20municipio.pdf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file:///C:\Users\dvill\OneDrive\Escritorio\Migracion_ODISEA\Indicadores_ODISEA\Graficos\MR5a%20(Emigrantes)%20a%20nivel%20municipal_Tama&#241;o%20de%20municipio.pdf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file:///C:\Users\dvill\OneDrive\Escritorio\Migracion_ODISEA\Indicadores_ODISEA\Graficos\MR5a%20(TInmigracion)%20a%20nivel%20municipal_Tama&#241;o%20de%20municipio.pdf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file:///C:\Users\dvill\OneDrive\Escritorio\Migracion_ODISEA\Indicadores_ODISEA\Graficos\MR5a%20(TEmigracion)%20a%20nivel%20municipal_Tama&#241;o%20de%20municipio.pdf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file:///C:\Users\dvill\OneDrive\Escritorio\Migracion_ODISEA\Indicadores_ODISEA\Graficos\MR5a%20(TNM)%20a%20nivel%20municipal_Tama&#241;o%20de%20municipio.pdf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001BD8-478B-FC41-A365-FDA2445B9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5372" y="2765419"/>
            <a:ext cx="11051014" cy="501196"/>
          </a:xfrm>
        </p:spPr>
        <p:txBody>
          <a:bodyPr>
            <a:normAutofit fontScale="90000"/>
          </a:bodyPr>
          <a:lstStyle/>
          <a:p>
            <a:r>
              <a:rPr lang="es-MX" sz="3600" dirty="0"/>
              <a:t>Indicadores de migración interna de México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3D0A010-9AB8-4C47-8539-EFC40E406C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9852" y="3436096"/>
            <a:ext cx="4877238" cy="310580"/>
          </a:xfrm>
        </p:spPr>
        <p:txBody>
          <a:bodyPr>
            <a:normAutofit fontScale="77500" lnSpcReduction="20000"/>
          </a:bodyPr>
          <a:lstStyle/>
          <a:p>
            <a:r>
              <a:rPr lang="es-MX" dirty="0"/>
              <a:t>14 de marzo de 2024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0DFD49D9-F294-EC4B-A873-EF1003EB34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976" y="5488905"/>
            <a:ext cx="7806690" cy="1234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604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BABB27-1665-878E-6C9D-FB95193EA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8328" y="316140"/>
            <a:ext cx="10515600" cy="881290"/>
          </a:xfrm>
        </p:spPr>
        <p:txBody>
          <a:bodyPr>
            <a:normAutofit/>
          </a:bodyPr>
          <a:lstStyle/>
          <a:p>
            <a:r>
              <a:rPr lang="es-MX" sz="2400" dirty="0">
                <a:solidFill>
                  <a:schemeClr val="accent1"/>
                </a:solidFill>
                <a:latin typeface="Montserrat Medium" panose="00000600000000000000" pitchFamily="2" charset="0"/>
              </a:rPr>
              <a:t>Comparativo  de los indicadores de migración interna, 2020. 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ADEECDC4-BA1C-D638-A0EB-22D84CDC396A}"/>
              </a:ext>
            </a:extLst>
          </p:cNvPr>
          <p:cNvSpPr txBox="1"/>
          <p:nvPr/>
        </p:nvSpPr>
        <p:spPr>
          <a:xfrm>
            <a:off x="1050471" y="1251857"/>
            <a:ext cx="3090911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>
                <a:solidFill>
                  <a:srgbClr val="6E152E"/>
                </a:solidFill>
                <a:latin typeface="Montserrat Medium" panose="00000600000000000000" pitchFamily="2" charset="0"/>
              </a:rPr>
              <a:t>Nivel estatal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600" dirty="0">
                <a:latin typeface="Montserrat Medium" panose="00000600000000000000" pitchFamily="2" charset="0"/>
                <a:hlinkClick r:id="rId2" action="ppaction://hlinkfile"/>
              </a:rPr>
              <a:t>Población total</a:t>
            </a:r>
            <a:endParaRPr lang="es-MX" sz="1600" dirty="0">
              <a:latin typeface="Montserrat Medium" panose="000006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600" dirty="0">
                <a:latin typeface="Montserrat Medium" panose="00000600000000000000" pitchFamily="2" charset="0"/>
              </a:rPr>
              <a:t>Lugar de nacimiento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sz="1400" dirty="0">
                <a:solidFill>
                  <a:schemeClr val="tx2">
                    <a:lumMod val="90000"/>
                    <a:lumOff val="10000"/>
                  </a:schemeClr>
                </a:solidFill>
                <a:latin typeface="Montserrat Medium" panose="00000600000000000000" pitchFamily="2" charset="0"/>
                <a:hlinkClick r:id="rId3" action="ppaction://hlinkfile"/>
              </a:rPr>
              <a:t>Residentes</a:t>
            </a:r>
            <a:endParaRPr lang="es-MX" sz="1400" dirty="0">
              <a:solidFill>
                <a:schemeClr val="tx2">
                  <a:lumMod val="90000"/>
                  <a:lumOff val="10000"/>
                </a:schemeClr>
              </a:solidFill>
              <a:latin typeface="Montserrat Medium" panose="00000600000000000000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sz="1400" dirty="0">
                <a:solidFill>
                  <a:schemeClr val="tx2">
                    <a:lumMod val="90000"/>
                    <a:lumOff val="10000"/>
                  </a:schemeClr>
                </a:solidFill>
                <a:latin typeface="Montserrat Medium" panose="00000600000000000000" pitchFamily="2" charset="0"/>
                <a:hlinkClick r:id="rId4" action="ppaction://hlinkfile"/>
              </a:rPr>
              <a:t>Inmigrantes</a:t>
            </a:r>
            <a:endParaRPr lang="es-MX" sz="1400" dirty="0">
              <a:solidFill>
                <a:schemeClr val="tx2">
                  <a:lumMod val="90000"/>
                  <a:lumOff val="10000"/>
                </a:schemeClr>
              </a:solidFill>
              <a:latin typeface="Montserrat Medium" panose="00000600000000000000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sz="1400" dirty="0">
                <a:solidFill>
                  <a:schemeClr val="tx2">
                    <a:lumMod val="90000"/>
                    <a:lumOff val="10000"/>
                  </a:schemeClr>
                </a:solidFill>
                <a:latin typeface="Montserrat Medium" panose="00000600000000000000" pitchFamily="2" charset="0"/>
                <a:hlinkClick r:id="rId5" action="ppaction://hlinkfile"/>
              </a:rPr>
              <a:t>Emigrantes</a:t>
            </a:r>
            <a:endParaRPr lang="es-MX" sz="1400" dirty="0">
              <a:solidFill>
                <a:schemeClr val="tx2">
                  <a:lumMod val="90000"/>
                  <a:lumOff val="10000"/>
                </a:schemeClr>
              </a:solidFill>
              <a:latin typeface="Montserrat Medium" panose="00000600000000000000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sz="1400" dirty="0">
                <a:solidFill>
                  <a:schemeClr val="tx2">
                    <a:lumMod val="90000"/>
                    <a:lumOff val="10000"/>
                  </a:schemeClr>
                </a:solidFill>
                <a:latin typeface="Montserrat Medium" panose="00000600000000000000" pitchFamily="2" charset="0"/>
                <a:hlinkClick r:id="rId6" action="ppaction://hlinkfile"/>
              </a:rPr>
              <a:t>Tasa de inmigración</a:t>
            </a:r>
            <a:endParaRPr lang="es-MX" sz="1400" dirty="0">
              <a:solidFill>
                <a:schemeClr val="tx2">
                  <a:lumMod val="90000"/>
                  <a:lumOff val="10000"/>
                </a:schemeClr>
              </a:solidFill>
              <a:latin typeface="Montserrat Medium" panose="00000600000000000000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sz="1400" dirty="0">
                <a:solidFill>
                  <a:schemeClr val="tx2">
                    <a:lumMod val="90000"/>
                    <a:lumOff val="10000"/>
                  </a:schemeClr>
                </a:solidFill>
                <a:latin typeface="Montserrat Medium" panose="00000600000000000000" pitchFamily="2" charset="0"/>
                <a:hlinkClick r:id="rId7" action="ppaction://hlinkfile"/>
              </a:rPr>
              <a:t>Tasa de emigración</a:t>
            </a:r>
            <a:endParaRPr lang="es-MX" sz="1400" dirty="0">
              <a:solidFill>
                <a:schemeClr val="tx2">
                  <a:lumMod val="90000"/>
                  <a:lumOff val="10000"/>
                </a:schemeClr>
              </a:solidFill>
              <a:latin typeface="Montserrat Medium" panose="00000600000000000000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sz="1400" dirty="0">
                <a:solidFill>
                  <a:schemeClr val="tx2">
                    <a:lumMod val="90000"/>
                    <a:lumOff val="10000"/>
                  </a:schemeClr>
                </a:solidFill>
                <a:latin typeface="Montserrat Medium" panose="00000600000000000000" pitchFamily="2" charset="0"/>
                <a:hlinkClick r:id="rId8" action="ppaction://hlinkfile"/>
              </a:rPr>
              <a:t>Tasa Neta de migración</a:t>
            </a:r>
            <a:endParaRPr lang="es-MX" sz="1400" dirty="0">
              <a:solidFill>
                <a:schemeClr val="tx2">
                  <a:lumMod val="90000"/>
                  <a:lumOff val="10000"/>
                </a:schemeClr>
              </a:solidFill>
              <a:latin typeface="Montserrat Medium" panose="000006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600" dirty="0">
                <a:latin typeface="Montserrat Medium" panose="00000600000000000000" pitchFamily="2" charset="0"/>
              </a:rPr>
              <a:t>Lugar de residencia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sz="1400" dirty="0">
                <a:solidFill>
                  <a:schemeClr val="tx2">
                    <a:lumMod val="90000"/>
                    <a:lumOff val="10000"/>
                  </a:schemeClr>
                </a:solidFill>
                <a:latin typeface="Montserrat Medium" panose="00000600000000000000" pitchFamily="2" charset="0"/>
                <a:hlinkClick r:id="rId9" action="ppaction://hlinkfile"/>
              </a:rPr>
              <a:t>Residentes</a:t>
            </a:r>
            <a:endParaRPr lang="es-MX" sz="1400" dirty="0">
              <a:solidFill>
                <a:schemeClr val="tx2">
                  <a:lumMod val="90000"/>
                  <a:lumOff val="10000"/>
                </a:schemeClr>
              </a:solidFill>
              <a:latin typeface="Montserrat Medium" panose="00000600000000000000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sz="1400" dirty="0">
                <a:solidFill>
                  <a:schemeClr val="tx2">
                    <a:lumMod val="90000"/>
                    <a:lumOff val="10000"/>
                  </a:schemeClr>
                </a:solidFill>
                <a:latin typeface="Montserrat Medium" panose="00000600000000000000" pitchFamily="2" charset="0"/>
                <a:hlinkClick r:id="rId10" action="ppaction://hlinkfile"/>
              </a:rPr>
              <a:t>Inmigrantes</a:t>
            </a:r>
            <a:endParaRPr lang="es-MX" sz="1400" dirty="0">
              <a:solidFill>
                <a:schemeClr val="tx2">
                  <a:lumMod val="90000"/>
                  <a:lumOff val="10000"/>
                </a:schemeClr>
              </a:solidFill>
              <a:latin typeface="Montserrat Medium" panose="00000600000000000000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sz="1400" dirty="0">
                <a:solidFill>
                  <a:schemeClr val="tx2">
                    <a:lumMod val="90000"/>
                    <a:lumOff val="10000"/>
                  </a:schemeClr>
                </a:solidFill>
                <a:latin typeface="Montserrat Medium" panose="00000600000000000000" pitchFamily="2" charset="0"/>
                <a:hlinkClick r:id="rId11" action="ppaction://hlinkfile"/>
              </a:rPr>
              <a:t>Emigrantes</a:t>
            </a:r>
            <a:endParaRPr lang="es-MX" sz="1400" dirty="0">
              <a:solidFill>
                <a:schemeClr val="tx2">
                  <a:lumMod val="90000"/>
                  <a:lumOff val="10000"/>
                </a:schemeClr>
              </a:solidFill>
              <a:latin typeface="Montserrat Medium" panose="00000600000000000000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sz="1400" dirty="0">
                <a:solidFill>
                  <a:schemeClr val="tx2">
                    <a:lumMod val="90000"/>
                    <a:lumOff val="10000"/>
                  </a:schemeClr>
                </a:solidFill>
                <a:latin typeface="Montserrat Medium" panose="00000600000000000000" pitchFamily="2" charset="0"/>
                <a:hlinkClick r:id="rId12" action="ppaction://hlinkfile"/>
              </a:rPr>
              <a:t>Tasa de inmigración</a:t>
            </a:r>
            <a:endParaRPr lang="es-MX" sz="1400" dirty="0">
              <a:solidFill>
                <a:schemeClr val="tx2">
                  <a:lumMod val="90000"/>
                  <a:lumOff val="10000"/>
                </a:schemeClr>
              </a:solidFill>
              <a:latin typeface="Montserrat Medium" panose="00000600000000000000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sz="1400" dirty="0">
                <a:solidFill>
                  <a:schemeClr val="tx2">
                    <a:lumMod val="90000"/>
                    <a:lumOff val="10000"/>
                  </a:schemeClr>
                </a:solidFill>
                <a:latin typeface="Montserrat Medium" panose="00000600000000000000" pitchFamily="2" charset="0"/>
                <a:hlinkClick r:id="rId13" action="ppaction://hlinkfile"/>
              </a:rPr>
              <a:t>Tasa de emigración</a:t>
            </a:r>
            <a:endParaRPr lang="es-MX" sz="1400" dirty="0">
              <a:solidFill>
                <a:schemeClr val="tx2">
                  <a:lumMod val="90000"/>
                  <a:lumOff val="10000"/>
                </a:schemeClr>
              </a:solidFill>
              <a:latin typeface="Montserrat Medium" panose="00000600000000000000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sz="1400" dirty="0">
                <a:solidFill>
                  <a:schemeClr val="tx2">
                    <a:lumMod val="90000"/>
                    <a:lumOff val="10000"/>
                  </a:schemeClr>
                </a:solidFill>
                <a:latin typeface="Montserrat Medium" panose="00000600000000000000" pitchFamily="2" charset="0"/>
                <a:hlinkClick r:id="rId14" action="ppaction://hlinkfile"/>
              </a:rPr>
              <a:t>Tasa Neta de migración</a:t>
            </a:r>
            <a:endParaRPr lang="es-MX" sz="1400" dirty="0">
              <a:solidFill>
                <a:schemeClr val="tx2">
                  <a:lumMod val="90000"/>
                  <a:lumOff val="10000"/>
                </a:schemeClr>
              </a:solidFill>
              <a:latin typeface="Montserrat Medium" panose="00000600000000000000" pitchFamily="2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A7E1FE24-8A84-E276-C7C2-0620EB90E3E2}"/>
              </a:ext>
            </a:extLst>
          </p:cNvPr>
          <p:cNvSpPr txBox="1"/>
          <p:nvPr/>
        </p:nvSpPr>
        <p:spPr>
          <a:xfrm>
            <a:off x="5720443" y="1251857"/>
            <a:ext cx="3090911" cy="2369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>
                <a:solidFill>
                  <a:srgbClr val="6E152E"/>
                </a:solidFill>
                <a:latin typeface="Montserrat Medium" panose="00000600000000000000" pitchFamily="2" charset="0"/>
              </a:rPr>
              <a:t>Nivel municipal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600" dirty="0">
                <a:latin typeface="Montserrat Medium" panose="00000600000000000000" pitchFamily="2" charset="0"/>
                <a:hlinkClick r:id="rId15" action="ppaction://hlinkfile"/>
              </a:rPr>
              <a:t>Población total</a:t>
            </a:r>
            <a:endParaRPr lang="es-MX" sz="1600" dirty="0">
              <a:latin typeface="Montserrat Medium" panose="000006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600" dirty="0">
                <a:latin typeface="Montserrat Medium" panose="00000600000000000000" pitchFamily="2" charset="0"/>
              </a:rPr>
              <a:t>Lugar de residencia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sz="1400" dirty="0">
                <a:solidFill>
                  <a:schemeClr val="tx2">
                    <a:lumMod val="90000"/>
                    <a:lumOff val="10000"/>
                  </a:schemeClr>
                </a:solidFill>
                <a:latin typeface="Montserrat Medium" panose="00000600000000000000" pitchFamily="2" charset="0"/>
                <a:hlinkClick r:id="rId16" action="ppaction://hlinkfile"/>
              </a:rPr>
              <a:t>Residentes</a:t>
            </a:r>
            <a:endParaRPr lang="es-MX" sz="1400" dirty="0">
              <a:solidFill>
                <a:schemeClr val="tx2">
                  <a:lumMod val="90000"/>
                  <a:lumOff val="10000"/>
                </a:schemeClr>
              </a:solidFill>
              <a:latin typeface="Montserrat Medium" panose="00000600000000000000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sz="1400" dirty="0">
                <a:solidFill>
                  <a:schemeClr val="tx2">
                    <a:lumMod val="90000"/>
                    <a:lumOff val="10000"/>
                  </a:schemeClr>
                </a:solidFill>
                <a:latin typeface="Montserrat Medium" panose="00000600000000000000" pitchFamily="2" charset="0"/>
                <a:hlinkClick r:id="rId17" action="ppaction://hlinkfile"/>
              </a:rPr>
              <a:t>Inmigrantes</a:t>
            </a:r>
            <a:endParaRPr lang="es-MX" sz="1400" dirty="0">
              <a:solidFill>
                <a:schemeClr val="tx2">
                  <a:lumMod val="90000"/>
                  <a:lumOff val="10000"/>
                </a:schemeClr>
              </a:solidFill>
              <a:latin typeface="Montserrat Medium" panose="00000600000000000000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sz="1400" dirty="0">
                <a:solidFill>
                  <a:schemeClr val="tx2">
                    <a:lumMod val="90000"/>
                    <a:lumOff val="10000"/>
                  </a:schemeClr>
                </a:solidFill>
                <a:latin typeface="Montserrat Medium" panose="00000600000000000000" pitchFamily="2" charset="0"/>
                <a:hlinkClick r:id="rId18" action="ppaction://hlinkfile"/>
              </a:rPr>
              <a:t>Emigrantes</a:t>
            </a:r>
            <a:endParaRPr lang="es-MX" sz="1400" dirty="0">
              <a:solidFill>
                <a:schemeClr val="tx2">
                  <a:lumMod val="90000"/>
                  <a:lumOff val="10000"/>
                </a:schemeClr>
              </a:solidFill>
              <a:latin typeface="Montserrat Medium" panose="00000600000000000000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sz="1400" dirty="0">
                <a:solidFill>
                  <a:schemeClr val="tx2">
                    <a:lumMod val="90000"/>
                    <a:lumOff val="10000"/>
                  </a:schemeClr>
                </a:solidFill>
                <a:latin typeface="Montserrat Medium" panose="00000600000000000000" pitchFamily="2" charset="0"/>
                <a:hlinkClick r:id="rId19" action="ppaction://hlinkfile"/>
              </a:rPr>
              <a:t>Migración Neta</a:t>
            </a:r>
            <a:endParaRPr lang="es-MX" sz="1400" dirty="0">
              <a:solidFill>
                <a:schemeClr val="tx2">
                  <a:lumMod val="90000"/>
                  <a:lumOff val="10000"/>
                </a:schemeClr>
              </a:solidFill>
              <a:latin typeface="Montserrat Medium" panose="00000600000000000000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sz="1400" dirty="0">
                <a:solidFill>
                  <a:schemeClr val="tx2">
                    <a:lumMod val="90000"/>
                    <a:lumOff val="10000"/>
                  </a:schemeClr>
                </a:solidFill>
                <a:latin typeface="Montserrat Medium" panose="00000600000000000000" pitchFamily="2" charset="0"/>
                <a:hlinkClick r:id="rId20" action="ppaction://hlinkfile"/>
              </a:rPr>
              <a:t>Tasa de inmigración</a:t>
            </a:r>
            <a:endParaRPr lang="es-MX" sz="1400" dirty="0">
              <a:solidFill>
                <a:schemeClr val="tx2">
                  <a:lumMod val="90000"/>
                  <a:lumOff val="10000"/>
                </a:schemeClr>
              </a:solidFill>
              <a:latin typeface="Montserrat Medium" panose="00000600000000000000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sz="1400" dirty="0">
                <a:solidFill>
                  <a:schemeClr val="tx2">
                    <a:lumMod val="90000"/>
                    <a:lumOff val="10000"/>
                  </a:schemeClr>
                </a:solidFill>
                <a:latin typeface="Montserrat Medium" panose="00000600000000000000" pitchFamily="2" charset="0"/>
                <a:hlinkClick r:id="rId21" action="ppaction://hlinkfile"/>
              </a:rPr>
              <a:t>Tasa de emigración</a:t>
            </a:r>
            <a:endParaRPr lang="es-MX" sz="1400" dirty="0">
              <a:solidFill>
                <a:schemeClr val="tx2">
                  <a:lumMod val="90000"/>
                  <a:lumOff val="10000"/>
                </a:schemeClr>
              </a:solidFill>
              <a:latin typeface="Montserrat Medium" panose="00000600000000000000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sz="1400" dirty="0">
                <a:solidFill>
                  <a:schemeClr val="tx2">
                    <a:lumMod val="90000"/>
                    <a:lumOff val="10000"/>
                  </a:schemeClr>
                </a:solidFill>
                <a:latin typeface="Montserrat Medium" panose="00000600000000000000" pitchFamily="2" charset="0"/>
                <a:hlinkClick r:id="rId22" action="ppaction://hlinkfile"/>
              </a:rPr>
              <a:t>Tasa Neta de migración</a:t>
            </a:r>
            <a:endParaRPr lang="es-MX" sz="1400" dirty="0">
              <a:solidFill>
                <a:schemeClr val="tx2">
                  <a:lumMod val="90000"/>
                  <a:lumOff val="10000"/>
                </a:schemeClr>
              </a:solidFill>
              <a:latin typeface="Montserrat Medium" panose="00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5309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F041FDDF-C344-CAD7-9592-FBEABD9AAF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0158957"/>
              </p:ext>
            </p:extLst>
          </p:nvPr>
        </p:nvGraphicFramePr>
        <p:xfrm>
          <a:off x="983764" y="2016358"/>
          <a:ext cx="5041900" cy="2955290"/>
        </p:xfrm>
        <a:graphic>
          <a:graphicData uri="http://schemas.openxmlformats.org/drawingml/2006/table">
            <a:tbl>
              <a:tblPr/>
              <a:tblGrid>
                <a:gridCol w="1991980">
                  <a:extLst>
                    <a:ext uri="{9D8B030D-6E8A-4147-A177-3AD203B41FA5}">
                      <a16:colId xmlns:a16="http://schemas.microsoft.com/office/drawing/2014/main" val="2611895911"/>
                    </a:ext>
                  </a:extLst>
                </a:gridCol>
                <a:gridCol w="762480">
                  <a:extLst>
                    <a:ext uri="{9D8B030D-6E8A-4147-A177-3AD203B41FA5}">
                      <a16:colId xmlns:a16="http://schemas.microsoft.com/office/drawing/2014/main" val="4167124922"/>
                    </a:ext>
                  </a:extLst>
                </a:gridCol>
                <a:gridCol w="762480">
                  <a:extLst>
                    <a:ext uri="{9D8B030D-6E8A-4147-A177-3AD203B41FA5}">
                      <a16:colId xmlns:a16="http://schemas.microsoft.com/office/drawing/2014/main" val="322871795"/>
                    </a:ext>
                  </a:extLst>
                </a:gridCol>
                <a:gridCol w="762480">
                  <a:extLst>
                    <a:ext uri="{9D8B030D-6E8A-4147-A177-3AD203B41FA5}">
                      <a16:colId xmlns:a16="http://schemas.microsoft.com/office/drawing/2014/main" val="2233182029"/>
                    </a:ext>
                  </a:extLst>
                </a:gridCol>
                <a:gridCol w="762480">
                  <a:extLst>
                    <a:ext uri="{9D8B030D-6E8A-4147-A177-3AD203B41FA5}">
                      <a16:colId xmlns:a16="http://schemas.microsoft.com/office/drawing/2014/main" val="1526641543"/>
                    </a:ext>
                  </a:extLst>
                </a:gridCol>
              </a:tblGrid>
              <a:tr h="323850">
                <a:tc gridSpan="5">
                  <a:txBody>
                    <a:bodyPr/>
                    <a:lstStyle/>
                    <a:p>
                      <a:pPr algn="l" fontAlgn="b"/>
                      <a:r>
                        <a:rPr lang="es-ES" sz="800" b="0" i="0" u="none" strike="noStrike" dirty="0">
                          <a:solidFill>
                            <a:srgbClr val="B19C7D"/>
                          </a:solidFill>
                          <a:effectLst/>
                          <a:latin typeface="Montserrat Medium" panose="00000600000000000000" pitchFamily="2" charset="0"/>
                        </a:rPr>
                        <a:t>Residentes a nivel municipal por tamaño de población, grado de precisión y municipio censados o muestreados. 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2803612"/>
                  </a:ext>
                </a:extLst>
              </a:tr>
              <a:tr h="157480">
                <a:tc>
                  <a:txBody>
                    <a:bodyPr/>
                    <a:lstStyle/>
                    <a:p>
                      <a:pPr algn="l" fontAlgn="b"/>
                      <a:r>
                        <a:rPr lang="es-MX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 Medium" panose="00000600000000000000" pitchFamily="2" charset="0"/>
                        </a:rPr>
                        <a:t> 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 Medium" panose="00000600000000000000" pitchFamily="2" charset="0"/>
                        </a:rPr>
                        <a:t>Alta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 Medium" panose="00000600000000000000" pitchFamily="2" charset="0"/>
                        </a:rPr>
                        <a:t>Baja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 Medium" panose="00000600000000000000" pitchFamily="2" charset="0"/>
                        </a:rPr>
                        <a:t>Moderada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 Medium" panose="00000600000000000000" pitchFamily="2" charset="0"/>
                        </a:rPr>
                        <a:t>Total general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760615"/>
                  </a:ext>
                </a:extLst>
              </a:tr>
              <a:tr h="157480">
                <a:tc>
                  <a:txBody>
                    <a:bodyPr/>
                    <a:lstStyle/>
                    <a:p>
                      <a:pPr algn="l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 Medium" panose="00000600000000000000" pitchFamily="2" charset="0"/>
                        </a:rPr>
                        <a:t>Municipio censado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 Medium" panose="00000600000000000000" pitchFamily="2" charset="0"/>
                        </a:rPr>
                        <a:t>305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 Medium" panose="00000600000000000000" pitchFamily="2" charset="0"/>
                        </a:rPr>
                        <a:t>181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 Medium" panose="00000600000000000000" pitchFamily="2" charset="0"/>
                        </a:rPr>
                        <a:t>300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 Medium" panose="00000600000000000000" pitchFamily="2" charset="0"/>
                        </a:rPr>
                        <a:t>786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3894169"/>
                  </a:ext>
                </a:extLst>
              </a:tr>
              <a:tr h="157480">
                <a:tc>
                  <a:txBody>
                    <a:bodyPr/>
                    <a:lstStyle/>
                    <a:p>
                      <a:pPr algn="l" fontAlgn="b"/>
                      <a:r>
                        <a:rPr lang="es-MX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 Medium" panose="00000600000000000000" pitchFamily="2" charset="0"/>
                        </a:rPr>
                        <a:t>1-2 499 habitantes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 Light" panose="00000400000000000000" pitchFamily="2" charset="0"/>
                        </a:rPr>
                        <a:t>112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 Light" panose="00000400000000000000" pitchFamily="2" charset="0"/>
                        </a:rPr>
                        <a:t>156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 Light" panose="00000400000000000000" pitchFamily="2" charset="0"/>
                        </a:rPr>
                        <a:t>102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 Light" panose="00000400000000000000" pitchFamily="2" charset="0"/>
                        </a:rPr>
                        <a:t>370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4208426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l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 Medium" panose="00000600000000000000" pitchFamily="2" charset="0"/>
                        </a:rPr>
                        <a:t>2 500-4 999 habitantes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 Light" panose="00000400000000000000" pitchFamily="2" charset="0"/>
                        </a:rPr>
                        <a:t>96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 Light" panose="00000400000000000000" pitchFamily="2" charset="0"/>
                        </a:rPr>
                        <a:t>25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 Light" panose="00000400000000000000" pitchFamily="2" charset="0"/>
                        </a:rPr>
                        <a:t>156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 Light" panose="00000400000000000000" pitchFamily="2" charset="0"/>
                        </a:rPr>
                        <a:t>277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2874170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l" fontAlgn="b"/>
                      <a:r>
                        <a:rPr lang="es-MX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 Medium" panose="00000600000000000000" pitchFamily="2" charset="0"/>
                        </a:rPr>
                        <a:t>5 000-9 999 habitantes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 Light" panose="00000400000000000000" pitchFamily="2" charset="0"/>
                        </a:rPr>
                        <a:t>27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Montserrat Light" panose="00000400000000000000" pitchFamily="2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 Light" panose="00000400000000000000" pitchFamily="2" charset="0"/>
                        </a:rPr>
                        <a:t>32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 Light" panose="00000400000000000000" pitchFamily="2" charset="0"/>
                        </a:rPr>
                        <a:t>59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6220445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l" fontAlgn="b"/>
                      <a:r>
                        <a:rPr lang="es-MX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 Medium" panose="00000600000000000000" pitchFamily="2" charset="0"/>
                        </a:rPr>
                        <a:t>10 000-14 999 habitantes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 Light" panose="00000400000000000000" pitchFamily="2" charset="0"/>
                        </a:rPr>
                        <a:t>27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Montserrat Light" panose="00000400000000000000" pitchFamily="2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 Light" panose="00000400000000000000" pitchFamily="2" charset="0"/>
                        </a:rPr>
                        <a:t>9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 Light" panose="00000400000000000000" pitchFamily="2" charset="0"/>
                        </a:rPr>
                        <a:t>36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2496183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l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 Medium" panose="00000600000000000000" pitchFamily="2" charset="0"/>
                        </a:rPr>
                        <a:t>15 000 a 49 999 habitantes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 Light" panose="00000400000000000000" pitchFamily="2" charset="0"/>
                        </a:rPr>
                        <a:t>40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Montserrat Light" panose="00000400000000000000" pitchFamily="2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 Light" panose="00000400000000000000" pitchFamily="2" charset="0"/>
                        </a:rPr>
                        <a:t>1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 Light" panose="00000400000000000000" pitchFamily="2" charset="0"/>
                        </a:rPr>
                        <a:t>41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615220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l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 Medium" panose="00000600000000000000" pitchFamily="2" charset="0"/>
                        </a:rPr>
                        <a:t>50 000-99 999 habitantes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 Light" panose="00000400000000000000" pitchFamily="2" charset="0"/>
                        </a:rPr>
                        <a:t>2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Montserrat Light" panose="00000400000000000000" pitchFamily="2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Montserrat Light" panose="00000400000000000000" pitchFamily="2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 Light" panose="00000400000000000000" pitchFamily="2" charset="0"/>
                        </a:rPr>
                        <a:t>2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9174741"/>
                  </a:ext>
                </a:extLst>
              </a:tr>
              <a:tr h="157480"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 Medium" panose="00000600000000000000" pitchFamily="2" charset="0"/>
                        </a:rPr>
                        <a:t>100 000 y más habitantes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 Light" panose="00000400000000000000" pitchFamily="2" charset="0"/>
                        </a:rPr>
                        <a:t>1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 Light" panose="00000400000000000000" pitchFamily="2" charset="0"/>
                        </a:rPr>
                        <a:t> 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 Light" panose="00000400000000000000" pitchFamily="2" charset="0"/>
                        </a:rPr>
                        <a:t> 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 Light" panose="00000400000000000000" pitchFamily="2" charset="0"/>
                        </a:rPr>
                        <a:t>1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747898"/>
                  </a:ext>
                </a:extLst>
              </a:tr>
              <a:tr h="157480">
                <a:tc>
                  <a:txBody>
                    <a:bodyPr/>
                    <a:lstStyle/>
                    <a:p>
                      <a:pPr algn="l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 Medium" panose="00000600000000000000" pitchFamily="2" charset="0"/>
                        </a:rPr>
                        <a:t>Municipio muestreado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 Medium" panose="00000600000000000000" pitchFamily="2" charset="0"/>
                        </a:rPr>
                        <a:t>904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 Medium" panose="00000600000000000000" pitchFamily="2" charset="0"/>
                        </a:rPr>
                        <a:t>85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 Medium" panose="00000600000000000000" pitchFamily="2" charset="0"/>
                        </a:rPr>
                        <a:t>691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 Medium" panose="00000600000000000000" pitchFamily="2" charset="0"/>
                        </a:rPr>
                        <a:t>1680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8138607"/>
                  </a:ext>
                </a:extLst>
              </a:tr>
              <a:tr h="157480">
                <a:tc>
                  <a:txBody>
                    <a:bodyPr/>
                    <a:lstStyle/>
                    <a:p>
                      <a:pPr algn="l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 Medium" panose="00000600000000000000" pitchFamily="2" charset="0"/>
                        </a:rPr>
                        <a:t>2 500-4 999 habitantes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 Light" panose="00000400000000000000" pitchFamily="2" charset="0"/>
                        </a:rPr>
                        <a:t>7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 Light" panose="00000400000000000000" pitchFamily="2" charset="0"/>
                        </a:rPr>
                        <a:t>5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 Light" panose="00000400000000000000" pitchFamily="2" charset="0"/>
                        </a:rPr>
                        <a:t>15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 Light" panose="00000400000000000000" pitchFamily="2" charset="0"/>
                        </a:rPr>
                        <a:t>27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3031857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l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 Medium" panose="00000600000000000000" pitchFamily="2" charset="0"/>
                        </a:rPr>
                        <a:t>5 000-9 999 habitantes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 Light" panose="00000400000000000000" pitchFamily="2" charset="0"/>
                        </a:rPr>
                        <a:t>110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 Light" panose="00000400000000000000" pitchFamily="2" charset="0"/>
                        </a:rPr>
                        <a:t>31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 Light" panose="00000400000000000000" pitchFamily="2" charset="0"/>
                        </a:rPr>
                        <a:t>164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 Light" panose="00000400000000000000" pitchFamily="2" charset="0"/>
                        </a:rPr>
                        <a:t>305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4135177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l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 Medium" panose="00000600000000000000" pitchFamily="2" charset="0"/>
                        </a:rPr>
                        <a:t>10 000-14 999 habitantes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 Light" panose="00000400000000000000" pitchFamily="2" charset="0"/>
                        </a:rPr>
                        <a:t>107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 Light" panose="00000400000000000000" pitchFamily="2" charset="0"/>
                        </a:rPr>
                        <a:t>14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 Light" panose="00000400000000000000" pitchFamily="2" charset="0"/>
                        </a:rPr>
                        <a:t>104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 Light" panose="00000400000000000000" pitchFamily="2" charset="0"/>
                        </a:rPr>
                        <a:t>225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8431649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l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 Medium" panose="00000600000000000000" pitchFamily="2" charset="0"/>
                        </a:rPr>
                        <a:t>15 000 a 49 999 habitantes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 Light" panose="00000400000000000000" pitchFamily="2" charset="0"/>
                        </a:rPr>
                        <a:t>359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 Light" panose="00000400000000000000" pitchFamily="2" charset="0"/>
                        </a:rPr>
                        <a:t>18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 Light" panose="00000400000000000000" pitchFamily="2" charset="0"/>
                        </a:rPr>
                        <a:t>303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 Light" panose="00000400000000000000" pitchFamily="2" charset="0"/>
                        </a:rPr>
                        <a:t>680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8511222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l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 Medium" panose="00000600000000000000" pitchFamily="2" charset="0"/>
                        </a:rPr>
                        <a:t>50 000-99 999 habitantes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 Light" panose="00000400000000000000" pitchFamily="2" charset="0"/>
                        </a:rPr>
                        <a:t>130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 Light" panose="00000400000000000000" pitchFamily="2" charset="0"/>
                        </a:rPr>
                        <a:t>11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 Light" panose="00000400000000000000" pitchFamily="2" charset="0"/>
                        </a:rPr>
                        <a:t>68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 Light" panose="00000400000000000000" pitchFamily="2" charset="0"/>
                        </a:rPr>
                        <a:t>209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1674385"/>
                  </a:ext>
                </a:extLst>
              </a:tr>
              <a:tr h="157480"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 Medium" panose="00000600000000000000" pitchFamily="2" charset="0"/>
                        </a:rPr>
                        <a:t>100 000 y más habitantes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 Light" panose="00000400000000000000" pitchFamily="2" charset="0"/>
                        </a:rPr>
                        <a:t>191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 Light" panose="00000400000000000000" pitchFamily="2" charset="0"/>
                        </a:rPr>
                        <a:t>6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 Light" panose="00000400000000000000" pitchFamily="2" charset="0"/>
                        </a:rPr>
                        <a:t>37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 Light" panose="00000400000000000000" pitchFamily="2" charset="0"/>
                        </a:rPr>
                        <a:t>234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7915633"/>
                  </a:ext>
                </a:extLst>
              </a:tr>
              <a:tr h="157480">
                <a:tc>
                  <a:txBody>
                    <a:bodyPr/>
                    <a:lstStyle/>
                    <a:p>
                      <a:pPr algn="l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 Medium" panose="00000600000000000000" pitchFamily="2" charset="0"/>
                        </a:rPr>
                        <a:t>Total general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 Medium" panose="00000600000000000000" pitchFamily="2" charset="0"/>
                        </a:rPr>
                        <a:t>2418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 Medium" panose="00000600000000000000" pitchFamily="2" charset="0"/>
                        </a:rPr>
                        <a:t>532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 Medium" panose="00000600000000000000" pitchFamily="2" charset="0"/>
                        </a:rPr>
                        <a:t>1982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 Medium" panose="00000600000000000000" pitchFamily="2" charset="0"/>
                        </a:rPr>
                        <a:t>2466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1657873"/>
                  </a:ext>
                </a:extLst>
              </a:tr>
            </a:tbl>
          </a:graphicData>
        </a:graphic>
      </p:graphicFrame>
      <p:sp>
        <p:nvSpPr>
          <p:cNvPr id="5" name="Título 1">
            <a:extLst>
              <a:ext uri="{FF2B5EF4-FFF2-40B4-BE49-F238E27FC236}">
                <a16:creationId xmlns:a16="http://schemas.microsoft.com/office/drawing/2014/main" id="{90DDEBC7-B838-2206-1C79-6CA6825553EB}"/>
              </a:ext>
            </a:extLst>
          </p:cNvPr>
          <p:cNvSpPr txBox="1">
            <a:spLocks/>
          </p:cNvSpPr>
          <p:nvPr/>
        </p:nvSpPr>
        <p:spPr>
          <a:xfrm>
            <a:off x="370114" y="294369"/>
            <a:ext cx="10515600" cy="44041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2400" dirty="0">
                <a:solidFill>
                  <a:srgbClr val="6E152E"/>
                </a:solidFill>
                <a:latin typeface="Montserrat Medium" panose="00000600000000000000" pitchFamily="2" charset="0"/>
              </a:rPr>
              <a:t>Comparativo  de los indicadores de migración interna, 2020. 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D15BD947-46CB-151D-96D3-ED3621AAB833}"/>
              </a:ext>
            </a:extLst>
          </p:cNvPr>
          <p:cNvSpPr txBox="1"/>
          <p:nvPr/>
        </p:nvSpPr>
        <p:spPr>
          <a:xfrm>
            <a:off x="898071" y="734786"/>
            <a:ext cx="22156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000" dirty="0">
                <a:solidFill>
                  <a:schemeClr val="tx2">
                    <a:lumMod val="50000"/>
                    <a:lumOff val="50000"/>
                  </a:schemeClr>
                </a:solidFill>
                <a:latin typeface="Montserrat Medium" panose="00000600000000000000" pitchFamily="2" charset="0"/>
              </a:rPr>
              <a:t>Nivel municipal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2766B4CC-BC72-0349-9E08-D798064A05ED}"/>
              </a:ext>
            </a:extLst>
          </p:cNvPr>
          <p:cNvSpPr txBox="1"/>
          <p:nvPr/>
        </p:nvSpPr>
        <p:spPr>
          <a:xfrm>
            <a:off x="898071" y="1125220"/>
            <a:ext cx="52132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>
                <a:solidFill>
                  <a:schemeClr val="accent4"/>
                </a:solidFill>
                <a:latin typeface="Montserrat Medium" panose="00000600000000000000" pitchFamily="2" charset="0"/>
              </a:rPr>
              <a:t>Tamaño de municipio | Grado de precisión </a:t>
            </a:r>
          </a:p>
          <a:p>
            <a:r>
              <a:rPr lang="es-MX" dirty="0">
                <a:solidFill>
                  <a:schemeClr val="accent4"/>
                </a:solidFill>
                <a:latin typeface="Montserrat Medium" panose="00000600000000000000" pitchFamily="2" charset="0"/>
              </a:rPr>
              <a:t> 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41CFD156-B609-6EA3-AF2D-10715EBEB1BF}"/>
              </a:ext>
            </a:extLst>
          </p:cNvPr>
          <p:cNvSpPr txBox="1"/>
          <p:nvPr/>
        </p:nvSpPr>
        <p:spPr>
          <a:xfrm>
            <a:off x="898071" y="1472484"/>
            <a:ext cx="71368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0" i="0" u="none" strike="noStrike" dirty="0">
                <a:solidFill>
                  <a:srgbClr val="AC7B82"/>
                </a:solidFill>
                <a:effectLst/>
                <a:latin typeface="Montserrat Medium" panose="00000600000000000000" pitchFamily="2" charset="0"/>
                <a:hlinkClick r:id="rId2" action="ppaction://hlinkfile"/>
              </a:rPr>
              <a:t>Residentes a nivel municipal por tamaño de población y grado de precisión </a:t>
            </a:r>
            <a:r>
              <a:rPr lang="es-MX" sz="1400" dirty="0">
                <a:solidFill>
                  <a:srgbClr val="AC7B82"/>
                </a:solidFill>
                <a:latin typeface="Montserrat Medium" panose="00000600000000000000" pitchFamily="2" charset="0"/>
                <a:hlinkClick r:id="rId2" action="ppaction://hlinkfile"/>
              </a:rPr>
              <a:t> </a:t>
            </a:r>
            <a:endParaRPr lang="es-MX" sz="1400" dirty="0">
              <a:solidFill>
                <a:srgbClr val="AC7B82"/>
              </a:solidFill>
              <a:latin typeface="Montserrat Medium" panose="00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4103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90DDEBC7-B838-2206-1C79-6CA6825553EB}"/>
              </a:ext>
            </a:extLst>
          </p:cNvPr>
          <p:cNvSpPr txBox="1">
            <a:spLocks/>
          </p:cNvSpPr>
          <p:nvPr/>
        </p:nvSpPr>
        <p:spPr>
          <a:xfrm>
            <a:off x="370114" y="294369"/>
            <a:ext cx="10515600" cy="44041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2400" dirty="0">
                <a:solidFill>
                  <a:srgbClr val="6E152E"/>
                </a:solidFill>
                <a:latin typeface="Montserrat Medium" panose="00000600000000000000" pitchFamily="2" charset="0"/>
              </a:rPr>
              <a:t>Comparativo  de los indicadores de migración interna, 2020. 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D15BD947-46CB-151D-96D3-ED3621AAB833}"/>
              </a:ext>
            </a:extLst>
          </p:cNvPr>
          <p:cNvSpPr txBox="1"/>
          <p:nvPr/>
        </p:nvSpPr>
        <p:spPr>
          <a:xfrm>
            <a:off x="898071" y="734786"/>
            <a:ext cx="22156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000" dirty="0">
                <a:solidFill>
                  <a:schemeClr val="tx2">
                    <a:lumMod val="50000"/>
                    <a:lumOff val="50000"/>
                  </a:schemeClr>
                </a:solidFill>
                <a:latin typeface="Montserrat Medium" panose="00000600000000000000" pitchFamily="2" charset="0"/>
              </a:rPr>
              <a:t>Nivel municipal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2766B4CC-BC72-0349-9E08-D798064A05ED}"/>
              </a:ext>
            </a:extLst>
          </p:cNvPr>
          <p:cNvSpPr txBox="1"/>
          <p:nvPr/>
        </p:nvSpPr>
        <p:spPr>
          <a:xfrm>
            <a:off x="898071" y="1125220"/>
            <a:ext cx="52132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>
                <a:solidFill>
                  <a:schemeClr val="accent4"/>
                </a:solidFill>
                <a:latin typeface="Montserrat Medium" panose="00000600000000000000" pitchFamily="2" charset="0"/>
              </a:rPr>
              <a:t>Tamaño de municipio | Grado de precisión </a:t>
            </a:r>
          </a:p>
          <a:p>
            <a:r>
              <a:rPr lang="es-MX" dirty="0">
                <a:solidFill>
                  <a:schemeClr val="accent4"/>
                </a:solidFill>
                <a:latin typeface="Montserrat Medium" panose="00000600000000000000" pitchFamily="2" charset="0"/>
              </a:rPr>
              <a:t> 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41CFD156-B609-6EA3-AF2D-10715EBEB1BF}"/>
              </a:ext>
            </a:extLst>
          </p:cNvPr>
          <p:cNvSpPr txBox="1"/>
          <p:nvPr/>
        </p:nvSpPr>
        <p:spPr>
          <a:xfrm>
            <a:off x="898071" y="1472484"/>
            <a:ext cx="72458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0" i="0" u="none" strike="noStrike" dirty="0">
                <a:solidFill>
                  <a:srgbClr val="AC7B82"/>
                </a:solidFill>
                <a:effectLst/>
                <a:latin typeface="Montserrat Medium" panose="00000600000000000000" pitchFamily="2" charset="0"/>
                <a:hlinkClick r:id="rId2" action="ppaction://hlinkfile"/>
              </a:rPr>
              <a:t>Inmigrantes a nivel municipal por tamaño de población y grado de precisión </a:t>
            </a:r>
            <a:r>
              <a:rPr lang="es-MX" sz="1400" dirty="0">
                <a:solidFill>
                  <a:srgbClr val="AC7B82"/>
                </a:solidFill>
                <a:latin typeface="Montserrat Medium" panose="00000600000000000000" pitchFamily="2" charset="0"/>
                <a:hlinkClick r:id="rId2" action="ppaction://hlinkfile"/>
              </a:rPr>
              <a:t> </a:t>
            </a:r>
            <a:endParaRPr lang="es-MX" sz="1400" dirty="0">
              <a:solidFill>
                <a:srgbClr val="AC7B82"/>
              </a:solidFill>
              <a:latin typeface="Montserrat Medium" panose="00000600000000000000" pitchFamily="2" charset="0"/>
            </a:endParaRPr>
          </a:p>
        </p:txBody>
      </p: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5E874680-9960-A33E-733F-5D605A446D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9500126"/>
              </p:ext>
            </p:extLst>
          </p:nvPr>
        </p:nvGraphicFramePr>
        <p:xfrm>
          <a:off x="1069458" y="1951355"/>
          <a:ext cx="5041900" cy="2955290"/>
        </p:xfrm>
        <a:graphic>
          <a:graphicData uri="http://schemas.openxmlformats.org/drawingml/2006/table">
            <a:tbl>
              <a:tblPr/>
              <a:tblGrid>
                <a:gridCol w="1991980">
                  <a:extLst>
                    <a:ext uri="{9D8B030D-6E8A-4147-A177-3AD203B41FA5}">
                      <a16:colId xmlns:a16="http://schemas.microsoft.com/office/drawing/2014/main" val="2523601929"/>
                    </a:ext>
                  </a:extLst>
                </a:gridCol>
                <a:gridCol w="762480">
                  <a:extLst>
                    <a:ext uri="{9D8B030D-6E8A-4147-A177-3AD203B41FA5}">
                      <a16:colId xmlns:a16="http://schemas.microsoft.com/office/drawing/2014/main" val="3680214865"/>
                    </a:ext>
                  </a:extLst>
                </a:gridCol>
                <a:gridCol w="762480">
                  <a:extLst>
                    <a:ext uri="{9D8B030D-6E8A-4147-A177-3AD203B41FA5}">
                      <a16:colId xmlns:a16="http://schemas.microsoft.com/office/drawing/2014/main" val="678226551"/>
                    </a:ext>
                  </a:extLst>
                </a:gridCol>
                <a:gridCol w="762480">
                  <a:extLst>
                    <a:ext uri="{9D8B030D-6E8A-4147-A177-3AD203B41FA5}">
                      <a16:colId xmlns:a16="http://schemas.microsoft.com/office/drawing/2014/main" val="2782343689"/>
                    </a:ext>
                  </a:extLst>
                </a:gridCol>
                <a:gridCol w="762480">
                  <a:extLst>
                    <a:ext uri="{9D8B030D-6E8A-4147-A177-3AD203B41FA5}">
                      <a16:colId xmlns:a16="http://schemas.microsoft.com/office/drawing/2014/main" val="557549334"/>
                    </a:ext>
                  </a:extLst>
                </a:gridCol>
              </a:tblGrid>
              <a:tr h="323850">
                <a:tc gridSpan="5">
                  <a:txBody>
                    <a:bodyPr/>
                    <a:lstStyle/>
                    <a:p>
                      <a:pPr algn="l" fontAlgn="b"/>
                      <a:r>
                        <a:rPr lang="es-ES" sz="800" b="0" i="0" u="none" strike="noStrike">
                          <a:solidFill>
                            <a:srgbClr val="B19C7D"/>
                          </a:solidFill>
                          <a:effectLst/>
                          <a:latin typeface="Montserrat Medium" panose="00000600000000000000" pitchFamily="2" charset="0"/>
                        </a:rPr>
                        <a:t>Inmigrantes a nivel municipal por tamaño de población, grado de presición y municipio censados o muestreados. 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6855907"/>
                  </a:ext>
                </a:extLst>
              </a:tr>
              <a:tr h="157480">
                <a:tc>
                  <a:txBody>
                    <a:bodyPr/>
                    <a:lstStyle/>
                    <a:p>
                      <a:pPr algn="l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 Medium" panose="00000600000000000000" pitchFamily="2" charset="0"/>
                        </a:rPr>
                        <a:t> 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 Medium" panose="00000600000000000000" pitchFamily="2" charset="0"/>
                        </a:rPr>
                        <a:t>Alta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 Medium" panose="00000600000000000000" pitchFamily="2" charset="0"/>
                        </a:rPr>
                        <a:t>Baja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 Medium" panose="00000600000000000000" pitchFamily="2" charset="0"/>
                        </a:rPr>
                        <a:t>Moderada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 Medium" panose="00000600000000000000" pitchFamily="2" charset="0"/>
                        </a:rPr>
                        <a:t>Total general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441925"/>
                  </a:ext>
                </a:extLst>
              </a:tr>
              <a:tr h="157480">
                <a:tc>
                  <a:txBody>
                    <a:bodyPr/>
                    <a:lstStyle/>
                    <a:p>
                      <a:pPr algn="l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 Medium" panose="00000600000000000000" pitchFamily="2" charset="0"/>
                        </a:rPr>
                        <a:t>Municipio censado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 Medium" panose="00000600000000000000" pitchFamily="2" charset="0"/>
                        </a:rPr>
                        <a:t>56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 Medium" panose="00000600000000000000" pitchFamily="2" charset="0"/>
                        </a:rPr>
                        <a:t>320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 Medium" panose="00000600000000000000" pitchFamily="2" charset="0"/>
                        </a:rPr>
                        <a:t>410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 Medium" panose="00000600000000000000" pitchFamily="2" charset="0"/>
                        </a:rPr>
                        <a:t>786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5360925"/>
                  </a:ext>
                </a:extLst>
              </a:tr>
              <a:tr h="157480">
                <a:tc>
                  <a:txBody>
                    <a:bodyPr/>
                    <a:lstStyle/>
                    <a:p>
                      <a:pPr algn="l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 Medium" panose="00000600000000000000" pitchFamily="2" charset="0"/>
                        </a:rPr>
                        <a:t>1-2 499 habitantes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 Light" panose="00000400000000000000" pitchFamily="2" charset="0"/>
                        </a:rPr>
                        <a:t>6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 Light" panose="00000400000000000000" pitchFamily="2" charset="0"/>
                        </a:rPr>
                        <a:t>221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 Light" panose="00000400000000000000" pitchFamily="2" charset="0"/>
                        </a:rPr>
                        <a:t>143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 Light" panose="00000400000000000000" pitchFamily="2" charset="0"/>
                        </a:rPr>
                        <a:t>370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7346405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l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 Medium" panose="00000600000000000000" pitchFamily="2" charset="0"/>
                        </a:rPr>
                        <a:t>2 500-4 999 habitantes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 Light" panose="00000400000000000000" pitchFamily="2" charset="0"/>
                        </a:rPr>
                        <a:t>19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 Light" panose="00000400000000000000" pitchFamily="2" charset="0"/>
                        </a:rPr>
                        <a:t>81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 Light" panose="00000400000000000000" pitchFamily="2" charset="0"/>
                        </a:rPr>
                        <a:t>177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 Light" panose="00000400000000000000" pitchFamily="2" charset="0"/>
                        </a:rPr>
                        <a:t>277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5275761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l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 Medium" panose="00000600000000000000" pitchFamily="2" charset="0"/>
                        </a:rPr>
                        <a:t>5 000-9 999 habitantes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 Light" panose="00000400000000000000" pitchFamily="2" charset="0"/>
                        </a:rPr>
                        <a:t>7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 Light" panose="00000400000000000000" pitchFamily="2" charset="0"/>
                        </a:rPr>
                        <a:t>13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 Light" panose="00000400000000000000" pitchFamily="2" charset="0"/>
                        </a:rPr>
                        <a:t>39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 Light" panose="00000400000000000000" pitchFamily="2" charset="0"/>
                        </a:rPr>
                        <a:t>59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0930375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l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 Medium" panose="00000600000000000000" pitchFamily="2" charset="0"/>
                        </a:rPr>
                        <a:t>10 000-14 999 habitantes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 Light" panose="00000400000000000000" pitchFamily="2" charset="0"/>
                        </a:rPr>
                        <a:t>7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 Light" panose="00000400000000000000" pitchFamily="2" charset="0"/>
                        </a:rPr>
                        <a:t>3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 Light" panose="00000400000000000000" pitchFamily="2" charset="0"/>
                        </a:rPr>
                        <a:t>26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 Light" panose="00000400000000000000" pitchFamily="2" charset="0"/>
                        </a:rPr>
                        <a:t>36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3100563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l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 Medium" panose="00000600000000000000" pitchFamily="2" charset="0"/>
                        </a:rPr>
                        <a:t>15 000 a 49 999 habitantes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 Light" panose="00000400000000000000" pitchFamily="2" charset="0"/>
                        </a:rPr>
                        <a:t>16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 Light" panose="00000400000000000000" pitchFamily="2" charset="0"/>
                        </a:rPr>
                        <a:t>2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 Light" panose="00000400000000000000" pitchFamily="2" charset="0"/>
                        </a:rPr>
                        <a:t>23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 Light" panose="00000400000000000000" pitchFamily="2" charset="0"/>
                        </a:rPr>
                        <a:t>41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2576025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l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 Medium" panose="00000600000000000000" pitchFamily="2" charset="0"/>
                        </a:rPr>
                        <a:t>50 000-99 999 habitantes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 Light" panose="00000400000000000000" pitchFamily="2" charset="0"/>
                        </a:rPr>
                        <a:t>1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Montserrat Light" panose="00000400000000000000" pitchFamily="2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 Light" panose="00000400000000000000" pitchFamily="2" charset="0"/>
                        </a:rPr>
                        <a:t>1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 Light" panose="00000400000000000000" pitchFamily="2" charset="0"/>
                        </a:rPr>
                        <a:t>2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2114354"/>
                  </a:ext>
                </a:extLst>
              </a:tr>
              <a:tr h="157480"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 Medium" panose="00000600000000000000" pitchFamily="2" charset="0"/>
                        </a:rPr>
                        <a:t>100 000 y más habitantes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 Light" panose="00000400000000000000" pitchFamily="2" charset="0"/>
                        </a:rPr>
                        <a:t> 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 Light" panose="00000400000000000000" pitchFamily="2" charset="0"/>
                        </a:rPr>
                        <a:t> 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 Light" panose="00000400000000000000" pitchFamily="2" charset="0"/>
                        </a:rPr>
                        <a:t>1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 Light" panose="00000400000000000000" pitchFamily="2" charset="0"/>
                        </a:rPr>
                        <a:t>1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4694420"/>
                  </a:ext>
                </a:extLst>
              </a:tr>
              <a:tr h="157480">
                <a:tc>
                  <a:txBody>
                    <a:bodyPr/>
                    <a:lstStyle/>
                    <a:p>
                      <a:pPr algn="l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 Medium" panose="00000600000000000000" pitchFamily="2" charset="0"/>
                        </a:rPr>
                        <a:t>Municipio muestreado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 Medium" panose="00000600000000000000" pitchFamily="2" charset="0"/>
                        </a:rPr>
                        <a:t>279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 Medium" panose="00000600000000000000" pitchFamily="2" charset="0"/>
                        </a:rPr>
                        <a:t>237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 Medium" panose="00000600000000000000" pitchFamily="2" charset="0"/>
                        </a:rPr>
                        <a:t>1164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 Medium" panose="00000600000000000000" pitchFamily="2" charset="0"/>
                        </a:rPr>
                        <a:t>1680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1973637"/>
                  </a:ext>
                </a:extLst>
              </a:tr>
              <a:tr h="157480">
                <a:tc>
                  <a:txBody>
                    <a:bodyPr/>
                    <a:lstStyle/>
                    <a:p>
                      <a:pPr algn="l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 Medium" panose="00000600000000000000" pitchFamily="2" charset="0"/>
                        </a:rPr>
                        <a:t>2 500-4 999 habitantes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Montserrat Light" panose="00000400000000000000" pitchFamily="2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 Light" panose="00000400000000000000" pitchFamily="2" charset="0"/>
                        </a:rPr>
                        <a:t>10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 Light" panose="00000400000000000000" pitchFamily="2" charset="0"/>
                        </a:rPr>
                        <a:t>17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 Light" panose="00000400000000000000" pitchFamily="2" charset="0"/>
                        </a:rPr>
                        <a:t>27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4184606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l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 Medium" panose="00000600000000000000" pitchFamily="2" charset="0"/>
                        </a:rPr>
                        <a:t>5 000-9 999 habitantes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 Light" panose="00000400000000000000" pitchFamily="2" charset="0"/>
                        </a:rPr>
                        <a:t>15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 Light" panose="00000400000000000000" pitchFamily="2" charset="0"/>
                        </a:rPr>
                        <a:t>73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 Light" panose="00000400000000000000" pitchFamily="2" charset="0"/>
                        </a:rPr>
                        <a:t>217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 Light" panose="00000400000000000000" pitchFamily="2" charset="0"/>
                        </a:rPr>
                        <a:t>305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5542391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l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 Medium" panose="00000600000000000000" pitchFamily="2" charset="0"/>
                        </a:rPr>
                        <a:t>10 000-14 999 habitantes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 Light" panose="00000400000000000000" pitchFamily="2" charset="0"/>
                        </a:rPr>
                        <a:t>12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 Light" panose="00000400000000000000" pitchFamily="2" charset="0"/>
                        </a:rPr>
                        <a:t>39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 Light" panose="00000400000000000000" pitchFamily="2" charset="0"/>
                        </a:rPr>
                        <a:t>174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 Light" panose="00000400000000000000" pitchFamily="2" charset="0"/>
                        </a:rPr>
                        <a:t>225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9994529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l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 Medium" panose="00000600000000000000" pitchFamily="2" charset="0"/>
                        </a:rPr>
                        <a:t>15 000 a 49 999 habitantes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 Light" panose="00000400000000000000" pitchFamily="2" charset="0"/>
                        </a:rPr>
                        <a:t>90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 Light" panose="00000400000000000000" pitchFamily="2" charset="0"/>
                        </a:rPr>
                        <a:t>79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 Light" panose="00000400000000000000" pitchFamily="2" charset="0"/>
                        </a:rPr>
                        <a:t>511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 Light" panose="00000400000000000000" pitchFamily="2" charset="0"/>
                        </a:rPr>
                        <a:t>680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5782550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l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 Medium" panose="00000600000000000000" pitchFamily="2" charset="0"/>
                        </a:rPr>
                        <a:t>50 000-99 999 habitantes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 Light" panose="00000400000000000000" pitchFamily="2" charset="0"/>
                        </a:rPr>
                        <a:t>44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 Light" panose="00000400000000000000" pitchFamily="2" charset="0"/>
                        </a:rPr>
                        <a:t>23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 Light" panose="00000400000000000000" pitchFamily="2" charset="0"/>
                        </a:rPr>
                        <a:t>142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 Light" panose="00000400000000000000" pitchFamily="2" charset="0"/>
                        </a:rPr>
                        <a:t>209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8659844"/>
                  </a:ext>
                </a:extLst>
              </a:tr>
              <a:tr h="157480"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 Medium" panose="00000600000000000000" pitchFamily="2" charset="0"/>
                        </a:rPr>
                        <a:t>100 000 y más habitantes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 Light" panose="00000400000000000000" pitchFamily="2" charset="0"/>
                        </a:rPr>
                        <a:t>118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 Light" panose="00000400000000000000" pitchFamily="2" charset="0"/>
                        </a:rPr>
                        <a:t>13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 Light" panose="00000400000000000000" pitchFamily="2" charset="0"/>
                        </a:rPr>
                        <a:t>103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 Light" panose="00000400000000000000" pitchFamily="2" charset="0"/>
                        </a:rPr>
                        <a:t>234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1811422"/>
                  </a:ext>
                </a:extLst>
              </a:tr>
              <a:tr h="157480">
                <a:tc>
                  <a:txBody>
                    <a:bodyPr/>
                    <a:lstStyle/>
                    <a:p>
                      <a:pPr algn="l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 Medium" panose="00000600000000000000" pitchFamily="2" charset="0"/>
                        </a:rPr>
                        <a:t>Total general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 Medium" panose="00000600000000000000" pitchFamily="2" charset="0"/>
                        </a:rPr>
                        <a:t>335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 Medium" panose="00000600000000000000" pitchFamily="2" charset="0"/>
                        </a:rPr>
                        <a:t>557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 Medium" panose="00000600000000000000" pitchFamily="2" charset="0"/>
                        </a:rPr>
                        <a:t>1574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 Medium" panose="00000600000000000000" pitchFamily="2" charset="0"/>
                        </a:rPr>
                        <a:t>2466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04819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1322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90DDEBC7-B838-2206-1C79-6CA6825553EB}"/>
              </a:ext>
            </a:extLst>
          </p:cNvPr>
          <p:cNvSpPr txBox="1">
            <a:spLocks/>
          </p:cNvSpPr>
          <p:nvPr/>
        </p:nvSpPr>
        <p:spPr>
          <a:xfrm>
            <a:off x="370114" y="294369"/>
            <a:ext cx="10515600" cy="44041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2400" dirty="0">
                <a:solidFill>
                  <a:srgbClr val="6E152E"/>
                </a:solidFill>
                <a:latin typeface="Montserrat Medium" panose="00000600000000000000" pitchFamily="2" charset="0"/>
              </a:rPr>
              <a:t>Comparativo  de los indicadores de migración interna, 2020. 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D15BD947-46CB-151D-96D3-ED3621AAB833}"/>
              </a:ext>
            </a:extLst>
          </p:cNvPr>
          <p:cNvSpPr txBox="1"/>
          <p:nvPr/>
        </p:nvSpPr>
        <p:spPr>
          <a:xfrm>
            <a:off x="898071" y="734786"/>
            <a:ext cx="22156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000" dirty="0">
                <a:solidFill>
                  <a:schemeClr val="tx2">
                    <a:lumMod val="50000"/>
                    <a:lumOff val="50000"/>
                  </a:schemeClr>
                </a:solidFill>
                <a:latin typeface="Montserrat Medium" panose="00000600000000000000" pitchFamily="2" charset="0"/>
              </a:rPr>
              <a:t>Nivel municipal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2766B4CC-BC72-0349-9E08-D798064A05ED}"/>
              </a:ext>
            </a:extLst>
          </p:cNvPr>
          <p:cNvSpPr txBox="1"/>
          <p:nvPr/>
        </p:nvSpPr>
        <p:spPr>
          <a:xfrm>
            <a:off x="898071" y="1125220"/>
            <a:ext cx="52132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>
                <a:solidFill>
                  <a:schemeClr val="accent4"/>
                </a:solidFill>
                <a:latin typeface="Montserrat Medium" panose="00000600000000000000" pitchFamily="2" charset="0"/>
              </a:rPr>
              <a:t>Tamaño de municipio | Grado de precisión </a:t>
            </a:r>
          </a:p>
          <a:p>
            <a:r>
              <a:rPr lang="es-MX" dirty="0">
                <a:solidFill>
                  <a:schemeClr val="accent4"/>
                </a:solidFill>
                <a:latin typeface="Montserrat Medium" panose="00000600000000000000" pitchFamily="2" charset="0"/>
              </a:rPr>
              <a:t> 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41CFD156-B609-6EA3-AF2D-10715EBEB1BF}"/>
              </a:ext>
            </a:extLst>
          </p:cNvPr>
          <p:cNvSpPr txBox="1"/>
          <p:nvPr/>
        </p:nvSpPr>
        <p:spPr>
          <a:xfrm>
            <a:off x="898071" y="1472484"/>
            <a:ext cx="71881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0" i="0" u="none" strike="noStrike" dirty="0">
                <a:solidFill>
                  <a:srgbClr val="AC7B82"/>
                </a:solidFill>
                <a:effectLst/>
                <a:latin typeface="Montserrat Medium" panose="00000600000000000000" pitchFamily="2" charset="0"/>
                <a:hlinkClick r:id="rId2" action="ppaction://hlinkfile"/>
              </a:rPr>
              <a:t>Emigrantes a nivel municipal por tamaño de población y grado de precisión </a:t>
            </a:r>
            <a:r>
              <a:rPr lang="es-MX" sz="1400" dirty="0">
                <a:solidFill>
                  <a:srgbClr val="AC7B82"/>
                </a:solidFill>
                <a:latin typeface="Montserrat Medium" panose="00000600000000000000" pitchFamily="2" charset="0"/>
                <a:hlinkClick r:id="rId2" action="ppaction://hlinkfile"/>
              </a:rPr>
              <a:t> </a:t>
            </a:r>
            <a:endParaRPr lang="es-MX" sz="1400" dirty="0">
              <a:solidFill>
                <a:srgbClr val="AC7B82"/>
              </a:solidFill>
              <a:latin typeface="Montserrat Medium" panose="00000600000000000000" pitchFamily="2" charset="0"/>
            </a:endParaRPr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0EA3DB77-C257-71AF-7D9B-F17D78C932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4769307"/>
              </p:ext>
            </p:extLst>
          </p:nvPr>
        </p:nvGraphicFramePr>
        <p:xfrm>
          <a:off x="983341" y="1951355"/>
          <a:ext cx="5816603" cy="2955290"/>
        </p:xfrm>
        <a:graphic>
          <a:graphicData uri="http://schemas.openxmlformats.org/drawingml/2006/table">
            <a:tbl>
              <a:tblPr/>
              <a:tblGrid>
                <a:gridCol w="1764052">
                  <a:extLst>
                    <a:ext uri="{9D8B030D-6E8A-4147-A177-3AD203B41FA5}">
                      <a16:colId xmlns:a16="http://schemas.microsoft.com/office/drawing/2014/main" val="830905702"/>
                    </a:ext>
                  </a:extLst>
                </a:gridCol>
                <a:gridCol w="762833">
                  <a:extLst>
                    <a:ext uri="{9D8B030D-6E8A-4147-A177-3AD203B41FA5}">
                      <a16:colId xmlns:a16="http://schemas.microsoft.com/office/drawing/2014/main" val="410939661"/>
                    </a:ext>
                  </a:extLst>
                </a:gridCol>
                <a:gridCol w="762833">
                  <a:extLst>
                    <a:ext uri="{9D8B030D-6E8A-4147-A177-3AD203B41FA5}">
                      <a16:colId xmlns:a16="http://schemas.microsoft.com/office/drawing/2014/main" val="2447356524"/>
                    </a:ext>
                  </a:extLst>
                </a:gridCol>
                <a:gridCol w="762833">
                  <a:extLst>
                    <a:ext uri="{9D8B030D-6E8A-4147-A177-3AD203B41FA5}">
                      <a16:colId xmlns:a16="http://schemas.microsoft.com/office/drawing/2014/main" val="43302056"/>
                    </a:ext>
                  </a:extLst>
                </a:gridCol>
                <a:gridCol w="1001219">
                  <a:extLst>
                    <a:ext uri="{9D8B030D-6E8A-4147-A177-3AD203B41FA5}">
                      <a16:colId xmlns:a16="http://schemas.microsoft.com/office/drawing/2014/main" val="634109659"/>
                    </a:ext>
                  </a:extLst>
                </a:gridCol>
                <a:gridCol w="762833">
                  <a:extLst>
                    <a:ext uri="{9D8B030D-6E8A-4147-A177-3AD203B41FA5}">
                      <a16:colId xmlns:a16="http://schemas.microsoft.com/office/drawing/2014/main" val="3562506456"/>
                    </a:ext>
                  </a:extLst>
                </a:gridCol>
              </a:tblGrid>
              <a:tr h="323850">
                <a:tc gridSpan="6">
                  <a:txBody>
                    <a:bodyPr/>
                    <a:lstStyle/>
                    <a:p>
                      <a:pPr algn="l" fontAlgn="b"/>
                      <a:r>
                        <a:rPr lang="es-ES" sz="800" b="0" i="0" u="none" strike="noStrike">
                          <a:solidFill>
                            <a:srgbClr val="B19C7D"/>
                          </a:solidFill>
                          <a:effectLst/>
                          <a:latin typeface="Montserrat Medium" panose="00000600000000000000" pitchFamily="2" charset="0"/>
                        </a:rPr>
                        <a:t>Emigrantes a nivel municipal por tamaño de población, grado de presición y municipio censados o muestreados. 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1138578"/>
                  </a:ext>
                </a:extLst>
              </a:tr>
              <a:tr h="157480">
                <a:tc>
                  <a:txBody>
                    <a:bodyPr/>
                    <a:lstStyle/>
                    <a:p>
                      <a:pPr algn="l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 Medium" panose="00000600000000000000" pitchFamily="2" charset="0"/>
                        </a:rPr>
                        <a:t> 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 Medium" panose="00000600000000000000" pitchFamily="2" charset="0"/>
                        </a:rPr>
                        <a:t>Alta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 Medium" panose="00000600000000000000" pitchFamily="2" charset="0"/>
                        </a:rPr>
                        <a:t>Baja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 Medium" panose="00000600000000000000" pitchFamily="2" charset="0"/>
                        </a:rPr>
                        <a:t>Moderada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 Medium" panose="00000600000000000000" pitchFamily="2" charset="0"/>
                        </a:rPr>
                        <a:t>Sin emigrantes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 Medium" panose="00000600000000000000" pitchFamily="2" charset="0"/>
                        </a:rPr>
                        <a:t>Total general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0842537"/>
                  </a:ext>
                </a:extLst>
              </a:tr>
              <a:tr h="157480">
                <a:tc>
                  <a:txBody>
                    <a:bodyPr/>
                    <a:lstStyle/>
                    <a:p>
                      <a:pPr algn="l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 Medium" panose="00000600000000000000" pitchFamily="2" charset="0"/>
                        </a:rPr>
                        <a:t>Municipio censado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 Medium" panose="00000600000000000000" pitchFamily="2" charset="0"/>
                        </a:rPr>
                        <a:t> 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 Medium" panose="00000600000000000000" pitchFamily="2" charset="0"/>
                        </a:rPr>
                        <a:t>678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 Medium" panose="00000600000000000000" pitchFamily="2" charset="0"/>
                        </a:rPr>
                        <a:t>104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 Medium" panose="00000600000000000000" pitchFamily="2" charset="0"/>
                        </a:rPr>
                        <a:t>4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 Medium" panose="00000600000000000000" pitchFamily="2" charset="0"/>
                        </a:rPr>
                        <a:t>786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436504"/>
                  </a:ext>
                </a:extLst>
              </a:tr>
              <a:tr h="157480">
                <a:tc>
                  <a:txBody>
                    <a:bodyPr/>
                    <a:lstStyle/>
                    <a:p>
                      <a:pPr algn="l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 Medium" panose="00000600000000000000" pitchFamily="2" charset="0"/>
                        </a:rPr>
                        <a:t>1-2 499 habitantes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Montserrat Light" panose="00000400000000000000" pitchFamily="2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 Light" panose="00000400000000000000" pitchFamily="2" charset="0"/>
                        </a:rPr>
                        <a:t>354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 Light" panose="00000400000000000000" pitchFamily="2" charset="0"/>
                        </a:rPr>
                        <a:t>12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 Light" panose="00000400000000000000" pitchFamily="2" charset="0"/>
                        </a:rPr>
                        <a:t>4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 Light" panose="00000400000000000000" pitchFamily="2" charset="0"/>
                        </a:rPr>
                        <a:t>370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2472357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l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 Medium" panose="00000600000000000000" pitchFamily="2" charset="0"/>
                        </a:rPr>
                        <a:t>2 500-4 999 habitantes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Montserrat Light" panose="00000400000000000000" pitchFamily="2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 Light" panose="00000400000000000000" pitchFamily="2" charset="0"/>
                        </a:rPr>
                        <a:t>245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 Light" panose="00000400000000000000" pitchFamily="2" charset="0"/>
                        </a:rPr>
                        <a:t>32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Montserrat Light" panose="00000400000000000000" pitchFamily="2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 Light" panose="00000400000000000000" pitchFamily="2" charset="0"/>
                        </a:rPr>
                        <a:t>277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7872643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l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 Medium" panose="00000600000000000000" pitchFamily="2" charset="0"/>
                        </a:rPr>
                        <a:t>5 000-9 999 habitantes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Montserrat Light" panose="00000400000000000000" pitchFamily="2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 Light" panose="00000400000000000000" pitchFamily="2" charset="0"/>
                        </a:rPr>
                        <a:t>44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 Light" panose="00000400000000000000" pitchFamily="2" charset="0"/>
                        </a:rPr>
                        <a:t>15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Montserrat Light" panose="00000400000000000000" pitchFamily="2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 Light" panose="00000400000000000000" pitchFamily="2" charset="0"/>
                        </a:rPr>
                        <a:t>59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3157979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l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 Medium" panose="00000600000000000000" pitchFamily="2" charset="0"/>
                        </a:rPr>
                        <a:t>10 000-14 999 habitantes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Montserrat Light" panose="00000400000000000000" pitchFamily="2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 Light" panose="00000400000000000000" pitchFamily="2" charset="0"/>
                        </a:rPr>
                        <a:t>20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 Light" panose="00000400000000000000" pitchFamily="2" charset="0"/>
                        </a:rPr>
                        <a:t>16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Montserrat Light" panose="00000400000000000000" pitchFamily="2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 Light" panose="00000400000000000000" pitchFamily="2" charset="0"/>
                        </a:rPr>
                        <a:t>36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3855709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l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 Medium" panose="00000600000000000000" pitchFamily="2" charset="0"/>
                        </a:rPr>
                        <a:t>15 000 a 49 999 habitantes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Montserrat Light" panose="00000400000000000000" pitchFamily="2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 Light" panose="00000400000000000000" pitchFamily="2" charset="0"/>
                        </a:rPr>
                        <a:t>15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 Light" panose="00000400000000000000" pitchFamily="2" charset="0"/>
                        </a:rPr>
                        <a:t>26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Montserrat Light" panose="00000400000000000000" pitchFamily="2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 Light" panose="00000400000000000000" pitchFamily="2" charset="0"/>
                        </a:rPr>
                        <a:t>41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1427618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l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 Medium" panose="00000600000000000000" pitchFamily="2" charset="0"/>
                        </a:rPr>
                        <a:t>50 000-99 999 habitantes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Montserrat Light" panose="00000400000000000000" pitchFamily="2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Montserrat Light" panose="00000400000000000000" pitchFamily="2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 Light" panose="00000400000000000000" pitchFamily="2" charset="0"/>
                        </a:rPr>
                        <a:t>2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Montserrat Light" panose="00000400000000000000" pitchFamily="2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 Light" panose="00000400000000000000" pitchFamily="2" charset="0"/>
                        </a:rPr>
                        <a:t>2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2097440"/>
                  </a:ext>
                </a:extLst>
              </a:tr>
              <a:tr h="157480"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 Medium" panose="00000600000000000000" pitchFamily="2" charset="0"/>
                        </a:rPr>
                        <a:t>100 000 y más habitantes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 Light" panose="00000400000000000000" pitchFamily="2" charset="0"/>
                        </a:rPr>
                        <a:t> 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 Light" panose="00000400000000000000" pitchFamily="2" charset="0"/>
                        </a:rPr>
                        <a:t> 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 Light" panose="00000400000000000000" pitchFamily="2" charset="0"/>
                        </a:rPr>
                        <a:t>1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 Light" panose="00000400000000000000" pitchFamily="2" charset="0"/>
                        </a:rPr>
                        <a:t> 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 Light" panose="00000400000000000000" pitchFamily="2" charset="0"/>
                        </a:rPr>
                        <a:t>1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231229"/>
                  </a:ext>
                </a:extLst>
              </a:tr>
              <a:tr h="157480">
                <a:tc>
                  <a:txBody>
                    <a:bodyPr/>
                    <a:lstStyle/>
                    <a:p>
                      <a:pPr algn="l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 Medium" panose="00000600000000000000" pitchFamily="2" charset="0"/>
                        </a:rPr>
                        <a:t>Municipio muestreado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 Medium" panose="00000600000000000000" pitchFamily="2" charset="0"/>
                        </a:rPr>
                        <a:t>277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 Medium" panose="00000600000000000000" pitchFamily="2" charset="0"/>
                        </a:rPr>
                        <a:t>585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 Medium" panose="00000600000000000000" pitchFamily="2" charset="0"/>
                        </a:rPr>
                        <a:t>816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 Medium" panose="00000600000000000000" pitchFamily="2" charset="0"/>
                        </a:rPr>
                        <a:t>2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 Medium" panose="00000600000000000000" pitchFamily="2" charset="0"/>
                        </a:rPr>
                        <a:t>1680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0964271"/>
                  </a:ext>
                </a:extLst>
              </a:tr>
              <a:tr h="157480">
                <a:tc>
                  <a:txBody>
                    <a:bodyPr/>
                    <a:lstStyle/>
                    <a:p>
                      <a:pPr algn="l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 Medium" panose="00000600000000000000" pitchFamily="2" charset="0"/>
                        </a:rPr>
                        <a:t>2 500-4 999 habitantes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Montserrat Light" panose="00000400000000000000" pitchFamily="2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 Light" panose="00000400000000000000" pitchFamily="2" charset="0"/>
                        </a:rPr>
                        <a:t>24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 Light" panose="00000400000000000000" pitchFamily="2" charset="0"/>
                        </a:rPr>
                        <a:t>3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Montserrat Light" panose="00000400000000000000" pitchFamily="2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 Light" panose="00000400000000000000" pitchFamily="2" charset="0"/>
                        </a:rPr>
                        <a:t>27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0304631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l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 Medium" panose="00000600000000000000" pitchFamily="2" charset="0"/>
                        </a:rPr>
                        <a:t>5 000-9 999 habitantes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Montserrat Light" panose="00000400000000000000" pitchFamily="2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 Light" panose="00000400000000000000" pitchFamily="2" charset="0"/>
                        </a:rPr>
                        <a:t>228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 Light" panose="00000400000000000000" pitchFamily="2" charset="0"/>
                        </a:rPr>
                        <a:t>76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 Light" panose="00000400000000000000" pitchFamily="2" charset="0"/>
                        </a:rPr>
                        <a:t>1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 Light" panose="00000400000000000000" pitchFamily="2" charset="0"/>
                        </a:rPr>
                        <a:t>305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9975881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l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 Medium" panose="00000600000000000000" pitchFamily="2" charset="0"/>
                        </a:rPr>
                        <a:t>10 000-14 999 habitantes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 Light" panose="00000400000000000000" pitchFamily="2" charset="0"/>
                        </a:rPr>
                        <a:t>2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 Light" panose="00000400000000000000" pitchFamily="2" charset="0"/>
                        </a:rPr>
                        <a:t>114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 Light" panose="00000400000000000000" pitchFamily="2" charset="0"/>
                        </a:rPr>
                        <a:t>109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Montserrat Light" panose="00000400000000000000" pitchFamily="2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 Light" panose="00000400000000000000" pitchFamily="2" charset="0"/>
                        </a:rPr>
                        <a:t>225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2987925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l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 Medium" panose="00000600000000000000" pitchFamily="2" charset="0"/>
                        </a:rPr>
                        <a:t>15 000 a 49 999 habitantes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 Light" panose="00000400000000000000" pitchFamily="2" charset="0"/>
                        </a:rPr>
                        <a:t>25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 Light" panose="00000400000000000000" pitchFamily="2" charset="0"/>
                        </a:rPr>
                        <a:t>207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 Light" panose="00000400000000000000" pitchFamily="2" charset="0"/>
                        </a:rPr>
                        <a:t>448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Montserrat Light" panose="00000400000000000000" pitchFamily="2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 Light" panose="00000400000000000000" pitchFamily="2" charset="0"/>
                        </a:rPr>
                        <a:t>680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4854306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l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 Medium" panose="00000600000000000000" pitchFamily="2" charset="0"/>
                        </a:rPr>
                        <a:t>50 000-99 999 habitantes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 Light" panose="00000400000000000000" pitchFamily="2" charset="0"/>
                        </a:rPr>
                        <a:t>59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 Light" panose="00000400000000000000" pitchFamily="2" charset="0"/>
                        </a:rPr>
                        <a:t>11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 Light" panose="00000400000000000000" pitchFamily="2" charset="0"/>
                        </a:rPr>
                        <a:t>139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Montserrat Light" panose="00000400000000000000" pitchFamily="2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 Light" panose="00000400000000000000" pitchFamily="2" charset="0"/>
                        </a:rPr>
                        <a:t>209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0770049"/>
                  </a:ext>
                </a:extLst>
              </a:tr>
              <a:tr h="157480"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 Medium" panose="00000600000000000000" pitchFamily="2" charset="0"/>
                        </a:rPr>
                        <a:t>100 000 y más habitantes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 Light" panose="00000400000000000000" pitchFamily="2" charset="0"/>
                        </a:rPr>
                        <a:t>191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 Light" panose="00000400000000000000" pitchFamily="2" charset="0"/>
                        </a:rPr>
                        <a:t>1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 Light" panose="00000400000000000000" pitchFamily="2" charset="0"/>
                        </a:rPr>
                        <a:t>41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 Light" panose="00000400000000000000" pitchFamily="2" charset="0"/>
                        </a:rPr>
                        <a:t>1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 Light" panose="00000400000000000000" pitchFamily="2" charset="0"/>
                        </a:rPr>
                        <a:t>234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0318418"/>
                  </a:ext>
                </a:extLst>
              </a:tr>
              <a:tr h="157480">
                <a:tc>
                  <a:txBody>
                    <a:bodyPr/>
                    <a:lstStyle/>
                    <a:p>
                      <a:pPr algn="l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 Medium" panose="00000600000000000000" pitchFamily="2" charset="0"/>
                        </a:rPr>
                        <a:t>Total general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 Medium" panose="00000600000000000000" pitchFamily="2" charset="0"/>
                        </a:rPr>
                        <a:t>277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 Medium" panose="00000600000000000000" pitchFamily="2" charset="0"/>
                        </a:rPr>
                        <a:t>1263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 Medium" panose="00000600000000000000" pitchFamily="2" charset="0"/>
                        </a:rPr>
                        <a:t>920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 Medium" panose="00000600000000000000" pitchFamily="2" charset="0"/>
                        </a:rPr>
                        <a:t>6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 Medium" panose="00000600000000000000" pitchFamily="2" charset="0"/>
                        </a:rPr>
                        <a:t>2466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8246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04695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90DDEBC7-B838-2206-1C79-6CA6825553EB}"/>
              </a:ext>
            </a:extLst>
          </p:cNvPr>
          <p:cNvSpPr txBox="1">
            <a:spLocks/>
          </p:cNvSpPr>
          <p:nvPr/>
        </p:nvSpPr>
        <p:spPr>
          <a:xfrm>
            <a:off x="370114" y="294369"/>
            <a:ext cx="10515600" cy="44041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2400" dirty="0">
                <a:solidFill>
                  <a:srgbClr val="6E152E"/>
                </a:solidFill>
                <a:latin typeface="Montserrat Medium" panose="00000600000000000000" pitchFamily="2" charset="0"/>
              </a:rPr>
              <a:t>Comparativo  de los indicadores de migración interna, 2020. 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D15BD947-46CB-151D-96D3-ED3621AAB833}"/>
              </a:ext>
            </a:extLst>
          </p:cNvPr>
          <p:cNvSpPr txBox="1"/>
          <p:nvPr/>
        </p:nvSpPr>
        <p:spPr>
          <a:xfrm>
            <a:off x="898071" y="734786"/>
            <a:ext cx="22156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000" dirty="0">
                <a:solidFill>
                  <a:schemeClr val="tx2">
                    <a:lumMod val="50000"/>
                    <a:lumOff val="50000"/>
                  </a:schemeClr>
                </a:solidFill>
                <a:latin typeface="Montserrat Medium" panose="00000600000000000000" pitchFamily="2" charset="0"/>
              </a:rPr>
              <a:t>Nivel municipal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2766B4CC-BC72-0349-9E08-D798064A05ED}"/>
              </a:ext>
            </a:extLst>
          </p:cNvPr>
          <p:cNvSpPr txBox="1"/>
          <p:nvPr/>
        </p:nvSpPr>
        <p:spPr>
          <a:xfrm>
            <a:off x="898071" y="1125220"/>
            <a:ext cx="52132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>
                <a:solidFill>
                  <a:schemeClr val="accent4"/>
                </a:solidFill>
                <a:latin typeface="Montserrat Medium" panose="00000600000000000000" pitchFamily="2" charset="0"/>
              </a:rPr>
              <a:t>Tamaño de municipio | Grado de precisión </a:t>
            </a:r>
          </a:p>
          <a:p>
            <a:r>
              <a:rPr lang="es-MX" dirty="0">
                <a:solidFill>
                  <a:schemeClr val="accent4"/>
                </a:solidFill>
                <a:latin typeface="Montserrat Medium" panose="00000600000000000000" pitchFamily="2" charset="0"/>
              </a:rPr>
              <a:t> 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41CFD156-B609-6EA3-AF2D-10715EBEB1BF}"/>
              </a:ext>
            </a:extLst>
          </p:cNvPr>
          <p:cNvSpPr txBox="1"/>
          <p:nvPr/>
        </p:nvSpPr>
        <p:spPr>
          <a:xfrm>
            <a:off x="898071" y="1472484"/>
            <a:ext cx="79704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0" i="0" u="none" strike="noStrike" dirty="0">
                <a:solidFill>
                  <a:srgbClr val="AC7B82"/>
                </a:solidFill>
                <a:effectLst/>
                <a:latin typeface="Montserrat Medium" panose="00000600000000000000" pitchFamily="2" charset="0"/>
                <a:hlinkClick r:id="rId2" action="ppaction://hlinkfile"/>
              </a:rPr>
              <a:t>Tasa de inmigración a nivel municipal por tamaño de población y grado de precisión </a:t>
            </a:r>
            <a:r>
              <a:rPr lang="es-MX" sz="1400" dirty="0">
                <a:solidFill>
                  <a:srgbClr val="AC7B82"/>
                </a:solidFill>
                <a:latin typeface="Montserrat Medium" panose="00000600000000000000" pitchFamily="2" charset="0"/>
                <a:hlinkClick r:id="rId2" action="ppaction://hlinkfile"/>
              </a:rPr>
              <a:t> </a:t>
            </a:r>
            <a:endParaRPr lang="es-MX" sz="1400" dirty="0">
              <a:solidFill>
                <a:srgbClr val="AC7B82"/>
              </a:solidFill>
              <a:latin typeface="Montserrat Medium" panose="00000600000000000000" pitchFamily="2" charset="0"/>
            </a:endParaRPr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E0B233C0-0BB8-A6D9-36CE-8B792E6FEF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9352777"/>
              </p:ext>
            </p:extLst>
          </p:nvPr>
        </p:nvGraphicFramePr>
        <p:xfrm>
          <a:off x="983764" y="2066449"/>
          <a:ext cx="5041900" cy="2955290"/>
        </p:xfrm>
        <a:graphic>
          <a:graphicData uri="http://schemas.openxmlformats.org/drawingml/2006/table">
            <a:tbl>
              <a:tblPr/>
              <a:tblGrid>
                <a:gridCol w="1991980">
                  <a:extLst>
                    <a:ext uri="{9D8B030D-6E8A-4147-A177-3AD203B41FA5}">
                      <a16:colId xmlns:a16="http://schemas.microsoft.com/office/drawing/2014/main" val="1699649231"/>
                    </a:ext>
                  </a:extLst>
                </a:gridCol>
                <a:gridCol w="762480">
                  <a:extLst>
                    <a:ext uri="{9D8B030D-6E8A-4147-A177-3AD203B41FA5}">
                      <a16:colId xmlns:a16="http://schemas.microsoft.com/office/drawing/2014/main" val="4049803760"/>
                    </a:ext>
                  </a:extLst>
                </a:gridCol>
                <a:gridCol w="762480">
                  <a:extLst>
                    <a:ext uri="{9D8B030D-6E8A-4147-A177-3AD203B41FA5}">
                      <a16:colId xmlns:a16="http://schemas.microsoft.com/office/drawing/2014/main" val="276605454"/>
                    </a:ext>
                  </a:extLst>
                </a:gridCol>
                <a:gridCol w="762480">
                  <a:extLst>
                    <a:ext uri="{9D8B030D-6E8A-4147-A177-3AD203B41FA5}">
                      <a16:colId xmlns:a16="http://schemas.microsoft.com/office/drawing/2014/main" val="4201495272"/>
                    </a:ext>
                  </a:extLst>
                </a:gridCol>
                <a:gridCol w="762480">
                  <a:extLst>
                    <a:ext uri="{9D8B030D-6E8A-4147-A177-3AD203B41FA5}">
                      <a16:colId xmlns:a16="http://schemas.microsoft.com/office/drawing/2014/main" val="1332640636"/>
                    </a:ext>
                  </a:extLst>
                </a:gridCol>
              </a:tblGrid>
              <a:tr h="323850">
                <a:tc gridSpan="5">
                  <a:txBody>
                    <a:bodyPr/>
                    <a:lstStyle/>
                    <a:p>
                      <a:pPr algn="l" fontAlgn="b"/>
                      <a:r>
                        <a:rPr lang="es-ES" sz="800" b="0" i="0" u="none" strike="noStrike">
                          <a:solidFill>
                            <a:srgbClr val="B19C7D"/>
                          </a:solidFill>
                          <a:effectLst/>
                          <a:latin typeface="Montserrat Medium" panose="00000600000000000000" pitchFamily="2" charset="0"/>
                        </a:rPr>
                        <a:t>Tasa de inmigración a nivel municipal por tamaño de población, grado de presición y municipio censados o muestreados. 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7153931"/>
                  </a:ext>
                </a:extLst>
              </a:tr>
              <a:tr h="157480">
                <a:tc>
                  <a:txBody>
                    <a:bodyPr/>
                    <a:lstStyle/>
                    <a:p>
                      <a:pPr algn="l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 Medium" panose="00000600000000000000" pitchFamily="2" charset="0"/>
                        </a:rPr>
                        <a:t> 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 Medium" panose="00000600000000000000" pitchFamily="2" charset="0"/>
                        </a:rPr>
                        <a:t>Alta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 Medium" panose="00000600000000000000" pitchFamily="2" charset="0"/>
                        </a:rPr>
                        <a:t>Baja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 Medium" panose="00000600000000000000" pitchFamily="2" charset="0"/>
                        </a:rPr>
                        <a:t>Moderada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 Medium" panose="00000600000000000000" pitchFamily="2" charset="0"/>
                        </a:rPr>
                        <a:t>Total general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2297115"/>
                  </a:ext>
                </a:extLst>
              </a:tr>
              <a:tr h="157480">
                <a:tc>
                  <a:txBody>
                    <a:bodyPr/>
                    <a:lstStyle/>
                    <a:p>
                      <a:pPr algn="l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 Medium" panose="00000600000000000000" pitchFamily="2" charset="0"/>
                        </a:rPr>
                        <a:t>Municipio censado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 Medium" panose="00000600000000000000" pitchFamily="2" charset="0"/>
                        </a:rPr>
                        <a:t>231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 Medium" panose="00000600000000000000" pitchFamily="2" charset="0"/>
                        </a:rPr>
                        <a:t>104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 Medium" panose="00000600000000000000" pitchFamily="2" charset="0"/>
                        </a:rPr>
                        <a:t>451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 Medium" panose="00000600000000000000" pitchFamily="2" charset="0"/>
                        </a:rPr>
                        <a:t>786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8546266"/>
                  </a:ext>
                </a:extLst>
              </a:tr>
              <a:tr h="157480">
                <a:tc>
                  <a:txBody>
                    <a:bodyPr/>
                    <a:lstStyle/>
                    <a:p>
                      <a:pPr algn="l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 Medium" panose="00000600000000000000" pitchFamily="2" charset="0"/>
                        </a:rPr>
                        <a:t>1-2 499 habitantes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 Light" panose="00000400000000000000" pitchFamily="2" charset="0"/>
                        </a:rPr>
                        <a:t>85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 Light" panose="00000400000000000000" pitchFamily="2" charset="0"/>
                        </a:rPr>
                        <a:t>75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 Light" panose="00000400000000000000" pitchFamily="2" charset="0"/>
                        </a:rPr>
                        <a:t>210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 Light" panose="00000400000000000000" pitchFamily="2" charset="0"/>
                        </a:rPr>
                        <a:t>370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5947907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l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 Medium" panose="00000600000000000000" pitchFamily="2" charset="0"/>
                        </a:rPr>
                        <a:t>2 500-4 999 habitantes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 Light" panose="00000400000000000000" pitchFamily="2" charset="0"/>
                        </a:rPr>
                        <a:t>83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 Light" panose="00000400000000000000" pitchFamily="2" charset="0"/>
                        </a:rPr>
                        <a:t>20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 Light" panose="00000400000000000000" pitchFamily="2" charset="0"/>
                        </a:rPr>
                        <a:t>174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 Light" panose="00000400000000000000" pitchFamily="2" charset="0"/>
                        </a:rPr>
                        <a:t>277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9801499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l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 Medium" panose="00000600000000000000" pitchFamily="2" charset="0"/>
                        </a:rPr>
                        <a:t>5 000-9 999 habitantes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 Light" panose="00000400000000000000" pitchFamily="2" charset="0"/>
                        </a:rPr>
                        <a:t>24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 Light" panose="00000400000000000000" pitchFamily="2" charset="0"/>
                        </a:rPr>
                        <a:t>6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 Light" panose="00000400000000000000" pitchFamily="2" charset="0"/>
                        </a:rPr>
                        <a:t>29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 Light" panose="00000400000000000000" pitchFamily="2" charset="0"/>
                        </a:rPr>
                        <a:t>59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7842976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l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 Medium" panose="00000600000000000000" pitchFamily="2" charset="0"/>
                        </a:rPr>
                        <a:t>10 000-14 999 habitantes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 Light" panose="00000400000000000000" pitchFamily="2" charset="0"/>
                        </a:rPr>
                        <a:t>16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 Light" panose="00000400000000000000" pitchFamily="2" charset="0"/>
                        </a:rPr>
                        <a:t>3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 Light" panose="00000400000000000000" pitchFamily="2" charset="0"/>
                        </a:rPr>
                        <a:t>17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 Light" panose="00000400000000000000" pitchFamily="2" charset="0"/>
                        </a:rPr>
                        <a:t>36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4412159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l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 Medium" panose="00000600000000000000" pitchFamily="2" charset="0"/>
                        </a:rPr>
                        <a:t>15 000 a 49 999 habitantes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 Light" panose="00000400000000000000" pitchFamily="2" charset="0"/>
                        </a:rPr>
                        <a:t>22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Montserrat Light" panose="00000400000000000000" pitchFamily="2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 Light" panose="00000400000000000000" pitchFamily="2" charset="0"/>
                        </a:rPr>
                        <a:t>19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 Light" panose="00000400000000000000" pitchFamily="2" charset="0"/>
                        </a:rPr>
                        <a:t>41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4331390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l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 Medium" panose="00000600000000000000" pitchFamily="2" charset="0"/>
                        </a:rPr>
                        <a:t>50 000-99 999 habitantes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 Light" panose="00000400000000000000" pitchFamily="2" charset="0"/>
                        </a:rPr>
                        <a:t>1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Montserrat Light" panose="00000400000000000000" pitchFamily="2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 Light" panose="00000400000000000000" pitchFamily="2" charset="0"/>
                        </a:rPr>
                        <a:t>1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 Light" panose="00000400000000000000" pitchFamily="2" charset="0"/>
                        </a:rPr>
                        <a:t>2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6075263"/>
                  </a:ext>
                </a:extLst>
              </a:tr>
              <a:tr h="157480"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 Medium" panose="00000600000000000000" pitchFamily="2" charset="0"/>
                        </a:rPr>
                        <a:t>100 000 y más habitantes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 Light" panose="00000400000000000000" pitchFamily="2" charset="0"/>
                        </a:rPr>
                        <a:t> 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 Light" panose="00000400000000000000" pitchFamily="2" charset="0"/>
                        </a:rPr>
                        <a:t> 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 Light" panose="00000400000000000000" pitchFamily="2" charset="0"/>
                        </a:rPr>
                        <a:t>1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 Light" panose="00000400000000000000" pitchFamily="2" charset="0"/>
                        </a:rPr>
                        <a:t>1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2652541"/>
                  </a:ext>
                </a:extLst>
              </a:tr>
              <a:tr h="157480">
                <a:tc>
                  <a:txBody>
                    <a:bodyPr/>
                    <a:lstStyle/>
                    <a:p>
                      <a:pPr algn="l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 Medium" panose="00000600000000000000" pitchFamily="2" charset="0"/>
                        </a:rPr>
                        <a:t>Municipio muestreado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 Medium" panose="00000600000000000000" pitchFamily="2" charset="0"/>
                        </a:rPr>
                        <a:t>708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 Medium" panose="00000600000000000000" pitchFamily="2" charset="0"/>
                        </a:rPr>
                        <a:t>73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 Medium" panose="00000600000000000000" pitchFamily="2" charset="0"/>
                        </a:rPr>
                        <a:t>899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 Medium" panose="00000600000000000000" pitchFamily="2" charset="0"/>
                        </a:rPr>
                        <a:t>1680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1996304"/>
                  </a:ext>
                </a:extLst>
              </a:tr>
              <a:tr h="157480">
                <a:tc>
                  <a:txBody>
                    <a:bodyPr/>
                    <a:lstStyle/>
                    <a:p>
                      <a:pPr algn="l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 Medium" panose="00000600000000000000" pitchFamily="2" charset="0"/>
                        </a:rPr>
                        <a:t>2 500-4 999 habitantes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 Light" panose="00000400000000000000" pitchFamily="2" charset="0"/>
                        </a:rPr>
                        <a:t>4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 Light" panose="00000400000000000000" pitchFamily="2" charset="0"/>
                        </a:rPr>
                        <a:t>5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 Light" panose="00000400000000000000" pitchFamily="2" charset="0"/>
                        </a:rPr>
                        <a:t>18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 Light" panose="00000400000000000000" pitchFamily="2" charset="0"/>
                        </a:rPr>
                        <a:t>27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5960911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l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 Medium" panose="00000600000000000000" pitchFamily="2" charset="0"/>
                        </a:rPr>
                        <a:t>5 000-9 999 habitantes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 Light" panose="00000400000000000000" pitchFamily="2" charset="0"/>
                        </a:rPr>
                        <a:t>76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 Light" panose="00000400000000000000" pitchFamily="2" charset="0"/>
                        </a:rPr>
                        <a:t>25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 Light" panose="00000400000000000000" pitchFamily="2" charset="0"/>
                        </a:rPr>
                        <a:t>204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 Light" panose="00000400000000000000" pitchFamily="2" charset="0"/>
                        </a:rPr>
                        <a:t>305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1381252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l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 Medium" panose="00000600000000000000" pitchFamily="2" charset="0"/>
                        </a:rPr>
                        <a:t>10 000-14 999 habitantes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 Light" panose="00000400000000000000" pitchFamily="2" charset="0"/>
                        </a:rPr>
                        <a:t>83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 Light" panose="00000400000000000000" pitchFamily="2" charset="0"/>
                        </a:rPr>
                        <a:t>13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 Light" panose="00000400000000000000" pitchFamily="2" charset="0"/>
                        </a:rPr>
                        <a:t>129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 Light" panose="00000400000000000000" pitchFamily="2" charset="0"/>
                        </a:rPr>
                        <a:t>225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4099560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l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 Medium" panose="00000600000000000000" pitchFamily="2" charset="0"/>
                        </a:rPr>
                        <a:t>15 000 a 49 999 habitantes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 Light" panose="00000400000000000000" pitchFamily="2" charset="0"/>
                        </a:rPr>
                        <a:t>288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 Light" panose="00000400000000000000" pitchFamily="2" charset="0"/>
                        </a:rPr>
                        <a:t>14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 Light" panose="00000400000000000000" pitchFamily="2" charset="0"/>
                        </a:rPr>
                        <a:t>378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 Light" panose="00000400000000000000" pitchFamily="2" charset="0"/>
                        </a:rPr>
                        <a:t>680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5678099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l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 Medium" panose="00000600000000000000" pitchFamily="2" charset="0"/>
                        </a:rPr>
                        <a:t>50 000-99 999 habitantes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 Light" panose="00000400000000000000" pitchFamily="2" charset="0"/>
                        </a:rPr>
                        <a:t>83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 Light" panose="00000400000000000000" pitchFamily="2" charset="0"/>
                        </a:rPr>
                        <a:t>8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 Light" panose="00000400000000000000" pitchFamily="2" charset="0"/>
                        </a:rPr>
                        <a:t>118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 Light" panose="00000400000000000000" pitchFamily="2" charset="0"/>
                        </a:rPr>
                        <a:t>209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0454054"/>
                  </a:ext>
                </a:extLst>
              </a:tr>
              <a:tr h="157480"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 Medium" panose="00000600000000000000" pitchFamily="2" charset="0"/>
                        </a:rPr>
                        <a:t>100 000 y más habitantes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 Light" panose="00000400000000000000" pitchFamily="2" charset="0"/>
                        </a:rPr>
                        <a:t>174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 Light" panose="00000400000000000000" pitchFamily="2" charset="0"/>
                        </a:rPr>
                        <a:t>8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 Light" panose="00000400000000000000" pitchFamily="2" charset="0"/>
                        </a:rPr>
                        <a:t>52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 Light" panose="00000400000000000000" pitchFamily="2" charset="0"/>
                        </a:rPr>
                        <a:t>234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3084157"/>
                  </a:ext>
                </a:extLst>
              </a:tr>
              <a:tr h="157480">
                <a:tc>
                  <a:txBody>
                    <a:bodyPr/>
                    <a:lstStyle/>
                    <a:p>
                      <a:pPr algn="l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 Medium" panose="00000600000000000000" pitchFamily="2" charset="0"/>
                        </a:rPr>
                        <a:t>Total general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 Medium" panose="00000600000000000000" pitchFamily="2" charset="0"/>
                        </a:rPr>
                        <a:t>939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 Medium" panose="00000600000000000000" pitchFamily="2" charset="0"/>
                        </a:rPr>
                        <a:t>177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 Medium" panose="00000600000000000000" pitchFamily="2" charset="0"/>
                        </a:rPr>
                        <a:t>1350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 Medium" panose="00000600000000000000" pitchFamily="2" charset="0"/>
                        </a:rPr>
                        <a:t>2466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53358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41600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90DDEBC7-B838-2206-1C79-6CA6825553EB}"/>
              </a:ext>
            </a:extLst>
          </p:cNvPr>
          <p:cNvSpPr txBox="1">
            <a:spLocks/>
          </p:cNvSpPr>
          <p:nvPr/>
        </p:nvSpPr>
        <p:spPr>
          <a:xfrm>
            <a:off x="370114" y="294369"/>
            <a:ext cx="10515600" cy="44041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2400" dirty="0">
                <a:solidFill>
                  <a:srgbClr val="6E152E"/>
                </a:solidFill>
                <a:latin typeface="Montserrat Medium" panose="00000600000000000000" pitchFamily="2" charset="0"/>
              </a:rPr>
              <a:t>Comparativo  de los indicadores de migración interna, 2020. 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D15BD947-46CB-151D-96D3-ED3621AAB833}"/>
              </a:ext>
            </a:extLst>
          </p:cNvPr>
          <p:cNvSpPr txBox="1"/>
          <p:nvPr/>
        </p:nvSpPr>
        <p:spPr>
          <a:xfrm>
            <a:off x="898071" y="734786"/>
            <a:ext cx="22156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000" dirty="0">
                <a:solidFill>
                  <a:schemeClr val="tx2">
                    <a:lumMod val="50000"/>
                    <a:lumOff val="50000"/>
                  </a:schemeClr>
                </a:solidFill>
                <a:latin typeface="Montserrat Medium" panose="00000600000000000000" pitchFamily="2" charset="0"/>
              </a:rPr>
              <a:t>Nivel municipal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2766B4CC-BC72-0349-9E08-D798064A05ED}"/>
              </a:ext>
            </a:extLst>
          </p:cNvPr>
          <p:cNvSpPr txBox="1"/>
          <p:nvPr/>
        </p:nvSpPr>
        <p:spPr>
          <a:xfrm>
            <a:off x="898071" y="1125220"/>
            <a:ext cx="52132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>
                <a:solidFill>
                  <a:schemeClr val="accent4"/>
                </a:solidFill>
                <a:latin typeface="Montserrat Medium" panose="00000600000000000000" pitchFamily="2" charset="0"/>
              </a:rPr>
              <a:t>Tamaño de municipio | Grado de precisión </a:t>
            </a:r>
          </a:p>
          <a:p>
            <a:r>
              <a:rPr lang="es-MX" dirty="0">
                <a:solidFill>
                  <a:schemeClr val="accent4"/>
                </a:solidFill>
                <a:latin typeface="Montserrat Medium" panose="00000600000000000000" pitchFamily="2" charset="0"/>
              </a:rPr>
              <a:t> 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41CFD156-B609-6EA3-AF2D-10715EBEB1BF}"/>
              </a:ext>
            </a:extLst>
          </p:cNvPr>
          <p:cNvSpPr txBox="1"/>
          <p:nvPr/>
        </p:nvSpPr>
        <p:spPr>
          <a:xfrm>
            <a:off x="898071" y="1472484"/>
            <a:ext cx="79095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0" i="0" u="none" strike="noStrike" dirty="0">
                <a:solidFill>
                  <a:srgbClr val="AC7B82"/>
                </a:solidFill>
                <a:effectLst/>
                <a:latin typeface="Montserrat Medium" panose="00000600000000000000" pitchFamily="2" charset="0"/>
                <a:hlinkClick r:id="rId2" action="ppaction://hlinkfile"/>
              </a:rPr>
              <a:t>Tasa de emigración a nivel municipal por tamaño de población y grado de precisión </a:t>
            </a:r>
            <a:r>
              <a:rPr lang="es-MX" sz="1400" dirty="0">
                <a:solidFill>
                  <a:srgbClr val="AC7B82"/>
                </a:solidFill>
                <a:latin typeface="Montserrat Medium" panose="00000600000000000000" pitchFamily="2" charset="0"/>
                <a:hlinkClick r:id="rId2" action="ppaction://hlinkfile"/>
              </a:rPr>
              <a:t> </a:t>
            </a:r>
            <a:endParaRPr lang="es-MX" sz="1400" dirty="0">
              <a:solidFill>
                <a:srgbClr val="AC7B82"/>
              </a:solidFill>
              <a:latin typeface="Montserrat Medium" panose="00000600000000000000" pitchFamily="2" charset="0"/>
            </a:endParaRPr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4CA32A0F-EE7E-ED28-D06A-2BD252E58E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4784461"/>
              </p:ext>
            </p:extLst>
          </p:nvPr>
        </p:nvGraphicFramePr>
        <p:xfrm>
          <a:off x="1103083" y="2016358"/>
          <a:ext cx="5816603" cy="2955290"/>
        </p:xfrm>
        <a:graphic>
          <a:graphicData uri="http://schemas.openxmlformats.org/drawingml/2006/table">
            <a:tbl>
              <a:tblPr/>
              <a:tblGrid>
                <a:gridCol w="1764052">
                  <a:extLst>
                    <a:ext uri="{9D8B030D-6E8A-4147-A177-3AD203B41FA5}">
                      <a16:colId xmlns:a16="http://schemas.microsoft.com/office/drawing/2014/main" val="2382580058"/>
                    </a:ext>
                  </a:extLst>
                </a:gridCol>
                <a:gridCol w="762833">
                  <a:extLst>
                    <a:ext uri="{9D8B030D-6E8A-4147-A177-3AD203B41FA5}">
                      <a16:colId xmlns:a16="http://schemas.microsoft.com/office/drawing/2014/main" val="1042304841"/>
                    </a:ext>
                  </a:extLst>
                </a:gridCol>
                <a:gridCol w="762833">
                  <a:extLst>
                    <a:ext uri="{9D8B030D-6E8A-4147-A177-3AD203B41FA5}">
                      <a16:colId xmlns:a16="http://schemas.microsoft.com/office/drawing/2014/main" val="2425460093"/>
                    </a:ext>
                  </a:extLst>
                </a:gridCol>
                <a:gridCol w="762833">
                  <a:extLst>
                    <a:ext uri="{9D8B030D-6E8A-4147-A177-3AD203B41FA5}">
                      <a16:colId xmlns:a16="http://schemas.microsoft.com/office/drawing/2014/main" val="2611133539"/>
                    </a:ext>
                  </a:extLst>
                </a:gridCol>
                <a:gridCol w="1001219">
                  <a:extLst>
                    <a:ext uri="{9D8B030D-6E8A-4147-A177-3AD203B41FA5}">
                      <a16:colId xmlns:a16="http://schemas.microsoft.com/office/drawing/2014/main" val="599377702"/>
                    </a:ext>
                  </a:extLst>
                </a:gridCol>
                <a:gridCol w="762833">
                  <a:extLst>
                    <a:ext uri="{9D8B030D-6E8A-4147-A177-3AD203B41FA5}">
                      <a16:colId xmlns:a16="http://schemas.microsoft.com/office/drawing/2014/main" val="1247471534"/>
                    </a:ext>
                  </a:extLst>
                </a:gridCol>
              </a:tblGrid>
              <a:tr h="323850">
                <a:tc gridSpan="6">
                  <a:txBody>
                    <a:bodyPr/>
                    <a:lstStyle/>
                    <a:p>
                      <a:pPr algn="l" fontAlgn="b"/>
                      <a:r>
                        <a:rPr lang="es-ES" sz="800" b="0" i="0" u="none" strike="noStrike">
                          <a:solidFill>
                            <a:srgbClr val="B19C7D"/>
                          </a:solidFill>
                          <a:effectLst/>
                          <a:latin typeface="Montserrat Medium" panose="00000600000000000000" pitchFamily="2" charset="0"/>
                        </a:rPr>
                        <a:t>Tasa de emigrantes a nivel municipal por tamaño de población, grado de presición y municipio censados o muestreados. 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1587835"/>
                  </a:ext>
                </a:extLst>
              </a:tr>
              <a:tr h="157480">
                <a:tc>
                  <a:txBody>
                    <a:bodyPr/>
                    <a:lstStyle/>
                    <a:p>
                      <a:pPr algn="l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 Medium" panose="00000600000000000000" pitchFamily="2" charset="0"/>
                        </a:rPr>
                        <a:t> 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 Medium" panose="00000600000000000000" pitchFamily="2" charset="0"/>
                        </a:rPr>
                        <a:t>Alta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 Medium" panose="00000600000000000000" pitchFamily="2" charset="0"/>
                        </a:rPr>
                        <a:t>Baja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 Medium" panose="00000600000000000000" pitchFamily="2" charset="0"/>
                        </a:rPr>
                        <a:t>Moderada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 Medium" panose="00000600000000000000" pitchFamily="2" charset="0"/>
                        </a:rPr>
                        <a:t>Sin emigrantes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 Medium" panose="00000600000000000000" pitchFamily="2" charset="0"/>
                        </a:rPr>
                        <a:t>Total general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9188440"/>
                  </a:ext>
                </a:extLst>
              </a:tr>
              <a:tr h="157480">
                <a:tc>
                  <a:txBody>
                    <a:bodyPr/>
                    <a:lstStyle/>
                    <a:p>
                      <a:pPr algn="l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 Medium" panose="00000600000000000000" pitchFamily="2" charset="0"/>
                        </a:rPr>
                        <a:t>Municipio censado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 Medium" panose="00000600000000000000" pitchFamily="2" charset="0"/>
                        </a:rPr>
                        <a:t> 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 Medium" panose="00000600000000000000" pitchFamily="2" charset="0"/>
                        </a:rPr>
                        <a:t>714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 Medium" panose="00000600000000000000" pitchFamily="2" charset="0"/>
                        </a:rPr>
                        <a:t>68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 Medium" panose="00000600000000000000" pitchFamily="2" charset="0"/>
                        </a:rPr>
                        <a:t>4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 Medium" panose="00000600000000000000" pitchFamily="2" charset="0"/>
                        </a:rPr>
                        <a:t>786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12412"/>
                  </a:ext>
                </a:extLst>
              </a:tr>
              <a:tr h="157480">
                <a:tc>
                  <a:txBody>
                    <a:bodyPr/>
                    <a:lstStyle/>
                    <a:p>
                      <a:pPr algn="l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 Medium" panose="00000600000000000000" pitchFamily="2" charset="0"/>
                        </a:rPr>
                        <a:t>1-2 499 habitantes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Montserrat Light" panose="00000400000000000000" pitchFamily="2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 Light" panose="00000400000000000000" pitchFamily="2" charset="0"/>
                        </a:rPr>
                        <a:t>360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 Light" panose="00000400000000000000" pitchFamily="2" charset="0"/>
                        </a:rPr>
                        <a:t>6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 Light" panose="00000400000000000000" pitchFamily="2" charset="0"/>
                        </a:rPr>
                        <a:t>4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 Light" panose="00000400000000000000" pitchFamily="2" charset="0"/>
                        </a:rPr>
                        <a:t>370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0164437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l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 Medium" panose="00000600000000000000" pitchFamily="2" charset="0"/>
                        </a:rPr>
                        <a:t>2 500-4 999 habitantes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Montserrat Light" panose="00000400000000000000" pitchFamily="2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 Light" panose="00000400000000000000" pitchFamily="2" charset="0"/>
                        </a:rPr>
                        <a:t>267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 Light" panose="00000400000000000000" pitchFamily="2" charset="0"/>
                        </a:rPr>
                        <a:t>10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Montserrat Light" panose="00000400000000000000" pitchFamily="2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 Light" panose="00000400000000000000" pitchFamily="2" charset="0"/>
                        </a:rPr>
                        <a:t>277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2739691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l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 Medium" panose="00000600000000000000" pitchFamily="2" charset="0"/>
                        </a:rPr>
                        <a:t>5 000-9 999 habitantes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Montserrat Light" panose="00000400000000000000" pitchFamily="2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 Light" panose="00000400000000000000" pitchFamily="2" charset="0"/>
                        </a:rPr>
                        <a:t>50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 Light" panose="00000400000000000000" pitchFamily="2" charset="0"/>
                        </a:rPr>
                        <a:t>9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Montserrat Light" panose="00000400000000000000" pitchFamily="2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 Light" panose="00000400000000000000" pitchFamily="2" charset="0"/>
                        </a:rPr>
                        <a:t>59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5099609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l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 Medium" panose="00000600000000000000" pitchFamily="2" charset="0"/>
                        </a:rPr>
                        <a:t>10 000-14 999 habitantes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Montserrat Light" panose="00000400000000000000" pitchFamily="2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 Light" panose="00000400000000000000" pitchFamily="2" charset="0"/>
                        </a:rPr>
                        <a:t>22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 Light" panose="00000400000000000000" pitchFamily="2" charset="0"/>
                        </a:rPr>
                        <a:t>14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Montserrat Light" panose="00000400000000000000" pitchFamily="2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 Light" panose="00000400000000000000" pitchFamily="2" charset="0"/>
                        </a:rPr>
                        <a:t>36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9727334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l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 Medium" panose="00000600000000000000" pitchFamily="2" charset="0"/>
                        </a:rPr>
                        <a:t>15 000 a 49 999 habitantes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Montserrat Light" panose="00000400000000000000" pitchFamily="2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 Light" panose="00000400000000000000" pitchFamily="2" charset="0"/>
                        </a:rPr>
                        <a:t>15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 Light" panose="00000400000000000000" pitchFamily="2" charset="0"/>
                        </a:rPr>
                        <a:t>26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Montserrat Light" panose="00000400000000000000" pitchFamily="2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 Light" panose="00000400000000000000" pitchFamily="2" charset="0"/>
                        </a:rPr>
                        <a:t>41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2096197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l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 Medium" panose="00000600000000000000" pitchFamily="2" charset="0"/>
                        </a:rPr>
                        <a:t>50 000-99 999 habitantes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Montserrat Light" panose="00000400000000000000" pitchFamily="2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Montserrat Light" panose="00000400000000000000" pitchFamily="2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 Light" panose="00000400000000000000" pitchFamily="2" charset="0"/>
                        </a:rPr>
                        <a:t>2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Montserrat Light" panose="00000400000000000000" pitchFamily="2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 Light" panose="00000400000000000000" pitchFamily="2" charset="0"/>
                        </a:rPr>
                        <a:t>2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7759956"/>
                  </a:ext>
                </a:extLst>
              </a:tr>
              <a:tr h="157480"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 Medium" panose="00000600000000000000" pitchFamily="2" charset="0"/>
                        </a:rPr>
                        <a:t>100 000 y más habitantes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 Light" panose="00000400000000000000" pitchFamily="2" charset="0"/>
                        </a:rPr>
                        <a:t> 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 Light" panose="00000400000000000000" pitchFamily="2" charset="0"/>
                        </a:rPr>
                        <a:t> 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 Light" panose="00000400000000000000" pitchFamily="2" charset="0"/>
                        </a:rPr>
                        <a:t>1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 Light" panose="00000400000000000000" pitchFamily="2" charset="0"/>
                        </a:rPr>
                        <a:t> 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 Light" panose="00000400000000000000" pitchFamily="2" charset="0"/>
                        </a:rPr>
                        <a:t>1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4647240"/>
                  </a:ext>
                </a:extLst>
              </a:tr>
              <a:tr h="157480">
                <a:tc>
                  <a:txBody>
                    <a:bodyPr/>
                    <a:lstStyle/>
                    <a:p>
                      <a:pPr algn="l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 Medium" panose="00000600000000000000" pitchFamily="2" charset="0"/>
                        </a:rPr>
                        <a:t>Municipio muestreado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 Medium" panose="00000600000000000000" pitchFamily="2" charset="0"/>
                        </a:rPr>
                        <a:t>161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 Medium" panose="00000600000000000000" pitchFamily="2" charset="0"/>
                        </a:rPr>
                        <a:t>771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 Medium" panose="00000600000000000000" pitchFamily="2" charset="0"/>
                        </a:rPr>
                        <a:t>746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 Medium" panose="00000600000000000000" pitchFamily="2" charset="0"/>
                        </a:rPr>
                        <a:t>2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 Medium" panose="00000600000000000000" pitchFamily="2" charset="0"/>
                        </a:rPr>
                        <a:t>1680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766675"/>
                  </a:ext>
                </a:extLst>
              </a:tr>
              <a:tr h="157480">
                <a:tc>
                  <a:txBody>
                    <a:bodyPr/>
                    <a:lstStyle/>
                    <a:p>
                      <a:pPr algn="l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 Medium" panose="00000600000000000000" pitchFamily="2" charset="0"/>
                        </a:rPr>
                        <a:t>2 500-4 999 habitantes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Montserrat Light" panose="00000400000000000000" pitchFamily="2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 Light" panose="00000400000000000000" pitchFamily="2" charset="0"/>
                        </a:rPr>
                        <a:t>27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Montserrat Light" panose="00000400000000000000" pitchFamily="2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Montserrat Light" panose="00000400000000000000" pitchFamily="2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 Light" panose="00000400000000000000" pitchFamily="2" charset="0"/>
                        </a:rPr>
                        <a:t>27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2525681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l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 Medium" panose="00000600000000000000" pitchFamily="2" charset="0"/>
                        </a:rPr>
                        <a:t>5 000-9 999 habitantes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Montserrat Light" panose="00000400000000000000" pitchFamily="2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 Light" panose="00000400000000000000" pitchFamily="2" charset="0"/>
                        </a:rPr>
                        <a:t>257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 Light" panose="00000400000000000000" pitchFamily="2" charset="0"/>
                        </a:rPr>
                        <a:t>47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 Light" panose="00000400000000000000" pitchFamily="2" charset="0"/>
                        </a:rPr>
                        <a:t>1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 Light" panose="00000400000000000000" pitchFamily="2" charset="0"/>
                        </a:rPr>
                        <a:t>305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3868501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l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 Medium" panose="00000600000000000000" pitchFamily="2" charset="0"/>
                        </a:rPr>
                        <a:t>10 000-14 999 habitantes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 Light" panose="00000400000000000000" pitchFamily="2" charset="0"/>
                        </a:rPr>
                        <a:t>1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 Light" panose="00000400000000000000" pitchFamily="2" charset="0"/>
                        </a:rPr>
                        <a:t>158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 Light" panose="00000400000000000000" pitchFamily="2" charset="0"/>
                        </a:rPr>
                        <a:t>66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Montserrat Light" panose="00000400000000000000" pitchFamily="2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 Light" panose="00000400000000000000" pitchFamily="2" charset="0"/>
                        </a:rPr>
                        <a:t>225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6475977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l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 Medium" panose="00000600000000000000" pitchFamily="2" charset="0"/>
                        </a:rPr>
                        <a:t>15 000 a 49 999 habitantes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 Light" panose="00000400000000000000" pitchFamily="2" charset="0"/>
                        </a:rPr>
                        <a:t>5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 Light" panose="00000400000000000000" pitchFamily="2" charset="0"/>
                        </a:rPr>
                        <a:t>294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 Light" panose="00000400000000000000" pitchFamily="2" charset="0"/>
                        </a:rPr>
                        <a:t>381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Montserrat Light" panose="00000400000000000000" pitchFamily="2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 Light" panose="00000400000000000000" pitchFamily="2" charset="0"/>
                        </a:rPr>
                        <a:t>680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9487827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l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 Medium" panose="00000600000000000000" pitchFamily="2" charset="0"/>
                        </a:rPr>
                        <a:t>50 000-99 999 habitantes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 Light" panose="00000400000000000000" pitchFamily="2" charset="0"/>
                        </a:rPr>
                        <a:t>16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 Light" panose="00000400000000000000" pitchFamily="2" charset="0"/>
                        </a:rPr>
                        <a:t>26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 Light" panose="00000400000000000000" pitchFamily="2" charset="0"/>
                        </a:rPr>
                        <a:t>167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Montserrat Light" panose="00000400000000000000" pitchFamily="2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 Light" panose="00000400000000000000" pitchFamily="2" charset="0"/>
                        </a:rPr>
                        <a:t>209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4181220"/>
                  </a:ext>
                </a:extLst>
              </a:tr>
              <a:tr h="157480"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 Medium" panose="00000600000000000000" pitchFamily="2" charset="0"/>
                        </a:rPr>
                        <a:t>100 000 y más habitantes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 Light" panose="00000400000000000000" pitchFamily="2" charset="0"/>
                        </a:rPr>
                        <a:t>139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 Light" panose="00000400000000000000" pitchFamily="2" charset="0"/>
                        </a:rPr>
                        <a:t>9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 Light" panose="00000400000000000000" pitchFamily="2" charset="0"/>
                        </a:rPr>
                        <a:t>85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 Light" panose="00000400000000000000" pitchFamily="2" charset="0"/>
                        </a:rPr>
                        <a:t>1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 Light" panose="00000400000000000000" pitchFamily="2" charset="0"/>
                        </a:rPr>
                        <a:t>234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2385511"/>
                  </a:ext>
                </a:extLst>
              </a:tr>
              <a:tr h="157480">
                <a:tc>
                  <a:txBody>
                    <a:bodyPr/>
                    <a:lstStyle/>
                    <a:p>
                      <a:pPr algn="l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 Medium" panose="00000600000000000000" pitchFamily="2" charset="0"/>
                        </a:rPr>
                        <a:t>Total general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 Medium" panose="00000600000000000000" pitchFamily="2" charset="0"/>
                        </a:rPr>
                        <a:t>161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 Medium" panose="00000600000000000000" pitchFamily="2" charset="0"/>
                        </a:rPr>
                        <a:t>1485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 Medium" panose="00000600000000000000" pitchFamily="2" charset="0"/>
                        </a:rPr>
                        <a:t>814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 Medium" panose="00000600000000000000" pitchFamily="2" charset="0"/>
                        </a:rPr>
                        <a:t>6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 Medium" panose="00000600000000000000" pitchFamily="2" charset="0"/>
                        </a:rPr>
                        <a:t>2466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76299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05925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90DDEBC7-B838-2206-1C79-6CA6825553EB}"/>
              </a:ext>
            </a:extLst>
          </p:cNvPr>
          <p:cNvSpPr txBox="1">
            <a:spLocks/>
          </p:cNvSpPr>
          <p:nvPr/>
        </p:nvSpPr>
        <p:spPr>
          <a:xfrm>
            <a:off x="370114" y="294369"/>
            <a:ext cx="10515600" cy="44041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2400" dirty="0">
                <a:solidFill>
                  <a:srgbClr val="6E152E"/>
                </a:solidFill>
                <a:latin typeface="Montserrat Medium" panose="00000600000000000000" pitchFamily="2" charset="0"/>
              </a:rPr>
              <a:t>Comparativo  de los indicadores de migración interna, 2020. 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D15BD947-46CB-151D-96D3-ED3621AAB833}"/>
              </a:ext>
            </a:extLst>
          </p:cNvPr>
          <p:cNvSpPr txBox="1"/>
          <p:nvPr/>
        </p:nvSpPr>
        <p:spPr>
          <a:xfrm>
            <a:off x="898071" y="734786"/>
            <a:ext cx="22156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000" dirty="0">
                <a:solidFill>
                  <a:schemeClr val="tx2">
                    <a:lumMod val="50000"/>
                    <a:lumOff val="50000"/>
                  </a:schemeClr>
                </a:solidFill>
                <a:latin typeface="Montserrat Medium" panose="00000600000000000000" pitchFamily="2" charset="0"/>
              </a:rPr>
              <a:t>Nivel municipal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2766B4CC-BC72-0349-9E08-D798064A05ED}"/>
              </a:ext>
            </a:extLst>
          </p:cNvPr>
          <p:cNvSpPr txBox="1"/>
          <p:nvPr/>
        </p:nvSpPr>
        <p:spPr>
          <a:xfrm>
            <a:off x="898071" y="1125220"/>
            <a:ext cx="52132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>
                <a:solidFill>
                  <a:schemeClr val="accent4"/>
                </a:solidFill>
                <a:latin typeface="Montserrat Medium" panose="00000600000000000000" pitchFamily="2" charset="0"/>
              </a:rPr>
              <a:t>Tamaño de municipio | Grado de precisión </a:t>
            </a:r>
          </a:p>
          <a:p>
            <a:r>
              <a:rPr lang="es-MX" dirty="0">
                <a:solidFill>
                  <a:schemeClr val="accent4"/>
                </a:solidFill>
                <a:latin typeface="Montserrat Medium" panose="00000600000000000000" pitchFamily="2" charset="0"/>
              </a:rPr>
              <a:t> 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41CFD156-B609-6EA3-AF2D-10715EBEB1BF}"/>
              </a:ext>
            </a:extLst>
          </p:cNvPr>
          <p:cNvSpPr txBox="1"/>
          <p:nvPr/>
        </p:nvSpPr>
        <p:spPr>
          <a:xfrm>
            <a:off x="898071" y="1472484"/>
            <a:ext cx="82605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0" i="0" u="none" strike="noStrike" dirty="0">
                <a:solidFill>
                  <a:srgbClr val="AC7B82"/>
                </a:solidFill>
                <a:effectLst/>
                <a:latin typeface="Montserrat Medium" panose="00000600000000000000" pitchFamily="2" charset="0"/>
                <a:hlinkClick r:id="rId2" action="ppaction://hlinkfile"/>
              </a:rPr>
              <a:t>Tasa neta de migración a nivel municipal por tamaño de población y grado de precisión </a:t>
            </a:r>
            <a:r>
              <a:rPr lang="es-MX" sz="1400" dirty="0">
                <a:solidFill>
                  <a:srgbClr val="AC7B82"/>
                </a:solidFill>
                <a:latin typeface="Montserrat Medium" panose="00000600000000000000" pitchFamily="2" charset="0"/>
                <a:hlinkClick r:id="rId2" action="ppaction://hlinkfile"/>
              </a:rPr>
              <a:t> </a:t>
            </a:r>
            <a:endParaRPr lang="es-MX" sz="1400" dirty="0">
              <a:solidFill>
                <a:srgbClr val="AC7B82"/>
              </a:solidFill>
              <a:latin typeface="Montserrat Medium" panose="00000600000000000000" pitchFamily="2" charset="0"/>
            </a:endParaRPr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851A2E7E-D78F-560F-6D9D-71C36EFDF9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0320529"/>
              </p:ext>
            </p:extLst>
          </p:nvPr>
        </p:nvGraphicFramePr>
        <p:xfrm>
          <a:off x="1005112" y="1951355"/>
          <a:ext cx="5816603" cy="2955290"/>
        </p:xfrm>
        <a:graphic>
          <a:graphicData uri="http://schemas.openxmlformats.org/drawingml/2006/table">
            <a:tbl>
              <a:tblPr/>
              <a:tblGrid>
                <a:gridCol w="1764052">
                  <a:extLst>
                    <a:ext uri="{9D8B030D-6E8A-4147-A177-3AD203B41FA5}">
                      <a16:colId xmlns:a16="http://schemas.microsoft.com/office/drawing/2014/main" val="1130226444"/>
                    </a:ext>
                  </a:extLst>
                </a:gridCol>
                <a:gridCol w="762833">
                  <a:extLst>
                    <a:ext uri="{9D8B030D-6E8A-4147-A177-3AD203B41FA5}">
                      <a16:colId xmlns:a16="http://schemas.microsoft.com/office/drawing/2014/main" val="2789609837"/>
                    </a:ext>
                  </a:extLst>
                </a:gridCol>
                <a:gridCol w="762833">
                  <a:extLst>
                    <a:ext uri="{9D8B030D-6E8A-4147-A177-3AD203B41FA5}">
                      <a16:colId xmlns:a16="http://schemas.microsoft.com/office/drawing/2014/main" val="3221896118"/>
                    </a:ext>
                  </a:extLst>
                </a:gridCol>
                <a:gridCol w="762833">
                  <a:extLst>
                    <a:ext uri="{9D8B030D-6E8A-4147-A177-3AD203B41FA5}">
                      <a16:colId xmlns:a16="http://schemas.microsoft.com/office/drawing/2014/main" val="472383596"/>
                    </a:ext>
                  </a:extLst>
                </a:gridCol>
                <a:gridCol w="1001219">
                  <a:extLst>
                    <a:ext uri="{9D8B030D-6E8A-4147-A177-3AD203B41FA5}">
                      <a16:colId xmlns:a16="http://schemas.microsoft.com/office/drawing/2014/main" val="3937103013"/>
                    </a:ext>
                  </a:extLst>
                </a:gridCol>
                <a:gridCol w="762833">
                  <a:extLst>
                    <a:ext uri="{9D8B030D-6E8A-4147-A177-3AD203B41FA5}">
                      <a16:colId xmlns:a16="http://schemas.microsoft.com/office/drawing/2014/main" val="4255923042"/>
                    </a:ext>
                  </a:extLst>
                </a:gridCol>
              </a:tblGrid>
              <a:tr h="323850">
                <a:tc gridSpan="6">
                  <a:txBody>
                    <a:bodyPr/>
                    <a:lstStyle/>
                    <a:p>
                      <a:pPr algn="l" fontAlgn="b"/>
                      <a:r>
                        <a:rPr lang="es-ES" sz="800" b="0" i="0" u="none" strike="noStrike">
                          <a:solidFill>
                            <a:srgbClr val="B19C7D"/>
                          </a:solidFill>
                          <a:effectLst/>
                          <a:latin typeface="Montserrat Medium" panose="00000600000000000000" pitchFamily="2" charset="0"/>
                        </a:rPr>
                        <a:t>Tasa neta de migración  a nivel municipal por tamaño de población, grado de presición y municipio censados o muestreados. 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8049406"/>
                  </a:ext>
                </a:extLst>
              </a:tr>
              <a:tr h="157480">
                <a:tc>
                  <a:txBody>
                    <a:bodyPr/>
                    <a:lstStyle/>
                    <a:p>
                      <a:pPr algn="l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 Medium" panose="00000600000000000000" pitchFamily="2" charset="0"/>
                        </a:rPr>
                        <a:t> 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 Medium" panose="00000600000000000000" pitchFamily="2" charset="0"/>
                        </a:rPr>
                        <a:t>Alta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 Medium" panose="00000600000000000000" pitchFamily="2" charset="0"/>
                        </a:rPr>
                        <a:t>Baja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 Medium" panose="00000600000000000000" pitchFamily="2" charset="0"/>
                        </a:rPr>
                        <a:t>Moderada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 Medium" panose="00000600000000000000" pitchFamily="2" charset="0"/>
                        </a:rPr>
                        <a:t>Sin emigrantes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 Medium" panose="00000600000000000000" pitchFamily="2" charset="0"/>
                        </a:rPr>
                        <a:t>Total general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6250049"/>
                  </a:ext>
                </a:extLst>
              </a:tr>
              <a:tr h="157480">
                <a:tc>
                  <a:txBody>
                    <a:bodyPr/>
                    <a:lstStyle/>
                    <a:p>
                      <a:pPr algn="l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 Medium" panose="00000600000000000000" pitchFamily="2" charset="0"/>
                        </a:rPr>
                        <a:t>Municipio censado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 Medium" panose="00000600000000000000" pitchFamily="2" charset="0"/>
                        </a:rPr>
                        <a:t>133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 Medium" panose="00000600000000000000" pitchFamily="2" charset="0"/>
                        </a:rPr>
                        <a:t>347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 Medium" panose="00000600000000000000" pitchFamily="2" charset="0"/>
                        </a:rPr>
                        <a:t>302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 Medium" panose="00000600000000000000" pitchFamily="2" charset="0"/>
                        </a:rPr>
                        <a:t>4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 Medium" panose="00000600000000000000" pitchFamily="2" charset="0"/>
                        </a:rPr>
                        <a:t>786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1371233"/>
                  </a:ext>
                </a:extLst>
              </a:tr>
              <a:tr h="157480">
                <a:tc>
                  <a:txBody>
                    <a:bodyPr/>
                    <a:lstStyle/>
                    <a:p>
                      <a:pPr algn="l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 Medium" panose="00000600000000000000" pitchFamily="2" charset="0"/>
                        </a:rPr>
                        <a:t>1-2 499 habitantes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 Light" panose="00000400000000000000" pitchFamily="2" charset="0"/>
                        </a:rPr>
                        <a:t>36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 Light" panose="00000400000000000000" pitchFamily="2" charset="0"/>
                        </a:rPr>
                        <a:t>217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 Light" panose="00000400000000000000" pitchFamily="2" charset="0"/>
                        </a:rPr>
                        <a:t>113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 Light" panose="00000400000000000000" pitchFamily="2" charset="0"/>
                        </a:rPr>
                        <a:t>4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 Light" panose="00000400000000000000" pitchFamily="2" charset="0"/>
                        </a:rPr>
                        <a:t>370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2629175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l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 Medium" panose="00000600000000000000" pitchFamily="2" charset="0"/>
                        </a:rPr>
                        <a:t>2 500-4 999 habitantes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 Light" panose="00000400000000000000" pitchFamily="2" charset="0"/>
                        </a:rPr>
                        <a:t>39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 Light" panose="00000400000000000000" pitchFamily="2" charset="0"/>
                        </a:rPr>
                        <a:t>106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 Light" panose="00000400000000000000" pitchFamily="2" charset="0"/>
                        </a:rPr>
                        <a:t>132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Montserrat Light" panose="00000400000000000000" pitchFamily="2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 Light" panose="00000400000000000000" pitchFamily="2" charset="0"/>
                        </a:rPr>
                        <a:t>277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7985424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l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 Medium" panose="00000600000000000000" pitchFamily="2" charset="0"/>
                        </a:rPr>
                        <a:t>5 000-9 999 habitantes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 Light" panose="00000400000000000000" pitchFamily="2" charset="0"/>
                        </a:rPr>
                        <a:t>16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 Light" panose="00000400000000000000" pitchFamily="2" charset="0"/>
                        </a:rPr>
                        <a:t>17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 Light" panose="00000400000000000000" pitchFamily="2" charset="0"/>
                        </a:rPr>
                        <a:t>26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Montserrat Light" panose="00000400000000000000" pitchFamily="2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 Light" panose="00000400000000000000" pitchFamily="2" charset="0"/>
                        </a:rPr>
                        <a:t>59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6487461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l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 Medium" panose="00000600000000000000" pitchFamily="2" charset="0"/>
                        </a:rPr>
                        <a:t>10 000-14 999 habitantes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 Light" panose="00000400000000000000" pitchFamily="2" charset="0"/>
                        </a:rPr>
                        <a:t>17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 Light" panose="00000400000000000000" pitchFamily="2" charset="0"/>
                        </a:rPr>
                        <a:t>5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 Light" panose="00000400000000000000" pitchFamily="2" charset="0"/>
                        </a:rPr>
                        <a:t>14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Montserrat Light" panose="00000400000000000000" pitchFamily="2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 Light" panose="00000400000000000000" pitchFamily="2" charset="0"/>
                        </a:rPr>
                        <a:t>36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1683973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l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 Medium" panose="00000600000000000000" pitchFamily="2" charset="0"/>
                        </a:rPr>
                        <a:t>15 000 a 49 999 habitantes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 Light" panose="00000400000000000000" pitchFamily="2" charset="0"/>
                        </a:rPr>
                        <a:t>22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 Light" panose="00000400000000000000" pitchFamily="2" charset="0"/>
                        </a:rPr>
                        <a:t>2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 Light" panose="00000400000000000000" pitchFamily="2" charset="0"/>
                        </a:rPr>
                        <a:t>17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Montserrat Light" panose="00000400000000000000" pitchFamily="2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 Light" panose="00000400000000000000" pitchFamily="2" charset="0"/>
                        </a:rPr>
                        <a:t>41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5060368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l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 Medium" panose="00000600000000000000" pitchFamily="2" charset="0"/>
                        </a:rPr>
                        <a:t>50 000-99 999 habitantes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 Light" panose="00000400000000000000" pitchFamily="2" charset="0"/>
                        </a:rPr>
                        <a:t>2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Montserrat Light" panose="00000400000000000000" pitchFamily="2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Montserrat Light" panose="00000400000000000000" pitchFamily="2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Montserrat Light" panose="00000400000000000000" pitchFamily="2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 Light" panose="00000400000000000000" pitchFamily="2" charset="0"/>
                        </a:rPr>
                        <a:t>2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0732237"/>
                  </a:ext>
                </a:extLst>
              </a:tr>
              <a:tr h="157480"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 Medium" panose="00000600000000000000" pitchFamily="2" charset="0"/>
                        </a:rPr>
                        <a:t>100 000 y más habitantes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 Light" panose="00000400000000000000" pitchFamily="2" charset="0"/>
                        </a:rPr>
                        <a:t>1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 Light" panose="00000400000000000000" pitchFamily="2" charset="0"/>
                        </a:rPr>
                        <a:t> 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 Light" panose="00000400000000000000" pitchFamily="2" charset="0"/>
                        </a:rPr>
                        <a:t> 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 Light" panose="00000400000000000000" pitchFamily="2" charset="0"/>
                        </a:rPr>
                        <a:t> 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 Light" panose="00000400000000000000" pitchFamily="2" charset="0"/>
                        </a:rPr>
                        <a:t>1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9905321"/>
                  </a:ext>
                </a:extLst>
              </a:tr>
              <a:tr h="157480">
                <a:tc>
                  <a:txBody>
                    <a:bodyPr/>
                    <a:lstStyle/>
                    <a:p>
                      <a:pPr algn="l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 Medium" panose="00000600000000000000" pitchFamily="2" charset="0"/>
                        </a:rPr>
                        <a:t>Municipio muestreado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 Medium" panose="00000600000000000000" pitchFamily="2" charset="0"/>
                        </a:rPr>
                        <a:t>1040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 Medium" panose="00000600000000000000" pitchFamily="2" charset="0"/>
                        </a:rPr>
                        <a:t>139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 Medium" panose="00000600000000000000" pitchFamily="2" charset="0"/>
                        </a:rPr>
                        <a:t>499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 Medium" panose="00000600000000000000" pitchFamily="2" charset="0"/>
                        </a:rPr>
                        <a:t>2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 Medium" panose="00000600000000000000" pitchFamily="2" charset="0"/>
                        </a:rPr>
                        <a:t>1680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7147303"/>
                  </a:ext>
                </a:extLst>
              </a:tr>
              <a:tr h="157480">
                <a:tc>
                  <a:txBody>
                    <a:bodyPr/>
                    <a:lstStyle/>
                    <a:p>
                      <a:pPr algn="l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 Medium" panose="00000600000000000000" pitchFamily="2" charset="0"/>
                        </a:rPr>
                        <a:t>2 500-4 999 habitantes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 Light" panose="00000400000000000000" pitchFamily="2" charset="0"/>
                        </a:rPr>
                        <a:t>2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 Light" panose="00000400000000000000" pitchFamily="2" charset="0"/>
                        </a:rPr>
                        <a:t>6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 Light" panose="00000400000000000000" pitchFamily="2" charset="0"/>
                        </a:rPr>
                        <a:t>19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Montserrat Light" panose="00000400000000000000" pitchFamily="2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 Light" panose="00000400000000000000" pitchFamily="2" charset="0"/>
                        </a:rPr>
                        <a:t>27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6208671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l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 Medium" panose="00000600000000000000" pitchFamily="2" charset="0"/>
                        </a:rPr>
                        <a:t>5 000-9 999 habitantes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 Light" panose="00000400000000000000" pitchFamily="2" charset="0"/>
                        </a:rPr>
                        <a:t>91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 Light" panose="00000400000000000000" pitchFamily="2" charset="0"/>
                        </a:rPr>
                        <a:t>72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 Light" panose="00000400000000000000" pitchFamily="2" charset="0"/>
                        </a:rPr>
                        <a:t>141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 Light" panose="00000400000000000000" pitchFamily="2" charset="0"/>
                        </a:rPr>
                        <a:t>1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 Light" panose="00000400000000000000" pitchFamily="2" charset="0"/>
                        </a:rPr>
                        <a:t>305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1114916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l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 Medium" panose="00000600000000000000" pitchFamily="2" charset="0"/>
                        </a:rPr>
                        <a:t>10 000-14 999 habitantes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 Light" panose="00000400000000000000" pitchFamily="2" charset="0"/>
                        </a:rPr>
                        <a:t>100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 Light" panose="00000400000000000000" pitchFamily="2" charset="0"/>
                        </a:rPr>
                        <a:t>29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 Light" panose="00000400000000000000" pitchFamily="2" charset="0"/>
                        </a:rPr>
                        <a:t>96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Montserrat Light" panose="00000400000000000000" pitchFamily="2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 Light" panose="00000400000000000000" pitchFamily="2" charset="0"/>
                        </a:rPr>
                        <a:t>225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8467782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l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 Medium" panose="00000600000000000000" pitchFamily="2" charset="0"/>
                        </a:rPr>
                        <a:t>15 000 a 49 999 habitantes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 Light" panose="00000400000000000000" pitchFamily="2" charset="0"/>
                        </a:rPr>
                        <a:t>429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 Light" panose="00000400000000000000" pitchFamily="2" charset="0"/>
                        </a:rPr>
                        <a:t>30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 Light" panose="00000400000000000000" pitchFamily="2" charset="0"/>
                        </a:rPr>
                        <a:t>221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Montserrat Light" panose="00000400000000000000" pitchFamily="2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 Light" panose="00000400000000000000" pitchFamily="2" charset="0"/>
                        </a:rPr>
                        <a:t>680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2506500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l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 Medium" panose="00000600000000000000" pitchFamily="2" charset="0"/>
                        </a:rPr>
                        <a:t>50 000-99 999 habitantes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 Light" panose="00000400000000000000" pitchFamily="2" charset="0"/>
                        </a:rPr>
                        <a:t>190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 Light" panose="00000400000000000000" pitchFamily="2" charset="0"/>
                        </a:rPr>
                        <a:t>2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 Light" panose="00000400000000000000" pitchFamily="2" charset="0"/>
                        </a:rPr>
                        <a:t>17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Montserrat Light" panose="00000400000000000000" pitchFamily="2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 Light" panose="00000400000000000000" pitchFamily="2" charset="0"/>
                        </a:rPr>
                        <a:t>209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1476501"/>
                  </a:ext>
                </a:extLst>
              </a:tr>
              <a:tr h="157480"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 Medium" panose="00000600000000000000" pitchFamily="2" charset="0"/>
                        </a:rPr>
                        <a:t>100 000 y más habitantes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 Light" panose="00000400000000000000" pitchFamily="2" charset="0"/>
                        </a:rPr>
                        <a:t>228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 Light" panose="00000400000000000000" pitchFamily="2" charset="0"/>
                        </a:rPr>
                        <a:t> 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 Light" panose="00000400000000000000" pitchFamily="2" charset="0"/>
                        </a:rPr>
                        <a:t>5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 Light" panose="00000400000000000000" pitchFamily="2" charset="0"/>
                        </a:rPr>
                        <a:t>1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 Light" panose="00000400000000000000" pitchFamily="2" charset="0"/>
                        </a:rPr>
                        <a:t>234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9720720"/>
                  </a:ext>
                </a:extLst>
              </a:tr>
              <a:tr h="157480">
                <a:tc>
                  <a:txBody>
                    <a:bodyPr/>
                    <a:lstStyle/>
                    <a:p>
                      <a:pPr algn="l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 Medium" panose="00000600000000000000" pitchFamily="2" charset="0"/>
                        </a:rPr>
                        <a:t>Total general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 Medium" panose="00000600000000000000" pitchFamily="2" charset="0"/>
                        </a:rPr>
                        <a:t>1173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 Medium" panose="00000600000000000000" pitchFamily="2" charset="0"/>
                        </a:rPr>
                        <a:t>486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 Medium" panose="00000600000000000000" pitchFamily="2" charset="0"/>
                        </a:rPr>
                        <a:t>801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 Medium" panose="00000600000000000000" pitchFamily="2" charset="0"/>
                        </a:rPr>
                        <a:t>6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 Medium" panose="00000600000000000000" pitchFamily="2" charset="0"/>
                        </a:rPr>
                        <a:t>2466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27237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823921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Rojo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1188</Words>
  <Application>Microsoft Office PowerPoint</Application>
  <PresentationFormat>Panorámica</PresentationFormat>
  <Paragraphs>569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5" baseType="lpstr">
      <vt:lpstr>Aptos</vt:lpstr>
      <vt:lpstr>Aptos Display</vt:lpstr>
      <vt:lpstr>Arial</vt:lpstr>
      <vt:lpstr>Montserrat Light</vt:lpstr>
      <vt:lpstr>Montserrat Medium</vt:lpstr>
      <vt:lpstr>Montserrat SemiBold</vt:lpstr>
      <vt:lpstr>Tema de Office</vt:lpstr>
      <vt:lpstr>Indicadores de migración interna de México</vt:lpstr>
      <vt:lpstr>Comparativo  de los indicadores de migración interna, 2020.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Indicadores de migración interna de México</dc:title>
  <dc:creator>Diana Villasana Ocampo</dc:creator>
  <cp:lastModifiedBy>Diana Villasana Ocampo</cp:lastModifiedBy>
  <cp:revision>2</cp:revision>
  <dcterms:created xsi:type="dcterms:W3CDTF">2024-03-15T15:39:41Z</dcterms:created>
  <dcterms:modified xsi:type="dcterms:W3CDTF">2024-03-15T18:30:38Z</dcterms:modified>
</cp:coreProperties>
</file>