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Slab"/>
      <p:regular r:id="rId33"/>
      <p:bold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Slab-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RobotoSlab-bold.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f0852172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f0852172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f0852172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f085217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f0852172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0852172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f6ec73fa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f6ec73fa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f0852172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f0852172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f0852172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f0852172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f0852172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f0852172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f0852172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f0852172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f0852172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f0852172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f0852172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f0852172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f6ec73fa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f6ec73fa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f0852172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f0852172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f0852172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f0852172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f08521720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f0852172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f0852172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f0852172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f0852172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f0852172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f0852172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f0852172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f0852172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f0852172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f0852172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f0852172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f0852172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f0852172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f085217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f085217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f085217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f085217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f085217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f085217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f085217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085217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f085217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085217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f085217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085217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f0852172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f085217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tackoverflow.com/questions/306400/how-to-randomly-select-an-item-from-a-lis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nda.io/projects/conda/en/latest/user-guide/tasks/manage-environment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ealpython.com/python-f-strings/"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(day 1)</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Nick Anderson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Down To Input</a:t>
            </a:r>
            <a:r>
              <a:rPr lang="en"/>
              <a:t> (your turn, 7 min.)</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Create two different variables that will take the input of your first name and your neighbor's first name.</a:t>
            </a:r>
            <a:br>
              <a:rPr lang="en" sz="2400"/>
            </a:br>
            <a:endParaRPr sz="2400"/>
          </a:p>
          <a:p>
            <a:pPr indent="-381000" lvl="0" marL="457200" rtl="0" algn="l">
              <a:spcBef>
                <a:spcPts val="0"/>
              </a:spcBef>
              <a:spcAft>
                <a:spcPts val="0"/>
              </a:spcAft>
              <a:buSzPts val="2400"/>
              <a:buAutoNum type="arabicPeriod"/>
            </a:pPr>
            <a:r>
              <a:rPr lang="en" sz="2400"/>
              <a:t>Create two more inputs that will ask how many months each of you has been coding.</a:t>
            </a:r>
            <a:br>
              <a:rPr lang="en" sz="2400"/>
            </a:br>
            <a:endParaRPr sz="2400"/>
          </a:p>
          <a:p>
            <a:pPr indent="-381000" lvl="0" marL="457200" rtl="0" algn="l">
              <a:spcBef>
                <a:spcPts val="0"/>
              </a:spcBef>
              <a:spcAft>
                <a:spcPts val="0"/>
              </a:spcAft>
              <a:buSzPts val="2400"/>
              <a:buAutoNum type="arabicPeriod"/>
            </a:pPr>
            <a:r>
              <a:rPr lang="en" sz="2400"/>
              <a:t>Finally, display a result with both your names and the total amount of months coding.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Conditionals</a:t>
            </a:r>
            <a:endParaRPr/>
          </a:p>
        </p:txBody>
      </p:sp>
      <p:pic>
        <p:nvPicPr>
          <p:cNvPr id="126" name="Google Shape;126;p23"/>
          <p:cNvPicPr preferRelativeResize="0"/>
          <p:nvPr/>
        </p:nvPicPr>
        <p:blipFill>
          <a:blip r:embed="rId3">
            <a:alphaModFix/>
          </a:blip>
          <a:stretch>
            <a:fillRect/>
          </a:stretch>
        </p:blipFill>
        <p:spPr>
          <a:xfrm>
            <a:off x="0" y="1448925"/>
            <a:ext cx="5516206" cy="3694575"/>
          </a:xfrm>
          <a:prstGeom prst="rect">
            <a:avLst/>
          </a:prstGeom>
          <a:noFill/>
          <a:ln>
            <a:noFill/>
          </a:ln>
        </p:spPr>
      </p:pic>
      <p:pic>
        <p:nvPicPr>
          <p:cNvPr id="127" name="Google Shape;127;p23"/>
          <p:cNvPicPr preferRelativeResize="0"/>
          <p:nvPr/>
        </p:nvPicPr>
        <p:blipFill>
          <a:blip r:embed="rId4">
            <a:alphaModFix/>
          </a:blip>
          <a:stretch>
            <a:fillRect/>
          </a:stretch>
        </p:blipFill>
        <p:spPr>
          <a:xfrm>
            <a:off x="3396184" y="8"/>
            <a:ext cx="5747817"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Conundrum</a:t>
            </a:r>
            <a:r>
              <a:rPr lang="en"/>
              <a:t> (your turn, 10 min.)</a:t>
            </a:r>
            <a:endParaRPr/>
          </a:p>
        </p:txBody>
      </p:sp>
      <p:sp>
        <p:nvSpPr>
          <p:cNvPr id="133" name="Google Shape;133;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Figure out which lines will be printed to the console.</a:t>
            </a:r>
            <a:endParaRPr sz="2400"/>
          </a:p>
          <a:p>
            <a:pPr indent="-381000" lvl="0" marL="457200" rtl="0" algn="l">
              <a:spcBef>
                <a:spcPts val="0"/>
              </a:spcBef>
              <a:spcAft>
                <a:spcPts val="0"/>
              </a:spcAft>
              <a:buSzPts val="2400"/>
              <a:buAutoNum type="arabicPeriod"/>
            </a:pPr>
            <a:r>
              <a:rPr lang="en" sz="2400"/>
              <a:t>Do not run the application, see if you can follow the thought process for each chunk of code and then place a guess. Run the application after you place a guess.</a:t>
            </a:r>
            <a:endParaRPr sz="2400"/>
          </a:p>
          <a:p>
            <a:pPr indent="0" lvl="0" marL="457200" rtl="0" algn="l">
              <a:spcBef>
                <a:spcPts val="1600"/>
              </a:spcBef>
              <a:spcAft>
                <a:spcPts val="1600"/>
              </a:spcAft>
              <a:buNone/>
            </a:pPr>
            <a:r>
              <a:rPr b="1" lang="en" sz="2400"/>
              <a:t>Bonus:</a:t>
            </a:r>
            <a:r>
              <a:rPr lang="en" sz="2400"/>
              <a:t> create your own series of conditionals to test your fellow students. Once you have completed your puzzle, slack it out to everyone so they can test it.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Break (40 minutes)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Lists/Tuples</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'append' adds elements to the end of the list.</a:t>
            </a:r>
            <a:endParaRPr sz="2400"/>
          </a:p>
          <a:p>
            <a:pPr indent="-381000" lvl="0" marL="457200" rtl="0" algn="l">
              <a:spcBef>
                <a:spcPts val="0"/>
              </a:spcBef>
              <a:spcAft>
                <a:spcPts val="0"/>
              </a:spcAft>
              <a:buSzPts val="2400"/>
              <a:buAutoNum type="arabicPeriod"/>
            </a:pPr>
            <a:r>
              <a:rPr lang="en" sz="2400"/>
              <a:t>'index' returns the numeric location of a given value within a list.</a:t>
            </a:r>
            <a:endParaRPr sz="2400"/>
          </a:p>
          <a:p>
            <a:pPr indent="-381000" lvl="0" marL="457200" rtl="0" algn="l">
              <a:spcBef>
                <a:spcPts val="0"/>
              </a:spcBef>
              <a:spcAft>
                <a:spcPts val="0"/>
              </a:spcAft>
              <a:buSzPts val="2400"/>
              <a:buAutoNum type="arabicPeriod"/>
            </a:pPr>
            <a:r>
              <a:rPr lang="en" sz="2400"/>
              <a:t>The 'len' function returns the length of a list.</a:t>
            </a:r>
            <a:endParaRPr sz="2400"/>
          </a:p>
          <a:p>
            <a:pPr indent="-381000" lvl="0" marL="457200" rtl="0" algn="l">
              <a:spcBef>
                <a:spcPts val="0"/>
              </a:spcBef>
              <a:spcAft>
                <a:spcPts val="0"/>
              </a:spcAft>
              <a:buSzPts val="2400"/>
              <a:buAutoNum type="arabicPeriod"/>
            </a:pPr>
            <a:r>
              <a:rPr lang="en" sz="2400"/>
              <a:t>The 'remove' method deletes a given value from a list.</a:t>
            </a:r>
            <a:endParaRPr sz="2400"/>
          </a:p>
          <a:p>
            <a:pPr indent="-381000" lvl="0" marL="457200" rtl="0" algn="l">
              <a:spcBef>
                <a:spcPts val="0"/>
              </a:spcBef>
              <a:spcAft>
                <a:spcPts val="0"/>
              </a:spcAft>
              <a:buSzPts val="2400"/>
              <a:buAutoNum type="arabicPeriod"/>
            </a:pPr>
            <a:r>
              <a:rPr lang="en" sz="2400"/>
              <a:t>The 'pop' method removes a value by index.</a:t>
            </a:r>
            <a:endParaRPr sz="2400"/>
          </a:p>
          <a:p>
            <a:pPr indent="0" lvl="0" marL="457200" rtl="0" algn="l">
              <a:spcBef>
                <a:spcPts val="1600"/>
              </a:spcBef>
              <a:spcAft>
                <a:spcPts val="1600"/>
              </a:spcAft>
              <a:buNone/>
            </a:pPr>
            <a:r>
              <a:rPr b="1" lang="en" sz="2400"/>
              <a:t>Note:</a:t>
            </a:r>
            <a:r>
              <a:rPr lang="en" sz="2400"/>
              <a:t> indexing in lists starts at 0.</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Lists/Tuples</a:t>
            </a:r>
            <a:endParaRPr/>
          </a:p>
        </p:txBody>
      </p:sp>
      <p:pic>
        <p:nvPicPr>
          <p:cNvPr id="150" name="Google Shape;150;p27"/>
          <p:cNvPicPr preferRelativeResize="0"/>
          <p:nvPr/>
        </p:nvPicPr>
        <p:blipFill>
          <a:blip r:embed="rId3">
            <a:alphaModFix/>
          </a:blip>
          <a:stretch>
            <a:fillRect/>
          </a:stretch>
        </p:blipFill>
        <p:spPr>
          <a:xfrm>
            <a:off x="932200" y="4415750"/>
            <a:ext cx="6957124" cy="727750"/>
          </a:xfrm>
          <a:prstGeom prst="rect">
            <a:avLst/>
          </a:prstGeom>
          <a:noFill/>
          <a:ln>
            <a:noFill/>
          </a:ln>
        </p:spPr>
      </p:pic>
      <p:pic>
        <p:nvPicPr>
          <p:cNvPr id="151" name="Google Shape;151;p27"/>
          <p:cNvPicPr preferRelativeResize="0"/>
          <p:nvPr/>
        </p:nvPicPr>
        <p:blipFill>
          <a:blip r:embed="rId4">
            <a:alphaModFix/>
          </a:blip>
          <a:stretch>
            <a:fillRect/>
          </a:stretch>
        </p:blipFill>
        <p:spPr>
          <a:xfrm>
            <a:off x="3421875" y="0"/>
            <a:ext cx="4467450" cy="446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Rock, Paper, Scissors</a:t>
            </a:r>
            <a:r>
              <a:rPr lang="en"/>
              <a:t> (your turn, 15 min.)</a:t>
            </a:r>
            <a:endParaRPr/>
          </a:p>
        </p:txBody>
      </p:sp>
      <p:sp>
        <p:nvSpPr>
          <p:cNvPr id="157" name="Google Shape;157;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Take terminal inputs r, p or s (rock, paper, and scissors).</a:t>
            </a:r>
            <a:endParaRPr sz="2400"/>
          </a:p>
          <a:p>
            <a:pPr indent="-381000" lvl="0" marL="457200" rtl="0" algn="l">
              <a:spcBef>
                <a:spcPts val="0"/>
              </a:spcBef>
              <a:spcAft>
                <a:spcPts val="0"/>
              </a:spcAft>
              <a:buSzPts val="2400"/>
              <a:buAutoNum type="arabicPeriod"/>
            </a:pPr>
            <a:r>
              <a:rPr lang="en" sz="2400"/>
              <a:t>Use ‘random’ to pick one of these three choices.</a:t>
            </a:r>
            <a:endParaRPr sz="2400"/>
          </a:p>
          <a:p>
            <a:pPr indent="-381000" lvl="0" marL="457200" rtl="0" algn="l">
              <a:spcBef>
                <a:spcPts val="0"/>
              </a:spcBef>
              <a:spcAft>
                <a:spcPts val="0"/>
              </a:spcAft>
              <a:buSzPts val="2400"/>
              <a:buAutoNum type="arabicPeriod"/>
            </a:pPr>
            <a:r>
              <a:rPr lang="en" sz="2400"/>
              <a:t>Compare the user's input to the computer's choice to determine if the user won, lost, or tied.</a:t>
            </a:r>
            <a:br>
              <a:rPr lang="en" sz="2400"/>
            </a:br>
            <a:r>
              <a:rPr b="1" lang="en" sz="2400"/>
              <a:t>Hint:</a:t>
            </a:r>
            <a:r>
              <a:rPr lang="en" sz="2400"/>
              <a:t> look into this stackoverflow question for help on using the ‘random’ module to select a value from a list. </a:t>
            </a:r>
            <a:r>
              <a:rPr lang="en" sz="2400" u="sng">
                <a:solidFill>
                  <a:schemeClr val="hlink"/>
                </a:solidFill>
                <a:hlinkClick r:id="rId3"/>
              </a:rPr>
              <a:t>https://stackoverflow.com/questions/306400/how-to-randomly-select-an-item-from-a-list</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Iteration</a:t>
            </a:r>
            <a:endParaRPr/>
          </a:p>
        </p:txBody>
      </p:sp>
      <p:pic>
        <p:nvPicPr>
          <p:cNvPr id="163" name="Google Shape;163;p29"/>
          <p:cNvPicPr preferRelativeResize="0"/>
          <p:nvPr/>
        </p:nvPicPr>
        <p:blipFill>
          <a:blip r:embed="rId3">
            <a:alphaModFix/>
          </a:blip>
          <a:stretch>
            <a:fillRect/>
          </a:stretch>
        </p:blipFill>
        <p:spPr>
          <a:xfrm>
            <a:off x="1457325" y="1144125"/>
            <a:ext cx="6229350" cy="349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Iteration</a:t>
            </a:r>
            <a:endParaRPr/>
          </a:p>
          <a:p>
            <a:pPr indent="0" lvl="0" marL="0" rtl="0" algn="l">
              <a:spcBef>
                <a:spcPts val="0"/>
              </a:spcBef>
              <a:spcAft>
                <a:spcPts val="0"/>
              </a:spcAft>
              <a:buNone/>
            </a:pPr>
            <a:r>
              <a:rPr lang="en"/>
              <a:t>(continued)</a:t>
            </a:r>
            <a:endParaRPr/>
          </a:p>
        </p:txBody>
      </p:sp>
      <p:pic>
        <p:nvPicPr>
          <p:cNvPr id="169" name="Google Shape;169;p30"/>
          <p:cNvPicPr preferRelativeResize="0"/>
          <p:nvPr/>
        </p:nvPicPr>
        <p:blipFill>
          <a:blip r:embed="rId3">
            <a:alphaModFix/>
          </a:blip>
          <a:stretch>
            <a:fillRect/>
          </a:stretch>
        </p:blipFill>
        <p:spPr>
          <a:xfrm>
            <a:off x="3049875" y="-12"/>
            <a:ext cx="5200650" cy="1990725"/>
          </a:xfrm>
          <a:prstGeom prst="rect">
            <a:avLst/>
          </a:prstGeom>
          <a:noFill/>
          <a:ln>
            <a:noFill/>
          </a:ln>
        </p:spPr>
      </p:pic>
      <p:pic>
        <p:nvPicPr>
          <p:cNvPr id="170" name="Google Shape;170;p30"/>
          <p:cNvPicPr preferRelativeResize="0"/>
          <p:nvPr/>
        </p:nvPicPr>
        <p:blipFill rotWithShape="1">
          <a:blip r:embed="rId4">
            <a:alphaModFix/>
          </a:blip>
          <a:srcRect b="13636" l="0" r="0" t="0"/>
          <a:stretch/>
        </p:blipFill>
        <p:spPr>
          <a:xfrm>
            <a:off x="2110175" y="1952700"/>
            <a:ext cx="6140350" cy="319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Number Chain </a:t>
            </a:r>
            <a:r>
              <a:rPr lang="en"/>
              <a:t>(your turn, 14 min.)</a:t>
            </a:r>
            <a:endParaRPr/>
          </a:p>
        </p:txBody>
      </p:sp>
      <p:pic>
        <p:nvPicPr>
          <p:cNvPr id="176" name="Google Shape;176;p31"/>
          <p:cNvPicPr preferRelativeResize="0"/>
          <p:nvPr/>
        </p:nvPicPr>
        <p:blipFill>
          <a:blip r:embed="rId3">
            <a:alphaModFix/>
          </a:blip>
          <a:stretch>
            <a:fillRect/>
          </a:stretch>
        </p:blipFill>
        <p:spPr>
          <a:xfrm>
            <a:off x="1862438" y="1144125"/>
            <a:ext cx="5419119" cy="369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to Python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Welcome to Python!!!</a:t>
            </a:r>
            <a:br>
              <a:rPr lang="en" sz="2400"/>
            </a:br>
            <a:endParaRPr sz="2400"/>
          </a:p>
          <a:p>
            <a:pPr indent="-381000" lvl="0" marL="457200" rtl="0" algn="l">
              <a:spcBef>
                <a:spcPts val="0"/>
              </a:spcBef>
              <a:spcAft>
                <a:spcPts val="0"/>
              </a:spcAft>
              <a:buSzPts val="2400"/>
              <a:buChar char="●"/>
            </a:pPr>
            <a:r>
              <a:rPr lang="en" sz="2400"/>
              <a:t>Python is actually used in production in APIs, web apps, data analysis, and dev-ops (development operations).</a:t>
            </a:r>
            <a:br>
              <a:rPr lang="en" sz="2400"/>
            </a:br>
            <a:endParaRPr sz="2400"/>
          </a:p>
          <a:p>
            <a:pPr indent="-381000" lvl="0" marL="457200" rtl="0" algn="l">
              <a:spcBef>
                <a:spcPts val="0"/>
              </a:spcBef>
              <a:spcAft>
                <a:spcPts val="0"/>
              </a:spcAft>
              <a:buSzPts val="2400"/>
              <a:buChar char="●"/>
            </a:pPr>
            <a:r>
              <a:rPr lang="en" sz="2400"/>
              <a:t>Python is very similar to VBA scripting with programming concepts (iteration, conditionals, etc.), just slightly easier syntax.</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Number Chain (your turn, 14 min.)</a:t>
            </a:r>
            <a:endParaRPr/>
          </a:p>
        </p:txBody>
      </p:sp>
      <p:sp>
        <p:nvSpPr>
          <p:cNvPr id="182" name="Google Shape;182;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With a while loop, ask the input "How many numbers?", then print out a chain of numbers from 0 to the number.</a:t>
            </a:r>
            <a:br>
              <a:rPr lang="en" sz="2400"/>
            </a:br>
            <a:endParaRPr sz="2400"/>
          </a:p>
          <a:p>
            <a:pPr indent="-381000" lvl="0" marL="457200" rtl="0" algn="l">
              <a:spcBef>
                <a:spcPts val="0"/>
              </a:spcBef>
              <a:spcAft>
                <a:spcPts val="0"/>
              </a:spcAft>
              <a:buSzPts val="2400"/>
              <a:buAutoNum type="arabicPeriod"/>
            </a:pPr>
            <a:r>
              <a:rPr lang="en" sz="2400"/>
              <a:t>Ask the user if they would like to continue </a:t>
            </a:r>
            <a:r>
              <a:rPr lang="en" sz="2400"/>
              <a:t>"y</a:t>
            </a:r>
            <a:r>
              <a:rPr lang="en" sz="2400"/>
              <a:t>/</a:t>
            </a:r>
            <a:r>
              <a:rPr lang="en" sz="2400"/>
              <a:t>n"</a:t>
            </a:r>
            <a:r>
              <a:rPr lang="en" sz="2400"/>
              <a:t>. If "y", repeat step 1. If "n" is entered, exit the application.</a:t>
            </a:r>
            <a:br>
              <a:rPr lang="en" sz="2400"/>
            </a:br>
            <a:br>
              <a:rPr lang="en" sz="2400"/>
            </a:br>
            <a:r>
              <a:rPr b="1" lang="en" sz="2400"/>
              <a:t>Bonus:</a:t>
            </a:r>
            <a:r>
              <a:rPr lang="en" sz="2400"/>
              <a:t> rather than just displaying numbers starting at 0, have the numbers begin at the end of the previous chain.</a:t>
            </a:r>
            <a:endParaRPr sz="2400"/>
          </a:p>
          <a:p>
            <a:pPr indent="0" lvl="0" marL="457200" rtl="0" algn="l">
              <a:spcBef>
                <a:spcPts val="1600"/>
              </a:spcBef>
              <a:spcAft>
                <a:spcPts val="160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Check-Up</a:t>
            </a:r>
            <a:r>
              <a:rPr lang="en"/>
              <a:t> (your turn, 10 min.)</a:t>
            </a:r>
            <a:endParaRPr/>
          </a:p>
        </p:txBody>
      </p:sp>
      <p:pic>
        <p:nvPicPr>
          <p:cNvPr id="188" name="Google Shape;188;p33"/>
          <p:cNvPicPr preferRelativeResize="0"/>
          <p:nvPr/>
        </p:nvPicPr>
        <p:blipFill>
          <a:blip r:embed="rId3">
            <a:alphaModFix/>
          </a:blip>
          <a:stretch>
            <a:fillRect/>
          </a:stretch>
        </p:blipFill>
        <p:spPr>
          <a:xfrm>
            <a:off x="152400" y="1410600"/>
            <a:ext cx="8839201" cy="33602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Check-Up (your turn, 10 min.)</a:t>
            </a:r>
            <a:endParaRPr/>
          </a:p>
        </p:txBody>
      </p:sp>
      <p:sp>
        <p:nvSpPr>
          <p:cNvPr id="194" name="Google Shape;194;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Print "Hello User!"</a:t>
            </a:r>
            <a:endParaRPr sz="2400"/>
          </a:p>
          <a:p>
            <a:pPr indent="-381000" lvl="0" marL="457200" rtl="0" algn="l">
              <a:spcBef>
                <a:spcPts val="0"/>
              </a:spcBef>
              <a:spcAft>
                <a:spcPts val="0"/>
              </a:spcAft>
              <a:buSzPts val="2400"/>
              <a:buAutoNum type="arabicPeriod"/>
            </a:pPr>
            <a:r>
              <a:rPr lang="en" sz="2400"/>
              <a:t>Then ask: "What is your name? "</a:t>
            </a:r>
            <a:endParaRPr sz="2400"/>
          </a:p>
          <a:p>
            <a:pPr indent="-381000" lvl="0" marL="457200" rtl="0" algn="l">
              <a:spcBef>
                <a:spcPts val="0"/>
              </a:spcBef>
              <a:spcAft>
                <a:spcPts val="0"/>
              </a:spcAft>
              <a:buSzPts val="2400"/>
              <a:buAutoNum type="arabicPeriod"/>
            </a:pPr>
            <a:r>
              <a:rPr lang="en" sz="2400"/>
              <a:t>Then respond: "Hello &lt;user's name&gt;"</a:t>
            </a:r>
            <a:endParaRPr sz="2400"/>
          </a:p>
          <a:p>
            <a:pPr indent="-381000" lvl="0" marL="457200" rtl="0" algn="l">
              <a:spcBef>
                <a:spcPts val="0"/>
              </a:spcBef>
              <a:spcAft>
                <a:spcPts val="0"/>
              </a:spcAft>
              <a:buSzPts val="2400"/>
              <a:buAutoNum type="arabicPeriod"/>
            </a:pPr>
            <a:r>
              <a:rPr lang="en" sz="2400"/>
              <a:t>Then ask: "What is your age? "</a:t>
            </a:r>
            <a:endParaRPr sz="2400"/>
          </a:p>
          <a:p>
            <a:pPr indent="-381000" lvl="0" marL="457200" rtl="0" algn="l">
              <a:spcBef>
                <a:spcPts val="0"/>
              </a:spcBef>
              <a:spcAft>
                <a:spcPts val="0"/>
              </a:spcAft>
              <a:buSzPts val="2400"/>
              <a:buAutoNum type="arabicPeriod"/>
            </a:pPr>
            <a:r>
              <a:rPr lang="en" sz="2400"/>
              <a:t>Then respond: "Awww... you're just a baby!" or "Ah... A well traveled soul are ye." depending on the user's age.</a:t>
            </a:r>
            <a:endParaRPr sz="2400"/>
          </a:p>
          <a:p>
            <a:pPr indent="0" lvl="0" marL="457200" rtl="0" algn="l">
              <a:spcBef>
                <a:spcPts val="1600"/>
              </a:spcBef>
              <a:spcAft>
                <a:spcPts val="1600"/>
              </a:spcAft>
              <a:buNone/>
            </a:pPr>
            <a:r>
              <a:rPr b="1" lang="en" sz="2400"/>
              <a:t>Hints:</a:t>
            </a:r>
            <a:r>
              <a:rPr lang="en" sz="2400"/>
              <a:t> remember to cast your variables!</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87900" y="458025"/>
            <a:ext cx="12945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 Recap</a:t>
            </a:r>
            <a:endParaRPr/>
          </a:p>
        </p:txBody>
      </p:sp>
      <p:pic>
        <p:nvPicPr>
          <p:cNvPr id="200" name="Google Shape;200;p35"/>
          <p:cNvPicPr preferRelativeResize="0"/>
          <p:nvPr/>
        </p:nvPicPr>
        <p:blipFill>
          <a:blip r:embed="rId3">
            <a:alphaModFix/>
          </a:blip>
          <a:stretch>
            <a:fillRect/>
          </a:stretch>
        </p:blipFill>
        <p:spPr>
          <a:xfrm>
            <a:off x="2019825" y="0"/>
            <a:ext cx="7124163"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87900" y="458025"/>
            <a:ext cx="3290700" cy="78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Kid in a Candy Store</a:t>
            </a:r>
            <a:endParaRPr/>
          </a:p>
        </p:txBody>
      </p:sp>
      <p:pic>
        <p:nvPicPr>
          <p:cNvPr id="206" name="Google Shape;206;p36"/>
          <p:cNvPicPr preferRelativeResize="0"/>
          <p:nvPr/>
        </p:nvPicPr>
        <p:blipFill>
          <a:blip r:embed="rId3">
            <a:alphaModFix/>
          </a:blip>
          <a:stretch>
            <a:fillRect/>
          </a:stretch>
        </p:blipFill>
        <p:spPr>
          <a:xfrm>
            <a:off x="3800375" y="0"/>
            <a:ext cx="5343626"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Kid in a Candy Store (your turn, 15 min.)</a:t>
            </a:r>
            <a:endParaRPr/>
          </a:p>
        </p:txBody>
      </p:sp>
      <p:sp>
        <p:nvSpPr>
          <p:cNvPr id="212" name="Google Shape;212;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Print all of the candies with their index.</a:t>
            </a:r>
            <a:endParaRPr sz="2400"/>
          </a:p>
          <a:p>
            <a:pPr indent="-381000" lvl="0" marL="457200" rtl="0" algn="l">
              <a:spcBef>
                <a:spcPts val="0"/>
              </a:spcBef>
              <a:spcAft>
                <a:spcPts val="0"/>
              </a:spcAft>
              <a:buSzPts val="2400"/>
              <a:buAutoNum type="arabicPeriod"/>
            </a:pPr>
            <a:r>
              <a:rPr lang="en" sz="2400"/>
              <a:t>Run the loop for the number of times as determined by the variable allowance.</a:t>
            </a:r>
            <a:endParaRPr sz="2400"/>
          </a:p>
          <a:p>
            <a:pPr indent="-381000" lvl="0" marL="457200" rtl="0" algn="l">
              <a:spcBef>
                <a:spcPts val="0"/>
              </a:spcBef>
              <a:spcAft>
                <a:spcPts val="0"/>
              </a:spcAft>
              <a:buSzPts val="2400"/>
              <a:buAutoNum type="arabicPeriod"/>
            </a:pPr>
            <a:r>
              <a:rPr lang="en" sz="2400"/>
              <a:t>Each time the second loop runs, take in a user's input (as an integer), then add the candy with a matching index to the variable "candyCart".</a:t>
            </a:r>
            <a:endParaRPr sz="2400"/>
          </a:p>
          <a:p>
            <a:pPr indent="-381000" lvl="0" marL="457200" rtl="0" algn="l">
              <a:spcBef>
                <a:spcPts val="0"/>
              </a:spcBef>
              <a:spcAft>
                <a:spcPts val="0"/>
              </a:spcAft>
              <a:buSzPts val="2400"/>
              <a:buAutoNum type="arabicPeriod"/>
            </a:pPr>
            <a:r>
              <a:rPr lang="en" sz="2400"/>
              <a:t>Use another loop to print all of the candies selected to the terminal.</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 of Pies</a:t>
            </a:r>
            <a:endParaRPr/>
          </a:p>
        </p:txBody>
      </p:sp>
      <p:pic>
        <p:nvPicPr>
          <p:cNvPr id="218" name="Google Shape;218;p38"/>
          <p:cNvPicPr preferRelativeResize="0"/>
          <p:nvPr/>
        </p:nvPicPr>
        <p:blipFill>
          <a:blip r:embed="rId3">
            <a:alphaModFix/>
          </a:blip>
          <a:stretch>
            <a:fillRect/>
          </a:stretch>
        </p:blipFill>
        <p:spPr>
          <a:xfrm>
            <a:off x="3841625" y="0"/>
            <a:ext cx="5302382"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87900" y="458025"/>
            <a:ext cx="1731900" cy="134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turn, 20 min.)</a:t>
            </a:r>
            <a:endParaRPr/>
          </a:p>
        </p:txBody>
      </p:sp>
      <p:pic>
        <p:nvPicPr>
          <p:cNvPr id="224" name="Google Shape;224;p39"/>
          <p:cNvPicPr preferRelativeResize="0"/>
          <p:nvPr/>
        </p:nvPicPr>
        <p:blipFill>
          <a:blip r:embed="rId3">
            <a:alphaModFix/>
          </a:blip>
          <a:stretch>
            <a:fillRect/>
          </a:stretch>
        </p:blipFill>
        <p:spPr>
          <a:xfrm>
            <a:off x="2701175" y="0"/>
            <a:ext cx="6442825"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Homework: PyBank and PyPoll</a:t>
            </a:r>
            <a:endParaRPr/>
          </a:p>
        </p:txBody>
      </p:sp>
      <p:sp>
        <p:nvSpPr>
          <p:cNvPr id="230" name="Google Shape;230;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Read in CSV file(s)</a:t>
            </a:r>
            <a:endParaRPr sz="2400"/>
          </a:p>
          <a:p>
            <a:pPr indent="-381000" lvl="0" marL="457200" rtl="0" algn="l">
              <a:spcBef>
                <a:spcPts val="0"/>
              </a:spcBef>
              <a:spcAft>
                <a:spcPts val="0"/>
              </a:spcAft>
              <a:buSzPts val="2400"/>
              <a:buAutoNum type="arabicPeriod"/>
            </a:pPr>
            <a:r>
              <a:rPr lang="en" sz="2400"/>
              <a:t>Formulate with Python</a:t>
            </a:r>
            <a:endParaRPr sz="2400"/>
          </a:p>
          <a:p>
            <a:pPr indent="-381000" lvl="0" marL="457200" rtl="0" algn="l">
              <a:spcBef>
                <a:spcPts val="0"/>
              </a:spcBef>
              <a:spcAft>
                <a:spcPts val="0"/>
              </a:spcAft>
              <a:buSzPts val="2400"/>
              <a:buAutoNum type="arabicPeriod"/>
            </a:pPr>
            <a:r>
              <a:rPr lang="en" sz="2400"/>
              <a:t>Output the results to the terminal</a:t>
            </a:r>
            <a:endParaRPr sz="2400"/>
          </a:p>
          <a:p>
            <a:pPr indent="-381000" lvl="0" marL="457200" rtl="0" algn="l">
              <a:spcBef>
                <a:spcPts val="0"/>
              </a:spcBef>
              <a:spcAft>
                <a:spcPts val="0"/>
              </a:spcAft>
              <a:buSzPts val="2400"/>
              <a:buAutoNum type="arabicPeriod"/>
            </a:pPr>
            <a:r>
              <a:rPr lang="en" sz="2400"/>
              <a:t>Export results to a text file</a:t>
            </a:r>
            <a:endParaRPr sz="2400"/>
          </a:p>
          <a:p>
            <a:pPr indent="0" lvl="0" marL="457200" rtl="0" algn="l">
              <a:spcBef>
                <a:spcPts val="1600"/>
              </a:spcBef>
              <a:spcAft>
                <a:spcPts val="1600"/>
              </a:spcAft>
              <a:buNone/>
            </a:pPr>
            <a:r>
              <a:rPr b="1" lang="en" sz="2400"/>
              <a:t>Note:</a:t>
            </a:r>
            <a:r>
              <a:rPr lang="en" sz="2400"/>
              <a:t> Please review &amp; code the concepts today. Review the homework to prepare for next class. Next class will cover importing modules for reading and writing files.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Terminal</a:t>
            </a:r>
            <a:endParaRPr/>
          </a:p>
        </p:txBody>
      </p:sp>
      <p:pic>
        <p:nvPicPr>
          <p:cNvPr id="76" name="Google Shape;76;p15"/>
          <p:cNvPicPr preferRelativeResize="0"/>
          <p:nvPr/>
        </p:nvPicPr>
        <p:blipFill>
          <a:blip r:embed="rId3">
            <a:alphaModFix/>
          </a:blip>
          <a:stretch>
            <a:fillRect/>
          </a:stretch>
        </p:blipFill>
        <p:spPr>
          <a:xfrm>
            <a:off x="456613" y="1144125"/>
            <a:ext cx="8230769" cy="3694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turn, </a:t>
            </a:r>
            <a:endParaRPr/>
          </a:p>
          <a:p>
            <a:pPr indent="0" lvl="0" marL="0" rtl="0" algn="l">
              <a:spcBef>
                <a:spcPts val="0"/>
              </a:spcBef>
              <a:spcAft>
                <a:spcPts val="0"/>
              </a:spcAft>
              <a:buNone/>
            </a:pPr>
            <a:r>
              <a:rPr lang="en"/>
              <a:t>10 min.)</a:t>
            </a:r>
            <a:endParaRPr/>
          </a:p>
        </p:txBody>
      </p:sp>
      <p:pic>
        <p:nvPicPr>
          <p:cNvPr id="82" name="Google Shape;82;p16"/>
          <p:cNvPicPr preferRelativeResize="0"/>
          <p:nvPr/>
        </p:nvPicPr>
        <p:blipFill>
          <a:blip r:embed="rId3">
            <a:alphaModFix/>
          </a:blip>
          <a:stretch>
            <a:fillRect/>
          </a:stretch>
        </p:blipFill>
        <p:spPr>
          <a:xfrm>
            <a:off x="2403900" y="0"/>
            <a:ext cx="674010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 Anaconda (everyone, 5 min.)</a:t>
            </a:r>
            <a:endParaRPr/>
          </a:p>
        </p:txBody>
      </p:sp>
      <p:sp>
        <p:nvSpPr>
          <p:cNvPr id="88" name="Google Shape;88;p17"/>
          <p:cNvSpPr txBox="1"/>
          <p:nvPr>
            <p:ph idx="1" type="body"/>
          </p:nvPr>
        </p:nvSpPr>
        <p:spPr>
          <a:xfrm>
            <a:off x="387900" y="22103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The most common problem will be with Windows not having the Anaconda PATH variable set. This can be fixed by manually adding the PATH to Windows' environment variables, but can be more easily solved by uninstalling/reinstalling Anaconda and making sure to check the "Install to Path" box that comes up in a menu.</a:t>
            </a:r>
            <a:endParaRPr sz="2400"/>
          </a:p>
        </p:txBody>
      </p:sp>
      <p:pic>
        <p:nvPicPr>
          <p:cNvPr id="89" name="Google Shape;89;p17"/>
          <p:cNvPicPr preferRelativeResize="0"/>
          <p:nvPr/>
        </p:nvPicPr>
        <p:blipFill>
          <a:blip r:embed="rId3">
            <a:alphaModFix/>
          </a:blip>
          <a:stretch>
            <a:fillRect/>
          </a:stretch>
        </p:blipFill>
        <p:spPr>
          <a:xfrm>
            <a:off x="3128562" y="1417200"/>
            <a:ext cx="2886875" cy="59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Virtual Env. (everyone, 10 min.)</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Run ‘conda create -n PythonData python=3.6 anaconda’ in the terminal. This may take a few minutes to install.</a:t>
            </a:r>
            <a:endParaRPr sz="2400"/>
          </a:p>
          <a:p>
            <a:pPr indent="-381000" lvl="0" marL="457200" rtl="0" algn="l">
              <a:spcBef>
                <a:spcPts val="0"/>
              </a:spcBef>
              <a:spcAft>
                <a:spcPts val="0"/>
              </a:spcAft>
              <a:buSzPts val="2400"/>
              <a:buAutoNum type="arabicPeriod"/>
            </a:pPr>
            <a:r>
              <a:rPr lang="en" sz="2400"/>
              <a:t>Now enter 'source activate PythonData' to activate the environment. When (PythonData)$ appears, this means you are in the environment.</a:t>
            </a:r>
            <a:endParaRPr sz="2400"/>
          </a:p>
          <a:p>
            <a:pPr indent="-381000" lvl="0" marL="457200" rtl="0" algn="l">
              <a:spcBef>
                <a:spcPts val="0"/>
              </a:spcBef>
              <a:spcAft>
                <a:spcPts val="0"/>
              </a:spcAft>
              <a:buSzPts val="2400"/>
              <a:buAutoNum type="arabicPeriod"/>
            </a:pPr>
            <a:r>
              <a:rPr lang="en" sz="2400"/>
              <a:t>Verify correct version of Python by entering 'python --version'. Exit by entering 'source deactivate'.</a:t>
            </a:r>
            <a:endParaRPr sz="2400"/>
          </a:p>
          <a:p>
            <a:pPr indent="0" lvl="0" marL="457200" rtl="0" algn="l">
              <a:spcBef>
                <a:spcPts val="1600"/>
              </a:spcBef>
              <a:spcAft>
                <a:spcPts val="0"/>
              </a:spcAft>
              <a:buNone/>
            </a:pPr>
            <a:r>
              <a:rPr lang="en" sz="2400"/>
              <a:t>Click </a:t>
            </a:r>
            <a:r>
              <a:rPr lang="en" sz="2400" u="sng">
                <a:solidFill>
                  <a:schemeClr val="hlink"/>
                </a:solidFill>
                <a:hlinkClick r:id="rId3"/>
              </a:rPr>
              <a:t>HERE</a:t>
            </a:r>
            <a:r>
              <a:rPr lang="en" sz="2400"/>
              <a:t> to review </a:t>
            </a:r>
            <a:r>
              <a:rPr lang="en" sz="2400"/>
              <a:t>environment</a:t>
            </a:r>
            <a:r>
              <a:rPr lang="en" sz="2400"/>
              <a:t> commands.</a:t>
            </a:r>
            <a:endParaRPr sz="2400"/>
          </a:p>
          <a:p>
            <a:pPr indent="0" lvl="0" marL="0" rtl="0" algn="l">
              <a:spcBef>
                <a:spcPts val="1600"/>
              </a:spcBef>
              <a:spcAft>
                <a:spcPts val="16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01" name="Google Shape;101;p19"/>
          <p:cNvSpPr txBox="1"/>
          <p:nvPr>
            <p:ph idx="1" type="body"/>
          </p:nvPr>
        </p:nvSpPr>
        <p:spPr>
          <a:xfrm>
            <a:off x="86875" y="1451700"/>
            <a:ext cx="3353700" cy="22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more about strings at the URL below.</a:t>
            </a:r>
            <a:endParaRPr/>
          </a:p>
          <a:p>
            <a:pPr indent="0" lvl="0" marL="0" rtl="0" algn="l">
              <a:spcBef>
                <a:spcPts val="1600"/>
              </a:spcBef>
              <a:spcAft>
                <a:spcPts val="0"/>
              </a:spcAft>
              <a:buNone/>
            </a:pPr>
            <a:r>
              <a:rPr lang="en" sz="2400" u="sng">
                <a:solidFill>
                  <a:schemeClr val="hlink"/>
                </a:solidFill>
                <a:hlinkClick r:id="rId3"/>
              </a:rPr>
              <a:t>https://realpython.com/python-f-strings/</a:t>
            </a:r>
            <a:endParaRPr sz="2400"/>
          </a:p>
          <a:p>
            <a:pPr indent="0" lvl="0" marL="0" rtl="0" algn="l">
              <a:spcBef>
                <a:spcPts val="1600"/>
              </a:spcBef>
              <a:spcAft>
                <a:spcPts val="1600"/>
              </a:spcAft>
              <a:buNone/>
            </a:pPr>
            <a:r>
              <a:t/>
            </a:r>
            <a:endParaRPr sz="2400"/>
          </a:p>
        </p:txBody>
      </p:sp>
      <p:pic>
        <p:nvPicPr>
          <p:cNvPr id="102" name="Google Shape;102;p19"/>
          <p:cNvPicPr preferRelativeResize="0"/>
          <p:nvPr/>
        </p:nvPicPr>
        <p:blipFill>
          <a:blip r:embed="rId4">
            <a:alphaModFix/>
          </a:blip>
          <a:stretch>
            <a:fillRect/>
          </a:stretch>
        </p:blipFill>
        <p:spPr>
          <a:xfrm>
            <a:off x="3361849" y="0"/>
            <a:ext cx="578215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Hello V</a:t>
            </a:r>
            <a:r>
              <a:rPr lang="en"/>
              <a:t>ariables World! (your turn, 10 min.)</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Create two string variables called "name" and "country"</a:t>
            </a:r>
            <a:endParaRPr sz="2400"/>
          </a:p>
          <a:p>
            <a:pPr indent="-381000" lvl="0" marL="457200" rtl="0" algn="l">
              <a:spcBef>
                <a:spcPts val="0"/>
              </a:spcBef>
              <a:spcAft>
                <a:spcPts val="0"/>
              </a:spcAft>
              <a:buSzPts val="2400"/>
              <a:buChar char="●"/>
            </a:pPr>
            <a:r>
              <a:rPr lang="en" sz="2400"/>
              <a:t>Create two integer variables called "age" and "hourly_wage"</a:t>
            </a:r>
            <a:endParaRPr sz="2400"/>
          </a:p>
          <a:p>
            <a:pPr indent="-381000" lvl="0" marL="457200" rtl="0" algn="l">
              <a:spcBef>
                <a:spcPts val="0"/>
              </a:spcBef>
              <a:spcAft>
                <a:spcPts val="0"/>
              </a:spcAft>
              <a:buSzPts val="2400"/>
              <a:buChar char="●"/>
            </a:pPr>
            <a:r>
              <a:rPr lang="en" sz="2400"/>
              <a:t>Create a boolean variable called "satisfied"</a:t>
            </a:r>
            <a:endParaRPr sz="2400"/>
          </a:p>
          <a:p>
            <a:pPr indent="-381000" lvl="0" marL="457200" rtl="0" algn="l">
              <a:spcBef>
                <a:spcPts val="0"/>
              </a:spcBef>
              <a:spcAft>
                <a:spcPts val="0"/>
              </a:spcAft>
              <a:buSzPts val="2400"/>
              <a:buChar char="●"/>
            </a:pPr>
            <a:r>
              <a:rPr lang="en" sz="2400"/>
              <a:t>Create an integer variable called "daily_wage" that will hold the value of "hourly_wage" multiplied by 8</a:t>
            </a:r>
            <a:endParaRPr sz="2400"/>
          </a:p>
          <a:p>
            <a:pPr indent="-381000" lvl="0" marL="457200" rtl="0" algn="l">
              <a:spcBef>
                <a:spcPts val="0"/>
              </a:spcBef>
              <a:spcAft>
                <a:spcPts val="0"/>
              </a:spcAft>
              <a:buSzPts val="2400"/>
              <a:buChar char="●"/>
            </a:pPr>
            <a:r>
              <a:rPr lang="en" sz="2400"/>
              <a:t>Provide print statements for all of the above variables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21144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Inputs &amp; Prompts</a:t>
            </a:r>
            <a:endParaRPr/>
          </a:p>
        </p:txBody>
      </p:sp>
      <p:pic>
        <p:nvPicPr>
          <p:cNvPr id="114" name="Google Shape;114;p21"/>
          <p:cNvPicPr preferRelativeResize="0"/>
          <p:nvPr/>
        </p:nvPicPr>
        <p:blipFill>
          <a:blip r:embed="rId3">
            <a:alphaModFix/>
          </a:blip>
          <a:stretch>
            <a:fillRect/>
          </a:stretch>
        </p:blipFill>
        <p:spPr>
          <a:xfrm>
            <a:off x="2088725" y="395050"/>
            <a:ext cx="6996524" cy="435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