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D6EBD0-6F7F-46B5-8C40-402A858AD2D0}">
  <a:tblStyle styleId="{6BD6EBD0-6F7F-46B5-8C40-402A858AD2D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6ec73fa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6ec73fa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6ec73fa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6ec73f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f6ec73fa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f6ec73fa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6ec73f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6ec73f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f6ec73fa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f6ec73fa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f6ec73f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f6ec73f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6ec73fa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6ec73fa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6ec73fa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6ec73fa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f6ec73f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6ec73f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VBA Scripting (take 2)</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Nick Anderson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Hornets Nest</a:t>
            </a:r>
            <a:r>
              <a:rPr lang="en"/>
              <a:t> (your turn, 25 min.)</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Count the number of Hornets found and display the number to your user in the form of a message box.</a:t>
            </a:r>
            <a:endParaRPr sz="2400"/>
          </a:p>
          <a:p>
            <a:pPr indent="-381000" lvl="0" marL="457200" rtl="0" algn="l">
              <a:spcBef>
                <a:spcPts val="0"/>
              </a:spcBef>
              <a:spcAft>
                <a:spcPts val="0"/>
              </a:spcAft>
              <a:buSzPts val="2400"/>
              <a:buAutoNum type="arabicPeriod"/>
            </a:pPr>
            <a:r>
              <a:rPr lang="en" sz="2400"/>
              <a:t>Modify the script such that it changes the word Hornets to "Bugs".</a:t>
            </a:r>
            <a:endParaRPr sz="2400"/>
          </a:p>
          <a:p>
            <a:pPr indent="-381000" lvl="0" marL="457200" rtl="0" algn="l">
              <a:spcBef>
                <a:spcPts val="0"/>
              </a:spcBef>
              <a:spcAft>
                <a:spcPts val="0"/>
              </a:spcAft>
              <a:buSzPts val="2400"/>
              <a:buAutoNum type="arabicPeriod"/>
            </a:pPr>
            <a:r>
              <a:rPr lang="en" sz="2400"/>
              <a:t>Modify to use the full set of Bugs and Bees you have available to replace the Hornets with all available Bugs first then Bees. If you run out of Bugs or Bees provide the user with the message: "Oh no! We still have hornets..."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Budget Checker (</a:t>
            </a:r>
            <a:r>
              <a:rPr lang="en"/>
              <a:t>partner up</a:t>
            </a:r>
            <a:r>
              <a:rPr lang="en"/>
              <a:t>, 16 min.)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Calculate the total after fees and enter the value in the "Total" cell.</a:t>
            </a:r>
            <a:endParaRPr sz="2400"/>
          </a:p>
          <a:p>
            <a:pPr indent="-381000" lvl="0" marL="457200" rtl="0" algn="l">
              <a:spcBef>
                <a:spcPts val="0"/>
              </a:spcBef>
              <a:spcAft>
                <a:spcPts val="0"/>
              </a:spcAft>
              <a:buSzPts val="2400"/>
              <a:buAutoNum type="arabicPeriod"/>
            </a:pPr>
            <a:r>
              <a:rPr lang="en" sz="2400"/>
              <a:t>Create a Message Box for the user to designate whether the amount including fees is within or over budget.</a:t>
            </a:r>
            <a:endParaRPr sz="2400"/>
          </a:p>
          <a:p>
            <a:pPr indent="-381000" lvl="0" marL="457200" rtl="0" algn="l">
              <a:spcBef>
                <a:spcPts val="0"/>
              </a:spcBef>
              <a:spcAft>
                <a:spcPts val="0"/>
              </a:spcAft>
              <a:buSzPts val="2400"/>
              <a:buAutoNum type="arabicPeriod"/>
            </a:pPr>
            <a:r>
              <a:rPr lang="en" sz="2400"/>
              <a:t>If the total is over budget, correct the price such that it fits within the max of the user's budget. Be sure to round down!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Loop</a:t>
            </a:r>
            <a:endParaRPr/>
          </a:p>
        </p:txBody>
      </p:sp>
      <p:pic>
        <p:nvPicPr>
          <p:cNvPr id="76" name="Google Shape;76;p15"/>
          <p:cNvPicPr preferRelativeResize="0"/>
          <p:nvPr/>
        </p:nvPicPr>
        <p:blipFill>
          <a:blip r:embed="rId3">
            <a:alphaModFix/>
          </a:blip>
          <a:stretch>
            <a:fillRect/>
          </a:stretch>
        </p:blipFill>
        <p:spPr>
          <a:xfrm>
            <a:off x="0" y="1144121"/>
            <a:ext cx="9144000" cy="3730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 10 min.)</a:t>
            </a:r>
            <a:endParaRPr/>
          </a:p>
        </p:txBody>
      </p:sp>
      <p:graphicFrame>
        <p:nvGraphicFramePr>
          <p:cNvPr id="82" name="Google Shape;82;p16"/>
          <p:cNvGraphicFramePr/>
          <p:nvPr/>
        </p:nvGraphicFramePr>
        <p:xfrm>
          <a:off x="4777800" y="-71412"/>
          <a:ext cx="3000000" cy="3000000"/>
        </p:xfrm>
        <a:graphic>
          <a:graphicData uri="http://schemas.openxmlformats.org/drawingml/2006/table">
            <a:tbl>
              <a:tblPr>
                <a:solidFill>
                  <a:srgbClr val="FFFFFF"/>
                </a:solidFill>
                <a:tableStyleId>{6BD6EBD0-6F7F-46B5-8C40-402A858AD2D0}</a:tableStyleId>
              </a:tblPr>
              <a:tblGrid>
                <a:gridCol w="989950"/>
                <a:gridCol w="670200"/>
                <a:gridCol w="1749700"/>
              </a:tblGrid>
              <a:tr h="480575">
                <a:tc>
                  <a:txBody>
                    <a:bodyPr>
                      <a:noAutofit/>
                    </a:bodyPr>
                    <a:lstStyle/>
                    <a:p>
                      <a:pPr indent="0" lvl="0" marL="0" rtl="0" algn="ctr">
                        <a:lnSpc>
                          <a:spcPct val="115000"/>
                        </a:lnSpc>
                        <a:spcBef>
                          <a:spcPts val="0"/>
                        </a:spcBef>
                        <a:spcAft>
                          <a:spcPts val="1200"/>
                        </a:spcAft>
                        <a:buNone/>
                      </a:pPr>
                      <a:r>
                        <a:rPr b="1" lang="en" sz="1200">
                          <a:solidFill>
                            <a:srgbClr val="24292E"/>
                          </a:solidFill>
                          <a:highlight>
                            <a:srgbClr val="FFFFFF"/>
                          </a:highlight>
                        </a:rPr>
                        <a:t>A1</a:t>
                      </a:r>
                      <a:endParaRPr b="1"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b="1" lang="en" sz="1200">
                          <a:solidFill>
                            <a:srgbClr val="24292E"/>
                          </a:solidFill>
                          <a:highlight>
                            <a:srgbClr val="FFFFFF"/>
                          </a:highlight>
                        </a:rPr>
                        <a:t>B1</a:t>
                      </a:r>
                      <a:endParaRPr b="1"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b="1" lang="en" sz="1200">
                          <a:solidFill>
                            <a:srgbClr val="24292E"/>
                          </a:solidFill>
                          <a:highlight>
                            <a:srgbClr val="FFFFFF"/>
                          </a:highlight>
                        </a:rPr>
                        <a:t>C1</a:t>
                      </a:r>
                      <a:endParaRPr b="1"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11</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12</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13</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14</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15</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16</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17</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18</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19</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80575">
                <a:tc>
                  <a:txBody>
                    <a:bodyPr>
                      <a:noAutofit/>
                    </a:bodyPr>
                    <a:lstStyle/>
                    <a:p>
                      <a:pPr indent="0" lvl="0" marL="0" rtl="0" algn="l">
                        <a:lnSpc>
                          <a:spcPct val="115000"/>
                        </a:lnSpc>
                        <a:spcBef>
                          <a:spcPts val="0"/>
                        </a:spcBef>
                        <a:spcAft>
                          <a:spcPts val="1200"/>
                        </a:spcAft>
                        <a:buNone/>
                      </a:pPr>
                      <a:r>
                        <a:rPr lang="en" sz="1200">
                          <a:solidFill>
                            <a:srgbClr val="24292E"/>
                          </a:solidFill>
                          <a:highlight>
                            <a:srgbClr val="FFFFFF"/>
                          </a:highlight>
                        </a:rPr>
                        <a:t>I will eat</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lang="en" sz="1200">
                          <a:solidFill>
                            <a:srgbClr val="24292E"/>
                          </a:solidFill>
                          <a:highlight>
                            <a:srgbClr val="FFFFFF"/>
                          </a:highlight>
                        </a:rPr>
                        <a:t>20</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r">
                        <a:lnSpc>
                          <a:spcPct val="115000"/>
                        </a:lnSpc>
                        <a:spcBef>
                          <a:spcPts val="0"/>
                        </a:spcBef>
                        <a:spcAft>
                          <a:spcPts val="1200"/>
                        </a:spcAft>
                        <a:buNone/>
                      </a:pPr>
                      <a:r>
                        <a:rPr lang="en" sz="1200">
                          <a:solidFill>
                            <a:srgbClr val="24292E"/>
                          </a:solidFill>
                          <a:highlight>
                            <a:srgbClr val="FFFFFF"/>
                          </a:highlight>
                        </a:rPr>
                        <a:t>Chicken Nuggets</a:t>
                      </a:r>
                      <a:endParaRPr sz="1200">
                        <a:solidFill>
                          <a:srgbClr val="24292E"/>
                        </a:solidFill>
                        <a:highlight>
                          <a:srgbClr val="FFFFFF"/>
                        </a:highlight>
                      </a:endParaRPr>
                    </a:p>
                  </a:txBody>
                  <a:tcPr marT="57150" marB="57150" marR="123825" marL="1238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Loop with Conditionals (remember Mod)</a:t>
            </a:r>
            <a:endParaRPr/>
          </a:p>
        </p:txBody>
      </p:sp>
      <p:pic>
        <p:nvPicPr>
          <p:cNvPr id="88" name="Google Shape;88;p17"/>
          <p:cNvPicPr preferRelativeResize="0"/>
          <p:nvPr/>
        </p:nvPicPr>
        <p:blipFill>
          <a:blip r:embed="rId3">
            <a:alphaModFix/>
          </a:blip>
          <a:stretch>
            <a:fillRect/>
          </a:stretch>
        </p:blipFill>
        <p:spPr>
          <a:xfrm>
            <a:off x="387900" y="1048035"/>
            <a:ext cx="8368200" cy="39003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Fizz Buzz (your turn, 20 min.)</a:t>
            </a:r>
            <a:endParaRPr/>
          </a:p>
        </p:txBody>
      </p:sp>
      <p:pic>
        <p:nvPicPr>
          <p:cNvPr id="94" name="Google Shape;94;p18"/>
          <p:cNvPicPr preferRelativeResize="0"/>
          <p:nvPr/>
        </p:nvPicPr>
        <p:blipFill>
          <a:blip r:embed="rId3">
            <a:alphaModFix/>
          </a:blip>
          <a:stretch>
            <a:fillRect/>
          </a:stretch>
        </p:blipFill>
        <p:spPr>
          <a:xfrm>
            <a:off x="6200000" y="-1"/>
            <a:ext cx="2943993" cy="5143500"/>
          </a:xfrm>
          <a:prstGeom prst="rect">
            <a:avLst/>
          </a:prstGeom>
          <a:noFill/>
          <a:ln>
            <a:noFill/>
          </a:ln>
        </p:spPr>
      </p:pic>
      <p:sp>
        <p:nvSpPr>
          <p:cNvPr id="95" name="Google Shape;95;p18"/>
          <p:cNvSpPr txBox="1"/>
          <p:nvPr>
            <p:ph idx="1" type="body"/>
          </p:nvPr>
        </p:nvSpPr>
        <p:spPr>
          <a:xfrm>
            <a:off x="387900" y="1493825"/>
            <a:ext cx="5677800" cy="307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If the value in column 1 is a multiple of both 3 and 5, print "Fizzbuzz" in column 2.</a:t>
            </a:r>
            <a:endParaRPr sz="2400"/>
          </a:p>
          <a:p>
            <a:pPr indent="-381000" lvl="0" marL="457200" rtl="0" algn="l">
              <a:spcBef>
                <a:spcPts val="0"/>
              </a:spcBef>
              <a:spcAft>
                <a:spcPts val="0"/>
              </a:spcAft>
              <a:buSzPts val="2400"/>
              <a:buChar char="●"/>
            </a:pPr>
            <a:r>
              <a:rPr lang="en" sz="2400"/>
              <a:t>If the value in column 1 is a multiple of just 3, print "Fizz" in column 2.</a:t>
            </a:r>
            <a:endParaRPr sz="2400"/>
          </a:p>
          <a:p>
            <a:pPr indent="-381000" lvl="0" marL="457200" rtl="0" algn="l">
              <a:spcBef>
                <a:spcPts val="0"/>
              </a:spcBef>
              <a:spcAft>
                <a:spcPts val="0"/>
              </a:spcAft>
              <a:buSzPts val="2400"/>
              <a:buChar char="●"/>
            </a:pPr>
            <a:r>
              <a:rPr lang="en" sz="2400"/>
              <a:t>If the value in column 1 is a multiple of just 5, print "Buzz" in column 2.</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Break (15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Lotto Search (partner up, 20 min.)</a:t>
            </a:r>
            <a:endParaRPr/>
          </a:p>
        </p:txBody>
      </p:sp>
      <p:pic>
        <p:nvPicPr>
          <p:cNvPr id="106" name="Google Shape;106;p20"/>
          <p:cNvPicPr preferRelativeResize="0"/>
          <p:nvPr/>
        </p:nvPicPr>
        <p:blipFill>
          <a:blip r:embed="rId3">
            <a:alphaModFix/>
          </a:blip>
          <a:stretch>
            <a:fillRect/>
          </a:stretch>
        </p:blipFill>
        <p:spPr>
          <a:xfrm>
            <a:off x="141612" y="1409250"/>
            <a:ext cx="8860775" cy="162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For Loops</a:t>
            </a:r>
            <a:endParaRPr/>
          </a:p>
        </p:txBody>
      </p:sp>
      <p:pic>
        <p:nvPicPr>
          <p:cNvPr id="112" name="Google Shape;112;p21"/>
          <p:cNvPicPr preferRelativeResize="0"/>
          <p:nvPr/>
        </p:nvPicPr>
        <p:blipFill>
          <a:blip r:embed="rId3">
            <a:alphaModFix/>
          </a:blip>
          <a:stretch>
            <a:fillRect/>
          </a:stretch>
        </p:blipFill>
        <p:spPr>
          <a:xfrm>
            <a:off x="0" y="1144124"/>
            <a:ext cx="9144001" cy="3673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