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02" r:id="rId2"/>
    <p:sldId id="347" r:id="rId3"/>
    <p:sldId id="303" r:id="rId4"/>
    <p:sldId id="304" r:id="rId5"/>
    <p:sldId id="305" r:id="rId6"/>
    <p:sldId id="348" r:id="rId7"/>
    <p:sldId id="306" r:id="rId8"/>
    <p:sldId id="352" r:id="rId9"/>
    <p:sldId id="307" r:id="rId10"/>
    <p:sldId id="308" r:id="rId11"/>
    <p:sldId id="309" r:id="rId12"/>
    <p:sldId id="310" r:id="rId13"/>
    <p:sldId id="361" r:id="rId14"/>
    <p:sldId id="311" r:id="rId15"/>
    <p:sldId id="312" r:id="rId16"/>
    <p:sldId id="313" r:id="rId17"/>
    <p:sldId id="351" r:id="rId18"/>
    <p:sldId id="362" r:id="rId19"/>
    <p:sldId id="314" r:id="rId20"/>
    <p:sldId id="363" r:id="rId21"/>
    <p:sldId id="315" r:id="rId22"/>
    <p:sldId id="316" r:id="rId23"/>
    <p:sldId id="317" r:id="rId24"/>
    <p:sldId id="364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6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300" autoAdjust="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9E72-A613-4B69-A46D-0185A4A9AC73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F7697-854B-4DDB-AD97-3BE753C793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637D0-3906-4000-A421-5BCC2895955B}" type="slidenum">
              <a:rPr lang="es-ES" smtClean="0"/>
              <a:pPr/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F7697-854B-4DDB-AD97-3BE753C793E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83FF2E-376D-4E8A-8120-AD997D5B64E4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01CA-F964-47E7-90F7-277F4B3F891A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3922D02-8910-4060-92A9-A37DC0FFFF29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DB48-77B5-4D71-8F2C-149812270CE4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236C-6872-4C4A-97FD-1FE22B2B2396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39DAB9-93D8-41FD-9666-A7BEF8EDCB5C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7B5884-16F0-45E0-B10E-153ACDAF3621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A34B-9FA0-494D-95CD-5E03E5033D32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BD84-E6B0-4493-A1BA-3B033BC9D9D2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D1C-293D-45F0-9F58-7436D9E61957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46A7EF-482A-4B61-926E-2F24597D59F1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17BB5-5D2D-4A83-9C3B-8F5FB051BA42}" type="datetime1">
              <a:rPr lang="es-ES" smtClean="0"/>
              <a:pPr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hyperlink" Target="http://www.google.com.ar/url?sa=i&amp;rct=j&amp;q=&amp;esrc=s&amp;frm=1&amp;source=images&amp;cd=&amp;cad=rja&amp;docid=F1yE0F1KodtuHM&amp;tbnid=tK8FUWHL43UyQM:&amp;ved=0CAUQjRw&amp;url=http://bajolalupaeducativa.blogspot.com/2010/05/bajo-la-lupa-educativa.html&amp;ei=tdglUtS4BIfY8gTJoIDIBw&amp;bvm=bv.51495398,d.dmg&amp;psig=AFQjCNFYduS2lotJFNNFrhih4geidccrag&amp;ust=137829837535200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superrobotica.com/Images/S310119big.JPG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://www.superrobotica.com/Images/S310119big.JPG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hyperlink" Target="http://www.superrobotica.com/Images/S310119bi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2555776" y="62280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Basado en el material del Ing. Marcelo Trujillo</a:t>
            </a:r>
            <a:endParaRPr lang="es-AR" dirty="0"/>
          </a:p>
        </p:txBody>
      </p:sp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Manejo de Teclado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460" y="962040"/>
            <a:ext cx="5840868" cy="527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 l="90"/>
          <a:stretch>
            <a:fillRect/>
          </a:stretch>
        </p:blipFill>
        <p:spPr bwMode="auto">
          <a:xfrm>
            <a:off x="4696779" y="973057"/>
            <a:ext cx="1402012" cy="519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5948" y="962040"/>
            <a:ext cx="141775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xplosión 2"/>
          <p:cNvSpPr/>
          <p:nvPr/>
        </p:nvSpPr>
        <p:spPr>
          <a:xfrm>
            <a:off x="2195736" y="908720"/>
            <a:ext cx="4896544" cy="2210544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Tenemos que independizar uno de otro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628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491880" y="3284984"/>
            <a:ext cx="2207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i="1" dirty="0" smtClean="0">
                <a:solidFill>
                  <a:srgbClr val="0070C0"/>
                </a:solidFill>
              </a:rPr>
              <a:t>Para qué ?</a:t>
            </a:r>
          </a:p>
        </p:txBody>
      </p:sp>
      <p:sp>
        <p:nvSpPr>
          <p:cNvPr id="11" name="10 Explosión 2"/>
          <p:cNvSpPr/>
          <p:nvPr/>
        </p:nvSpPr>
        <p:spPr>
          <a:xfrm>
            <a:off x="2123728" y="3933056"/>
            <a:ext cx="4896544" cy="2210544"/>
          </a:xfrm>
          <a:prstGeom prst="irregularSeal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Para optimizar la  portabilidad</a:t>
            </a:r>
            <a:endParaRPr lang="es-A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9452E-6 L -0.3659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4" descr="Drawin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764704"/>
            <a:ext cx="6315075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925763" y="1007592"/>
            <a:ext cx="312737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 rot="-5400000">
            <a:off x="1925638" y="2056929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>
                <a:solidFill>
                  <a:srgbClr val="000099"/>
                </a:solidFill>
              </a:rPr>
              <a:t>output</a:t>
            </a:r>
            <a:endParaRPr lang="es-ES" sz="2400" b="1">
              <a:solidFill>
                <a:srgbClr val="000099"/>
              </a:solidFill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 rot="-5400000">
            <a:off x="1979613" y="4804892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>
                <a:solidFill>
                  <a:srgbClr val="000099"/>
                </a:solidFill>
              </a:rPr>
              <a:t>Input</a:t>
            </a:r>
            <a:endParaRPr lang="es-ES" sz="2400" b="1">
              <a:solidFill>
                <a:srgbClr val="000099"/>
              </a:solidFill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2916238" y="4485804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2933700" y="3725392"/>
            <a:ext cx="31115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>
                <a:solidFill>
                  <a:srgbClr val="000099"/>
                </a:solidFill>
              </a:rPr>
              <a:t>0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 rot="-2763264">
            <a:off x="4736307" y="3951610"/>
            <a:ext cx="190500" cy="3000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276" name="Freeform 16"/>
          <p:cNvSpPr>
            <a:spLocks/>
          </p:cNvSpPr>
          <p:nvPr/>
        </p:nvSpPr>
        <p:spPr bwMode="auto">
          <a:xfrm>
            <a:off x="3340100" y="3898429"/>
            <a:ext cx="1682750" cy="787400"/>
          </a:xfrm>
          <a:custGeom>
            <a:avLst/>
            <a:gdLst>
              <a:gd name="T0" fmla="*/ 0 w 1060"/>
              <a:gd name="T1" fmla="*/ 0 h 496"/>
              <a:gd name="T2" fmla="*/ 1117600 w 1060"/>
              <a:gd name="T3" fmla="*/ 6350 h 496"/>
              <a:gd name="T4" fmla="*/ 1682750 w 1060"/>
              <a:gd name="T5" fmla="*/ 590550 h 496"/>
              <a:gd name="T6" fmla="*/ 1682750 w 1060"/>
              <a:gd name="T7" fmla="*/ 774700 h 496"/>
              <a:gd name="T8" fmla="*/ 0 w 1060"/>
              <a:gd name="T9" fmla="*/ 787400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0"/>
              <a:gd name="T16" fmla="*/ 0 h 496"/>
              <a:gd name="T17" fmla="*/ 1060 w 1060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0" h="496">
                <a:moveTo>
                  <a:pt x="0" y="0"/>
                </a:moveTo>
                <a:lnTo>
                  <a:pt x="704" y="4"/>
                </a:lnTo>
                <a:lnTo>
                  <a:pt x="1060" y="372"/>
                </a:lnTo>
                <a:lnTo>
                  <a:pt x="1060" y="488"/>
                </a:lnTo>
                <a:lnTo>
                  <a:pt x="0" y="496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2924175" y="4477867"/>
            <a:ext cx="311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solidFill>
                  <a:srgbClr val="000099"/>
                </a:solidFill>
              </a:rPr>
              <a:t>0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1278" name="16 CuadroTexto"/>
          <p:cNvSpPr txBox="1">
            <a:spLocks noChangeArrowheads="1"/>
          </p:cNvSpPr>
          <p:nvPr/>
        </p:nvSpPr>
        <p:spPr bwMode="auto">
          <a:xfrm>
            <a:off x="476250" y="2793529"/>
            <a:ext cx="16280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/>
              <a:t>Código de tecla</a:t>
            </a:r>
          </a:p>
          <a:p>
            <a:r>
              <a:rPr lang="es-ES" dirty="0"/>
              <a:t> </a:t>
            </a:r>
            <a:r>
              <a:rPr lang="es-ES" dirty="0" smtClean="0"/>
              <a:t>           </a:t>
            </a:r>
            <a:r>
              <a:rPr lang="es-ES" b="1" i="1" dirty="0" smtClean="0">
                <a:solidFill>
                  <a:srgbClr val="00B050"/>
                </a:solidFill>
              </a:rPr>
              <a:t>12</a:t>
            </a:r>
            <a:endParaRPr lang="es-ES" b="1" i="1" dirty="0">
              <a:solidFill>
                <a:srgbClr val="00B050"/>
              </a:solidFill>
            </a:endParaRPr>
          </a:p>
        </p:txBody>
      </p:sp>
      <p:sp>
        <p:nvSpPr>
          <p:cNvPr id="11279" name="17 CuadroTexto"/>
          <p:cNvSpPr txBox="1">
            <a:spLocks noChangeArrowheads="1"/>
          </p:cNvSpPr>
          <p:nvPr/>
        </p:nvSpPr>
        <p:spPr bwMode="auto">
          <a:xfrm>
            <a:off x="4162425" y="85042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280" name="18 CuadroTexto"/>
          <p:cNvSpPr txBox="1">
            <a:spLocks noChangeArrowheads="1"/>
          </p:cNvSpPr>
          <p:nvPr/>
        </p:nvSpPr>
        <p:spPr bwMode="auto">
          <a:xfrm>
            <a:off x="5038725" y="840904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281" name="19 CuadroTexto"/>
          <p:cNvSpPr txBox="1">
            <a:spLocks noChangeArrowheads="1"/>
          </p:cNvSpPr>
          <p:nvPr/>
        </p:nvSpPr>
        <p:spPr bwMode="auto">
          <a:xfrm>
            <a:off x="6010275" y="83137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282" name="20 CuadroTexto"/>
          <p:cNvSpPr txBox="1">
            <a:spLocks noChangeArrowheads="1"/>
          </p:cNvSpPr>
          <p:nvPr/>
        </p:nvSpPr>
        <p:spPr bwMode="auto">
          <a:xfrm>
            <a:off x="6810375" y="85042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283" name="21 CuadroTexto"/>
          <p:cNvSpPr txBox="1">
            <a:spLocks noChangeArrowheads="1"/>
          </p:cNvSpPr>
          <p:nvPr/>
        </p:nvSpPr>
        <p:spPr bwMode="auto">
          <a:xfrm>
            <a:off x="4200525" y="170767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1284" name="22 CuadroTexto"/>
          <p:cNvSpPr txBox="1">
            <a:spLocks noChangeArrowheads="1"/>
          </p:cNvSpPr>
          <p:nvPr/>
        </p:nvSpPr>
        <p:spPr bwMode="auto">
          <a:xfrm>
            <a:off x="5076825" y="1698154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285" name="23 CuadroTexto"/>
          <p:cNvSpPr txBox="1">
            <a:spLocks noChangeArrowheads="1"/>
          </p:cNvSpPr>
          <p:nvPr/>
        </p:nvSpPr>
        <p:spPr bwMode="auto">
          <a:xfrm>
            <a:off x="6048375" y="168862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286" name="24 CuadroTexto"/>
          <p:cNvSpPr txBox="1">
            <a:spLocks noChangeArrowheads="1"/>
          </p:cNvSpPr>
          <p:nvPr/>
        </p:nvSpPr>
        <p:spPr bwMode="auto">
          <a:xfrm>
            <a:off x="6848475" y="170767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287" name="25 CuadroTexto"/>
          <p:cNvSpPr txBox="1">
            <a:spLocks noChangeArrowheads="1"/>
          </p:cNvSpPr>
          <p:nvPr/>
        </p:nvSpPr>
        <p:spPr bwMode="auto">
          <a:xfrm>
            <a:off x="4210050" y="2679229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1288" name="26 CuadroTexto"/>
          <p:cNvSpPr txBox="1">
            <a:spLocks noChangeArrowheads="1"/>
          </p:cNvSpPr>
          <p:nvPr/>
        </p:nvSpPr>
        <p:spPr bwMode="auto">
          <a:xfrm>
            <a:off x="5086350" y="2669704"/>
            <a:ext cx="333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1289" name="27 CuadroTexto"/>
          <p:cNvSpPr txBox="1">
            <a:spLocks noChangeArrowheads="1"/>
          </p:cNvSpPr>
          <p:nvPr/>
        </p:nvSpPr>
        <p:spPr bwMode="auto">
          <a:xfrm>
            <a:off x="6057900" y="2660179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1290" name="28 CuadroTexto"/>
          <p:cNvSpPr txBox="1">
            <a:spLocks noChangeArrowheads="1"/>
          </p:cNvSpPr>
          <p:nvPr/>
        </p:nvSpPr>
        <p:spPr bwMode="auto">
          <a:xfrm>
            <a:off x="6858000" y="2679229"/>
            <a:ext cx="495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1291" name="29 CuadroTexto"/>
          <p:cNvSpPr txBox="1">
            <a:spLocks noChangeArrowheads="1"/>
          </p:cNvSpPr>
          <p:nvPr/>
        </p:nvSpPr>
        <p:spPr bwMode="auto">
          <a:xfrm>
            <a:off x="4219575" y="3584104"/>
            <a:ext cx="590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1292" name="30 CuadroTexto"/>
          <p:cNvSpPr txBox="1">
            <a:spLocks noChangeArrowheads="1"/>
          </p:cNvSpPr>
          <p:nvPr/>
        </p:nvSpPr>
        <p:spPr bwMode="auto">
          <a:xfrm>
            <a:off x="5095875" y="3574579"/>
            <a:ext cx="485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1293" name="31 CuadroTexto"/>
          <p:cNvSpPr txBox="1">
            <a:spLocks noChangeArrowheads="1"/>
          </p:cNvSpPr>
          <p:nvPr/>
        </p:nvSpPr>
        <p:spPr bwMode="auto">
          <a:xfrm>
            <a:off x="6067425" y="3565054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1294" name="32 CuadroTexto"/>
          <p:cNvSpPr txBox="1">
            <a:spLocks noChangeArrowheads="1"/>
          </p:cNvSpPr>
          <p:nvPr/>
        </p:nvSpPr>
        <p:spPr bwMode="auto">
          <a:xfrm>
            <a:off x="6867525" y="3584104"/>
            <a:ext cx="495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i="1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628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34" name="Picture 65" descr="eyes2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3136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4" descr="Drawin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775047"/>
            <a:ext cx="6315075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925763" y="1017934"/>
            <a:ext cx="3127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b="1" dirty="0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r>
              <a:rPr lang="es-ES_tradnl" b="1" dirty="0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r>
              <a:rPr lang="es-ES_tradnl" b="1" dirty="0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endParaRPr lang="es-ES_tradnl" dirty="0"/>
          </a:p>
          <a:p>
            <a:pPr algn="r">
              <a:lnSpc>
                <a:spcPct val="110000"/>
              </a:lnSpc>
            </a:pPr>
            <a:r>
              <a:rPr lang="es-ES_tradnl" b="1" dirty="0">
                <a:solidFill>
                  <a:srgbClr val="000099"/>
                </a:solidFill>
              </a:rPr>
              <a:t>1</a:t>
            </a:r>
            <a:endParaRPr lang="es-ES" b="1" dirty="0">
              <a:solidFill>
                <a:srgbClr val="000099"/>
              </a:solidFill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 rot="-5400000">
            <a:off x="1925638" y="2067272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>
                <a:solidFill>
                  <a:srgbClr val="000099"/>
                </a:solidFill>
              </a:rPr>
              <a:t>output</a:t>
            </a:r>
            <a:endParaRPr lang="es-ES" sz="2400" b="1">
              <a:solidFill>
                <a:srgbClr val="000099"/>
              </a:solidFill>
            </a:endParaRP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 rot="-5400000">
            <a:off x="1979613" y="4815234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>
                <a:solidFill>
                  <a:srgbClr val="000099"/>
                </a:solidFill>
              </a:rPr>
              <a:t>Input</a:t>
            </a:r>
            <a:endParaRPr lang="es-ES" sz="2400" b="1">
              <a:solidFill>
                <a:srgbClr val="000099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16238" y="4496147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 rot="-2763264">
            <a:off x="4736307" y="3961953"/>
            <a:ext cx="190500" cy="3000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300" name="Freeform 16"/>
          <p:cNvSpPr>
            <a:spLocks/>
          </p:cNvSpPr>
          <p:nvPr/>
        </p:nvSpPr>
        <p:spPr bwMode="auto">
          <a:xfrm>
            <a:off x="3393306" y="3908772"/>
            <a:ext cx="1682750" cy="787400"/>
          </a:xfrm>
          <a:custGeom>
            <a:avLst/>
            <a:gdLst>
              <a:gd name="T0" fmla="*/ 0 w 1060"/>
              <a:gd name="T1" fmla="*/ 0 h 496"/>
              <a:gd name="T2" fmla="*/ 1117600 w 1060"/>
              <a:gd name="T3" fmla="*/ 6350 h 496"/>
              <a:gd name="T4" fmla="*/ 1682750 w 1060"/>
              <a:gd name="T5" fmla="*/ 590550 h 496"/>
              <a:gd name="T6" fmla="*/ 1682750 w 1060"/>
              <a:gd name="T7" fmla="*/ 774700 h 496"/>
              <a:gd name="T8" fmla="*/ 0 w 1060"/>
              <a:gd name="T9" fmla="*/ 787400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0"/>
              <a:gd name="T16" fmla="*/ 0 h 496"/>
              <a:gd name="T17" fmla="*/ 1060 w 1060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0" h="496">
                <a:moveTo>
                  <a:pt x="0" y="0"/>
                </a:moveTo>
                <a:lnTo>
                  <a:pt x="704" y="4"/>
                </a:lnTo>
                <a:lnTo>
                  <a:pt x="1060" y="372"/>
                </a:lnTo>
                <a:lnTo>
                  <a:pt x="1060" y="488"/>
                </a:lnTo>
                <a:lnTo>
                  <a:pt x="0" y="496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2924175" y="4488209"/>
            <a:ext cx="31115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srgbClr val="000099"/>
                </a:solidFill>
              </a:rPr>
              <a:t>0</a:t>
            </a:r>
            <a:endParaRPr lang="es-ES" b="1" dirty="0">
              <a:solidFill>
                <a:srgbClr val="000099"/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611560" y="3212976"/>
            <a:ext cx="4112840" cy="1367308"/>
            <a:chOff x="611560" y="3212976"/>
            <a:chExt cx="4112840" cy="1367308"/>
          </a:xfrm>
        </p:grpSpPr>
        <p:grpSp>
          <p:nvGrpSpPr>
            <p:cNvPr id="2" name="51 Grupo"/>
            <p:cNvGrpSpPr>
              <a:grpSpLocks/>
            </p:cNvGrpSpPr>
            <p:nvPr/>
          </p:nvGrpSpPr>
          <p:grpSpPr bwMode="auto">
            <a:xfrm>
              <a:off x="3448050" y="4004022"/>
              <a:ext cx="1276350" cy="576262"/>
              <a:chOff x="3448051" y="4171951"/>
              <a:chExt cx="1276350" cy="576262"/>
            </a:xfrm>
          </p:grpSpPr>
          <p:sp>
            <p:nvSpPr>
              <p:cNvPr id="18" name="17 Forma libre"/>
              <p:cNvSpPr/>
              <p:nvPr/>
            </p:nvSpPr>
            <p:spPr>
              <a:xfrm>
                <a:off x="3448051" y="4171951"/>
                <a:ext cx="1276350" cy="576262"/>
              </a:xfrm>
              <a:custGeom>
                <a:avLst/>
                <a:gdLst>
                  <a:gd name="connsiteX0" fmla="*/ 142875 w 1274762"/>
                  <a:gd name="connsiteY0" fmla="*/ 0 h 619125"/>
                  <a:gd name="connsiteX1" fmla="*/ 1066800 w 1274762"/>
                  <a:gd name="connsiteY1" fmla="*/ 133350 h 619125"/>
                  <a:gd name="connsiteX2" fmla="*/ 1247775 w 1274762"/>
                  <a:gd name="connsiteY2" fmla="*/ 495300 h 619125"/>
                  <a:gd name="connsiteX3" fmla="*/ 904875 w 1274762"/>
                  <a:gd name="connsiteY3" fmla="*/ 600075 h 619125"/>
                  <a:gd name="connsiteX4" fmla="*/ 0 w 1274762"/>
                  <a:gd name="connsiteY4" fmla="*/ 609600 h 619125"/>
                  <a:gd name="connsiteX0" fmla="*/ 142875 w 1284347"/>
                  <a:gd name="connsiteY0" fmla="*/ 0 h 634865"/>
                  <a:gd name="connsiteX1" fmla="*/ 1066800 w 1284347"/>
                  <a:gd name="connsiteY1" fmla="*/ 133350 h 634865"/>
                  <a:gd name="connsiteX2" fmla="*/ 1257360 w 1284347"/>
                  <a:gd name="connsiteY2" fmla="*/ 400857 h 634865"/>
                  <a:gd name="connsiteX3" fmla="*/ 904875 w 1284347"/>
                  <a:gd name="connsiteY3" fmla="*/ 600075 h 634865"/>
                  <a:gd name="connsiteX4" fmla="*/ 0 w 1284347"/>
                  <a:gd name="connsiteY4" fmla="*/ 609600 h 63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4347" h="634865">
                    <a:moveTo>
                      <a:pt x="142875" y="0"/>
                    </a:moveTo>
                    <a:cubicBezTo>
                      <a:pt x="512762" y="25400"/>
                      <a:pt x="881053" y="66541"/>
                      <a:pt x="1066800" y="133350"/>
                    </a:cubicBezTo>
                    <a:cubicBezTo>
                      <a:pt x="1252548" y="200160"/>
                      <a:pt x="1284347" y="323070"/>
                      <a:pt x="1257360" y="400857"/>
                    </a:cubicBezTo>
                    <a:cubicBezTo>
                      <a:pt x="1230373" y="478644"/>
                      <a:pt x="1114435" y="565285"/>
                      <a:pt x="904875" y="600075"/>
                    </a:cubicBezTo>
                    <a:cubicBezTo>
                      <a:pt x="695315" y="634865"/>
                      <a:pt x="348456" y="614362"/>
                      <a:pt x="0" y="609600"/>
                    </a:cubicBezTo>
                  </a:path>
                </a:pathLst>
              </a:custGeom>
              <a:ln w="22225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4114801" y="4295776"/>
                <a:ext cx="35137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ES" b="1" i="1" dirty="0">
                    <a:solidFill>
                      <a:srgbClr val="FF0000"/>
                    </a:solidFill>
                  </a:rPr>
                  <a:t>t</a:t>
                </a:r>
                <a:r>
                  <a:rPr lang="es-ES" sz="2000" b="1" i="1" baseline="-25000" dirty="0">
                    <a:solidFill>
                      <a:srgbClr val="FF0000"/>
                    </a:solidFill>
                  </a:rPr>
                  <a:t>0</a:t>
                </a:r>
                <a:endParaRPr lang="es-ES" sz="1050" b="1" i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19 CuadroTexto"/>
            <p:cNvSpPr txBox="1"/>
            <p:nvPr/>
          </p:nvSpPr>
          <p:spPr>
            <a:xfrm>
              <a:off x="611560" y="3212976"/>
              <a:ext cx="223224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" sz="2000" b="1" i="1" dirty="0">
                  <a:solidFill>
                    <a:srgbClr val="FF0000"/>
                  </a:solidFill>
                </a:rPr>
                <a:t>t</a:t>
              </a:r>
              <a:r>
                <a:rPr lang="es-ES" sz="2000" b="1" i="1" baseline="-25000" dirty="0">
                  <a:solidFill>
                    <a:srgbClr val="FF0000"/>
                  </a:solidFill>
                </a:rPr>
                <a:t>0</a:t>
              </a:r>
              <a:r>
                <a:rPr lang="es-ES" sz="2000" b="1" i="1" dirty="0">
                  <a:solidFill>
                    <a:srgbClr val="0070C0"/>
                  </a:solidFill>
                </a:rPr>
                <a:t>: tiempo que demora en llegar el </a:t>
              </a:r>
              <a:r>
                <a:rPr lang="es-ES" sz="2000" b="1" i="1" dirty="0" smtClean="0">
                  <a:solidFill>
                    <a:srgbClr val="0070C0"/>
                  </a:solidFill>
                </a:rPr>
                <a:t>cero </a:t>
              </a:r>
              <a:r>
                <a:rPr lang="es-ES" sz="2000" b="1" i="1" dirty="0">
                  <a:solidFill>
                    <a:srgbClr val="0070C0"/>
                  </a:solidFill>
                </a:rPr>
                <a:t>a puerto de entrada</a:t>
              </a:r>
            </a:p>
          </p:txBody>
        </p:sp>
      </p:grpSp>
      <p:pic>
        <p:nvPicPr>
          <p:cNvPr id="21" name="Picture 65" descr="eyes23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81128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6628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 – Tiempo de demora al barrido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915816" y="3710359"/>
            <a:ext cx="3111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 dirty="0">
                <a:solidFill>
                  <a:srgbClr val="000099"/>
                </a:solidFill>
              </a:rPr>
              <a:t>0</a:t>
            </a:r>
            <a:endParaRPr lang="es-ES" b="1" dirty="0">
              <a:solidFill>
                <a:srgbClr val="000099"/>
              </a:solidFill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942064" y="1063406"/>
            <a:ext cx="3111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 dirty="0">
                <a:solidFill>
                  <a:srgbClr val="000099"/>
                </a:solidFill>
              </a:rPr>
              <a:t>0</a:t>
            </a:r>
            <a:endParaRPr lang="es-E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-0.00087 0.3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89 -0.00208 C 0.04444 -0.00139 0.05208 1.48148E-6 0.06198 0.00023 C 0.06788 0.00278 0.06337 0.00116 0.07621 0.00069 C 0.0783 0.00023 0.08021 -0.00046 0.08212 -0.00162 C 0.10712 -0.00046 0.13177 0.00046 0.15712 0.00069 C 0.15729 0.00231 0.15712 0.00417 0.15746 0.00579 C 0.15833 0.00949 0.16128 0.00995 0.16302 0.01227 C 0.16545 0.01551 0.16805 0.01898 0.16996 0.02245 C 0.17083 0.02569 0.17361 0.02847 0.17517 0.03125 C 0.17691 0.03426 0.17812 0.03727 0.18038 0.03958 C 0.18107 0.04236 0.18194 0.04213 0.1835 0.04375 C 0.1868 0.04699 0.1908 0.05092 0.19462 0.05254 C 0.196 0.0544 0.19809 0.05486 0.19982 0.05671 C 0.20312 0.06018 0.20052 0.05879 0.20295 0.05995 C 0.20451 0.06204 0.20642 0.06435 0.20781 0.06643 C 0.20885 0.06805 0.20937 0.07014 0.21059 0.07153 C 0.2118 0.07292 0.21302 0.07292 0.21406 0.07477 C 0.21545 0.07708 0.21597 0.0794 0.21719 0.08171 C 0.21823 0.08773 0.21823 0.09398 0.21857 0.10023 C 0.2184 0.10324 0.21927 0.10717 0.21788 0.10949 C 0.21528 0.11389 0.20312 0.1125 0.20087 0.11273 C 0.19913 0.11319 0.19791 0.11389 0.19635 0.11458 C 0.14219 0.11412 0.08975 0.1118 0.03594 0.11134 C 0.0283 0.11111 0.02465 0.11042 0.01788 0.10995 C 0.01337 0.11018 0.00868 0.11088 0.00399 0.11088 " pathEditMode="relative" rAng="0" ptsTypes="ffffffffffffffffffffffff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  <p:bldP spid="24" grpId="0" animBg="1"/>
      <p:bldP spid="24" grpId="1" animBg="1"/>
      <p:bldP spid="24" grpId="2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/>
          <a:lstStyle/>
          <a:p>
            <a:pPr algn="ctr"/>
            <a:r>
              <a:rPr lang="es-AR" dirty="0" smtClean="0"/>
              <a:t>Desarrollo de funciones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TecladoHW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Comenzaremos a trabajar a bajo nivel</a:t>
            </a:r>
          </a:p>
          <a:p>
            <a:pPr lvl="1"/>
            <a:r>
              <a:rPr lang="es-AR" dirty="0" smtClean="0"/>
              <a:t>Se ocupará de realizar el barrido y devolver si hubo presión de tecla.</a:t>
            </a:r>
          </a:p>
          <a:p>
            <a:pPr lvl="1"/>
            <a:r>
              <a:rPr lang="es-AR" dirty="0" smtClean="0"/>
              <a:t>Si no existió presión de tecla, devolverá NO_KEY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/>
          <p:nvPr/>
        </p:nvSpPr>
        <p:spPr>
          <a:xfrm>
            <a:off x="6012160" y="2636912"/>
            <a:ext cx="28083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b="1" i="1" dirty="0" smtClean="0">
                <a:solidFill>
                  <a:srgbClr val="FF0000"/>
                </a:solidFill>
              </a:rPr>
              <a:t>t</a:t>
            </a:r>
            <a:r>
              <a:rPr lang="es-ES" sz="1200" b="1" i="1" baseline="-25000" dirty="0">
                <a:solidFill>
                  <a:srgbClr val="FF0000"/>
                </a:solidFill>
              </a:rPr>
              <a:t>1</a:t>
            </a:r>
            <a:r>
              <a:rPr lang="es-ES" sz="1050" b="1" i="1" dirty="0" smtClean="0"/>
              <a:t>: </a:t>
            </a:r>
            <a:r>
              <a:rPr lang="es-ES" sz="2000" b="1" i="1" dirty="0">
                <a:solidFill>
                  <a:srgbClr val="0070C0"/>
                </a:solidFill>
              </a:rPr>
              <a:t>tiempo que demora </a:t>
            </a:r>
            <a:r>
              <a:rPr lang="es-ES" sz="2000" b="1" i="1" dirty="0" smtClean="0">
                <a:solidFill>
                  <a:srgbClr val="0070C0"/>
                </a:solidFill>
              </a:rPr>
              <a:t>en ejecutarse el barrido</a:t>
            </a:r>
            <a:endParaRPr lang="es-ES" sz="2000" b="1" i="1" dirty="0">
              <a:solidFill>
                <a:srgbClr val="0070C0"/>
              </a:solidFill>
            </a:endParaRPr>
          </a:p>
        </p:txBody>
      </p:sp>
      <p:sp>
        <p:nvSpPr>
          <p:cNvPr id="11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69806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 – Tiempo de ejecución del barrido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5174134" cy="52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6156176" y="3861048"/>
            <a:ext cx="28083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b="1" i="1" dirty="0" smtClean="0">
                <a:solidFill>
                  <a:srgbClr val="FF0000"/>
                </a:solidFill>
              </a:rPr>
              <a:t>t</a:t>
            </a:r>
            <a:r>
              <a:rPr lang="es-ES" sz="1200" b="1" i="1" baseline="-25000" dirty="0">
                <a:solidFill>
                  <a:srgbClr val="FF0000"/>
                </a:solidFill>
              </a:rPr>
              <a:t>0</a:t>
            </a:r>
            <a:r>
              <a:rPr lang="es-ES" sz="1050" b="1" i="1" dirty="0" smtClean="0"/>
              <a:t>: </a:t>
            </a:r>
            <a:r>
              <a:rPr lang="es-ES" sz="2000" b="1" i="1" dirty="0">
                <a:solidFill>
                  <a:srgbClr val="0070C0"/>
                </a:solidFill>
              </a:rPr>
              <a:t>tiempo que demora </a:t>
            </a:r>
            <a:r>
              <a:rPr lang="es-ES" sz="2000" b="1" i="1" dirty="0" smtClean="0">
                <a:solidFill>
                  <a:srgbClr val="0070C0"/>
                </a:solidFill>
              </a:rPr>
              <a:t>en cambiar el valor de fila</a:t>
            </a:r>
            <a:endParaRPr lang="es-ES" sz="20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uadroTexto"/>
          <p:cNvSpPr txBox="1"/>
          <p:nvPr/>
        </p:nvSpPr>
        <p:spPr>
          <a:xfrm>
            <a:off x="683568" y="17008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 smtClean="0">
                <a:solidFill>
                  <a:srgbClr val="FF0000"/>
                </a:solidFill>
              </a:rPr>
              <a:t>t</a:t>
            </a:r>
            <a:r>
              <a:rPr lang="es-ES" b="1" i="1" baseline="-25000" dirty="0" smtClean="0">
                <a:solidFill>
                  <a:srgbClr val="FF0000"/>
                </a:solidFill>
              </a:rPr>
              <a:t>0</a:t>
            </a:r>
            <a:r>
              <a:rPr lang="es-ES" sz="3600" b="1" i="1" dirty="0" smtClean="0">
                <a:solidFill>
                  <a:srgbClr val="FF0000"/>
                </a:solidFill>
              </a:rPr>
              <a:t> &gt; t</a:t>
            </a:r>
            <a:r>
              <a:rPr lang="es-ES" b="1" i="1" baseline="-25000" dirty="0" smtClean="0">
                <a:solidFill>
                  <a:srgbClr val="FF0000"/>
                </a:solidFill>
              </a:rPr>
              <a:t>1</a:t>
            </a:r>
            <a:endParaRPr lang="es-ES" b="1" i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8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6418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 – Driver de lectura del código</a:t>
            </a:r>
            <a:endParaRPr lang="es-AR" sz="24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35496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rgbClr val="0070C0"/>
                </a:solidFill>
              </a:rPr>
              <a:t>Que pasa si …..</a:t>
            </a:r>
            <a:endParaRPr lang="es-ES" dirty="0">
              <a:solidFill>
                <a:srgbClr val="0070C0"/>
              </a:solidFill>
            </a:endParaRPr>
          </a:p>
        </p:txBody>
      </p:sp>
      <p:grpSp>
        <p:nvGrpSpPr>
          <p:cNvPr id="26" name="25 Grupo"/>
          <p:cNvGrpSpPr/>
          <p:nvPr/>
        </p:nvGrpSpPr>
        <p:grpSpPr>
          <a:xfrm>
            <a:off x="35496" y="2420889"/>
            <a:ext cx="2664296" cy="654744"/>
            <a:chOff x="251520" y="2420889"/>
            <a:chExt cx="2664296" cy="654744"/>
          </a:xfrm>
        </p:grpSpPr>
        <p:sp>
          <p:nvSpPr>
            <p:cNvPr id="21" name="20 Rectángulo"/>
            <p:cNvSpPr/>
            <p:nvPr/>
          </p:nvSpPr>
          <p:spPr>
            <a:xfrm>
              <a:off x="251520" y="2420889"/>
              <a:ext cx="26642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i="1" dirty="0" smtClean="0">
                  <a:solidFill>
                    <a:srgbClr val="0070C0"/>
                  </a:solidFill>
                </a:rPr>
                <a:t> No vamos a llegar  a tiempo para  leer el  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2339752" y="2708920"/>
              <a:ext cx="311150" cy="36671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s-ES_tradnl" b="1" dirty="0">
                  <a:solidFill>
                    <a:srgbClr val="000099"/>
                  </a:solidFill>
                </a:rPr>
                <a:t>0</a:t>
              </a:r>
              <a:endParaRPr lang="es-ES" b="1" dirty="0">
                <a:solidFill>
                  <a:srgbClr val="000099"/>
                </a:solidFill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539552" y="306896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>
                <a:solidFill>
                  <a:srgbClr val="0070C0"/>
                </a:solidFill>
              </a:rPr>
              <a:t>=&gt; </a:t>
            </a:r>
            <a:r>
              <a:rPr lang="es-ES" b="1" i="1" dirty="0" smtClean="0">
                <a:solidFill>
                  <a:srgbClr val="0070C0"/>
                </a:solidFill>
                <a:sym typeface="Wingdings" pitchFamily="2" charset="2"/>
              </a:rPr>
              <a:t> Problemas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5496" y="350100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>
                <a:solidFill>
                  <a:srgbClr val="0070C0"/>
                </a:solidFill>
              </a:rPr>
              <a:t> Tenemos que perder un poco de tiempo !!!!!!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764704"/>
            <a:ext cx="50196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7 Grupo"/>
          <p:cNvGrpSpPr/>
          <p:nvPr/>
        </p:nvGrpSpPr>
        <p:grpSpPr>
          <a:xfrm>
            <a:off x="2771800" y="1124744"/>
            <a:ext cx="6048672" cy="614400"/>
            <a:chOff x="3707904" y="1196752"/>
            <a:chExt cx="4752528" cy="523801"/>
          </a:xfrm>
        </p:grpSpPr>
        <p:sp>
          <p:nvSpPr>
            <p:cNvPr id="15" name="14 CuadroTexto"/>
            <p:cNvSpPr txBox="1"/>
            <p:nvPr/>
          </p:nvSpPr>
          <p:spPr>
            <a:xfrm>
              <a:off x="7092280" y="1412776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i="1" dirty="0" smtClean="0">
                  <a:solidFill>
                    <a:srgbClr val="0070C0"/>
                  </a:solidFill>
                </a:rPr>
                <a:t>Pierdo tiempo</a:t>
              </a:r>
              <a:endParaRPr lang="es-E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3707904" y="1196752"/>
              <a:ext cx="4752528" cy="12278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0.18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8241 L 0.00156 0.35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35092 L 0.00052 0.546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5" descr="http://1.bp.blogspot.com/_ujcRLlvvt2I/TASVvX9ZfiI/AAAAAAAAAAw/GccLh2bE4RQ/S660/lupa-we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35521"/>
          <a:stretch>
            <a:fillRect/>
          </a:stretch>
        </p:blipFill>
        <p:spPr bwMode="auto">
          <a:xfrm>
            <a:off x="2555776" y="3140968"/>
            <a:ext cx="1742873" cy="1800200"/>
          </a:xfrm>
          <a:prstGeom prst="rect">
            <a:avLst/>
          </a:prstGeom>
          <a:noFill/>
        </p:spPr>
      </p:pic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4" cstate="print"/>
          <a:srcRect r="-17660" b="-17648"/>
          <a:stretch>
            <a:fillRect/>
          </a:stretch>
        </p:blipFill>
        <p:spPr bwMode="auto">
          <a:xfrm>
            <a:off x="2771800" y="1916832"/>
            <a:ext cx="4536504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564904"/>
            <a:ext cx="1343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2564904"/>
            <a:ext cx="1295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2 Grupo"/>
          <p:cNvGrpSpPr/>
          <p:nvPr/>
        </p:nvGrpSpPr>
        <p:grpSpPr>
          <a:xfrm>
            <a:off x="899592" y="3356992"/>
            <a:ext cx="3024336" cy="612648"/>
            <a:chOff x="899592" y="3356992"/>
            <a:chExt cx="3024336" cy="612648"/>
          </a:xfrm>
        </p:grpSpPr>
        <p:sp>
          <p:nvSpPr>
            <p:cNvPr id="10" name="9 Proceso alternativo"/>
            <p:cNvSpPr/>
            <p:nvPr/>
          </p:nvSpPr>
          <p:spPr>
            <a:xfrm>
              <a:off x="899592" y="3356992"/>
              <a:ext cx="1274440" cy="6126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contactos</a:t>
              </a:r>
              <a:endParaRPr lang="es-AR" dirty="0"/>
            </a:p>
          </p:txBody>
        </p:sp>
        <p:cxnSp>
          <p:nvCxnSpPr>
            <p:cNvPr id="12" name="11 Conector recto de flecha"/>
            <p:cNvCxnSpPr>
              <a:stCxn id="10" idx="3"/>
            </p:cNvCxnSpPr>
            <p:nvPr/>
          </p:nvCxnSpPr>
          <p:spPr>
            <a:xfrm flipV="1">
              <a:off x="2174032" y="3573016"/>
              <a:ext cx="1749896" cy="9030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1988840"/>
            <a:ext cx="1948606" cy="3114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552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Rebote - </a:t>
            </a: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Bounce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1173"/>
            <a:ext cx="2819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67 Grupo"/>
          <p:cNvGrpSpPr>
            <a:grpSpLocks/>
          </p:cNvGrpSpPr>
          <p:nvPr/>
        </p:nvGrpSpPr>
        <p:grpSpPr bwMode="auto">
          <a:xfrm>
            <a:off x="467545" y="1267090"/>
            <a:ext cx="3089576" cy="4419600"/>
            <a:chOff x="42011" y="1556792"/>
            <a:chExt cx="3088171" cy="4419600"/>
          </a:xfrm>
        </p:grpSpPr>
        <p:grpSp>
          <p:nvGrpSpPr>
            <p:cNvPr id="3" name="63 Grupo"/>
            <p:cNvGrpSpPr>
              <a:grpSpLocks/>
            </p:cNvGrpSpPr>
            <p:nvPr/>
          </p:nvGrpSpPr>
          <p:grpSpPr bwMode="auto">
            <a:xfrm>
              <a:off x="42011" y="1556792"/>
              <a:ext cx="3088171" cy="4419600"/>
              <a:chOff x="42011" y="1556792"/>
              <a:chExt cx="3088171" cy="4419600"/>
            </a:xfrm>
          </p:grpSpPr>
          <p:pic>
            <p:nvPicPr>
              <p:cNvPr id="27705" name="Picture 18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302543" y="1556792"/>
                <a:ext cx="2827639" cy="4419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06" name="Picture 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634740" flipH="1">
                <a:off x="266364" y="3843888"/>
                <a:ext cx="391579" cy="840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704" name="64 CuadroTexto"/>
            <p:cNvSpPr txBox="1">
              <a:spLocks noChangeArrowheads="1"/>
            </p:cNvSpPr>
            <p:nvPr/>
          </p:nvSpPr>
          <p:spPr bwMode="auto">
            <a:xfrm>
              <a:off x="1331640" y="3933056"/>
              <a:ext cx="1095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dirty="0"/>
                <a:t>Presiono</a:t>
              </a:r>
            </a:p>
          </p:txBody>
        </p:sp>
      </p:grpSp>
      <p:pic>
        <p:nvPicPr>
          <p:cNvPr id="27700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634740" flipH="1">
            <a:off x="495117" y="3499589"/>
            <a:ext cx="391458" cy="79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98" name="65 CuadroTexto"/>
          <p:cNvSpPr txBox="1">
            <a:spLocks noChangeArrowheads="1"/>
          </p:cNvSpPr>
          <p:nvPr/>
        </p:nvSpPr>
        <p:spPr bwMode="auto">
          <a:xfrm>
            <a:off x="395536" y="4149080"/>
            <a:ext cx="838640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/>
              <a:t>Suelto</a:t>
            </a:r>
          </a:p>
        </p:txBody>
      </p:sp>
      <p:grpSp>
        <p:nvGrpSpPr>
          <p:cNvPr id="65" name="64 Grupo"/>
          <p:cNvGrpSpPr/>
          <p:nvPr/>
        </p:nvGrpSpPr>
        <p:grpSpPr>
          <a:xfrm>
            <a:off x="1619672" y="1124744"/>
            <a:ext cx="5549726" cy="2069927"/>
            <a:chOff x="1155874" y="978073"/>
            <a:chExt cx="5549726" cy="2069927"/>
          </a:xfrm>
        </p:grpSpPr>
        <p:pic>
          <p:nvPicPr>
            <p:cNvPr id="6656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187624" y="1628800"/>
              <a:ext cx="1584176" cy="122413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64" name="63 Conector recto"/>
            <p:cNvCxnSpPr/>
            <p:nvPr/>
          </p:nvCxnSpPr>
          <p:spPr>
            <a:xfrm flipH="1">
              <a:off x="1155874" y="2749178"/>
              <a:ext cx="144016" cy="14401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Forma libre"/>
            <p:cNvSpPr/>
            <p:nvPr/>
          </p:nvSpPr>
          <p:spPr>
            <a:xfrm>
              <a:off x="2692202" y="978073"/>
              <a:ext cx="4013398" cy="2069927"/>
            </a:xfrm>
            <a:custGeom>
              <a:avLst/>
              <a:gdLst>
                <a:gd name="connsiteX0" fmla="*/ 0 w 4051300"/>
                <a:gd name="connsiteY0" fmla="*/ 719667 h 2027767"/>
                <a:gd name="connsiteX1" fmla="*/ 914400 w 4051300"/>
                <a:gd name="connsiteY1" fmla="*/ 46567 h 2027767"/>
                <a:gd name="connsiteX2" fmla="*/ 1625600 w 4051300"/>
                <a:gd name="connsiteY2" fmla="*/ 999067 h 2027767"/>
                <a:gd name="connsiteX3" fmla="*/ 3162300 w 4051300"/>
                <a:gd name="connsiteY3" fmla="*/ 414867 h 2027767"/>
                <a:gd name="connsiteX4" fmla="*/ 4051300 w 4051300"/>
                <a:gd name="connsiteY4" fmla="*/ 2027767 h 202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300" h="2027767">
                  <a:moveTo>
                    <a:pt x="0" y="719667"/>
                  </a:moveTo>
                  <a:cubicBezTo>
                    <a:pt x="321733" y="359833"/>
                    <a:pt x="643467" y="0"/>
                    <a:pt x="914400" y="46567"/>
                  </a:cubicBezTo>
                  <a:cubicBezTo>
                    <a:pt x="1185333" y="93134"/>
                    <a:pt x="1250950" y="937684"/>
                    <a:pt x="1625600" y="999067"/>
                  </a:cubicBezTo>
                  <a:cubicBezTo>
                    <a:pt x="2000250" y="1060450"/>
                    <a:pt x="2758017" y="243417"/>
                    <a:pt x="3162300" y="414867"/>
                  </a:cubicBezTo>
                  <a:cubicBezTo>
                    <a:pt x="3566583" y="586317"/>
                    <a:pt x="3896783" y="1758950"/>
                    <a:pt x="4051300" y="2027767"/>
                  </a:cubicBezTo>
                </a:path>
              </a:pathLst>
            </a:cu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492897"/>
            <a:ext cx="33539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2528265"/>
            <a:ext cx="342758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2492895"/>
            <a:ext cx="3480121" cy="256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3688" y="4005064"/>
            <a:ext cx="1306337" cy="2088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581128"/>
            <a:ext cx="1295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552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Rebote - </a:t>
            </a: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Bounce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3635896" y="5373216"/>
            <a:ext cx="518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i="1" dirty="0" smtClean="0">
                <a:solidFill>
                  <a:srgbClr val="0070C0"/>
                </a:solidFill>
              </a:rPr>
              <a:t>Lo tenemos que eliminar!!</a:t>
            </a:r>
            <a:endParaRPr lang="es-AR" sz="3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/>
          <a:lstStyle/>
          <a:p>
            <a:pPr algn="ctr"/>
            <a:r>
              <a:rPr lang="es-AR" dirty="0" smtClean="0"/>
              <a:t>Desarrollo de funciones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TecladoSW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Función que se ocupa de validar la tecla presionada</a:t>
            </a:r>
          </a:p>
          <a:p>
            <a:pPr lvl="1"/>
            <a:r>
              <a:rPr lang="es-AR" dirty="0" smtClean="0"/>
              <a:t>Implementa una rutina de anti-rebote por software</a:t>
            </a:r>
          </a:p>
          <a:p>
            <a:pPr lvl="1"/>
            <a:r>
              <a:rPr lang="es-AR" dirty="0" smtClean="0"/>
              <a:t>La función atraviesa diferentes estados con el objetivo de validar la tecla presionada.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0B0B70-9AB9-4141-A08D-A307E6538C0D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  <p:sp>
        <p:nvSpPr>
          <p:cNvPr id="8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51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 – Driver de Rebote</a:t>
            </a:r>
            <a:endParaRPr lang="es-AR" sz="24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06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7286"/>
            <a:ext cx="1440160" cy="1406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2" descr="TECLADO MATRICIAL 4 X 3 TECLAS. Clic para amplia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347286"/>
            <a:ext cx="1915984" cy="144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 cstate="print"/>
          <a:srcRect l="2277" t="14921" r="2086"/>
          <a:stretch>
            <a:fillRect/>
          </a:stretch>
        </p:blipFill>
        <p:spPr bwMode="auto">
          <a:xfrm>
            <a:off x="755575" y="4435518"/>
            <a:ext cx="3359175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2468" name="AutoShape 4" descr="data:image/jpeg;base64,/9j/4AAQSkZJRgABAQAAAQABAAD/2wCEAAkGBhISEBUUEhQUEhQUFBQVEBAQFhAUFhQQFBQVFBQQFBUXHCYeFxkjGRQUHy8gIycpLCwsFR4xNTAqNSYrLCkBCQoKDgwOGg8PGiwkHxwpLCksKSosKSksKSkqKSopLCkpLCwsKSwsKSksLCksKSkpLCwsLCwsLCkpLCksKSwsKf/AABEIAMIBAwMBIgACEQEDEQH/xAAcAAEAAgMBAQEAAAAAAAAAAAAABQYBAgQDBwj/xABMEAACAQIDAggJCAgEBQUAAAABAgADEQQFIRIxBhMiQVFxkbEjMlJhcoGhwdEHFiRTc4KSshQVMzRik6LhQrPC8DWDw9LxF0NEY3T/xAAZAQEAAwEBAAAAAAAAAAAAAAAAAQIDBAX/xAAjEQACAgICAgMBAQEAAAAAAAAAAQIRAyESMUFRBBMi8KEU/9oADAMBAAIRAxEAPwD7ZERILCIiAIiR2Y5yKTBdksSL3uBpcj3QQSMSCbhP0U+1v7TzPChvqx+I/CTQssMSuHhQ/wBWva01+c9TyE/qihZZZiVn5zVfJTsb4zX5zVuhOw/GBZaYlTPCWt/APu/3mPnPX/g/D/eBZbZiVH50V/4Pw/3mrcJ8R0p+GQLLhMylnhRiPKX8KzU8J8R5S/hSBZdYlI+dGJ8ofhX4TU8K8T5S/gWBZeZmUI8MMT0p+ATQ8NMV0p+AfGLRJ9AmJ8/+fWJHNSP3T/3R/wCoGIH+CkfU4/1SLQo+gxKAPlGrc9Kn2uJM8GOFjYqqyNTVNlNq6km+oFrHrixRZoiJIEREAREQBERAEREAREQBK1wiHhh6A72lllb4QDw33B3mSQyLtMETcCdmHwIZbmCpHETElTlq+ftmv6vTz9sryQoi5i068Zhwtrc81weH2msZNg5SJpJ05cnR7TPM5fT8nvlXIkhDMGS1bBKFNhbTzyKIhOweZE0Ik/Qy9dkXF9OeGwKeSJXkiaK8ZowlhOCTyRIfMaIVtN1t0lSsUR7zxacPCLGOgUIbXvduewtu7ZWaucV/rG9nwnVj+NPJHkjKWZRdFvYzyaU45zX+sb2fCd2TZxUaqEc7Qa+8DQgX0t1RP4k4K7LRzJuieaWb5PG+lMOmk3sZZWmlg4AtbGddN/8ASfdORdmz6PpcRE0KiIiAIiIAiIgCIiAIiIAlc4QDww9Ad5ljldz8+GHoDvMlEMjRJnBLyBIcSawJ5A6vjIZVEdnhqopdKiooHilNolr6Aa8+gtN8AKnFrxpBe3K2RYdXqnTmGC4wprYI+0V8qw0HbrMuJWTXGgluyNzHePXPXJ05R6ppmI3eubZO9nPV75C6JZ1Zq7JRdlIDBSVLbgbaXldyvMKhxCKXqFWpFmFdVU7eluLsBcb5acfh1qIyNuYWNu8SHo5Ns1Fd6jVCilae0FAUEWO7ebCaRlBQdlWnao66/inqPdIMb5OVdx6jIK8xgayLJTHJHUJVs8xjiu4apVpKKYNDigSHfW4Jsb2NhbSWig90HUO6RuY5UajEirUp3XZZUK2K68xGh1Ool8Uoxf6KSi2tHlkeNath6dRvGZeVbnIJBI7L+uc2b+MOr3yTw+GWmioosqgBR5hIvNzyh1e+Z2nJtdGlfnZV+EdO6of4j3CarhFXC0WVMNtNtbbYmwvZtLHnmeEdayqDuJPqNtDK/mWYs9KnSIFqZYgi9ztG+s9bDGUscaOKbSmyRwuAp8UKjLh9qpWdSKhYIApsEpW6SDrIjC0DTxuyV2LOw2b3sLGwvz6W1mMJnJpoEZEqqrbaB9obL9It3TTC4xquLWo3jM9zbdqCLS8ozSlfVMJx1RajJvgQ9sdT84cf0E+6QhktwPP06j1t+Rp5C7O59H1WJiZmhQREQBERAEREAREQBERAErue/tvur75YpXs8/a/dX3ySGRpnVRx2ytiOycpm6YZmGgkMqdRzIef2TH6wHQfXORsDU83bMDCPzgdspSJMYvE7ZnnQxGwbzFemVOs1pUixsJYg7TnHm9s8zm3m9s1bK2808my1+ke2VpEitmhIIAAnBtTqqYBgL6GcUKgd9LNGUbgbTLZyegdpnlQy1mF726Js2UHyh7ZV0WRq+bnoHaZw4nElzczsbKT0j2zhxWHKHWQqJI/MMCtVdlr77gjeDIluDCeW/wDTJXHY4Uk2mudbADeTIipwoXyG7VnZi+6vx0Yz+u/0eT8Faflv/TNsJkFOm4a7MRuvawPTPJ+Fa/Vt2r8JtheEaO4UqVvoCbEXlp/9FbuhH670SZklwWa2Noen3giRhM7cge2LoH/7U9rATiXZ0n16ZiJqZiIiAIiIAiIgCIiAIiIAldzz9sfRX3yxSu55+2+6vvghkdJbCLyB1SJBkthH5A6pWRBpjsStNC7mwHP7h0meK1QyhhuIBHURcTg4R0qjBiFVkWmbAk3BIO01ram2gnpljNxKbQAOyNBrpYW9draRKK4crIT3RpmDaj1z0yhLsT5p4Y/ePXPbJ6lmI83wkJ6LMkMVVCKzHcoJPUBeRmFzXjGtxdVBa4aooCndz336ztzazUnGyWupBVdCw6B55WMAv0lTSWqtPYYVuN27Fv8ACBtf4vOJeME4tlLadFgqnSQN9ZN1G0kCTMYGkiyYbxF6h3ThzHNxTcIqPUcgtsU9nRQbFiSQBrp5514Z+QvUO6VrPcH9JFR0qVKbU9kijtEhwbjaCkG2vVeXxxUpUysm0tE9hcVxiBrMtxfZcbLDmsRI3ON46jNuDyVFw6irfa10Y3YLc7Kt57WmucHxfX7pk1U2karcbKxwhXwQ9MdzSIoZIr0eNeqtJdsoNpWOo15pL8IH8D98dxnDh86FLBEKUNTjvEcBuSVHK2T1b56uCUliXH2ceRLnv0Rq5IrbbCvT4tCo4xg4BZgTsgb+aR60gldQGDgOtnW9jqN15MZdmVRhUK16VB2dWKsqqpstiym1h1c84s6xNN8XtU7FbpdlFgzi20wHnm/KTbjL0VSWmizmdGUtbEUj0Vaf5xOYz0wbWqoeh0/MJ4p6B9pMQYmxkIiIAiIgCIiAIiIAiIgCVzPj4b7q++WOVjPz4Y+isEM4byRwtTkC3NIotNLyrVkExUqTyI9UiSxmjPKcCbOnMqguAOa888BW2W1nI7TzLS1aILA2JHm7RPBqvV2iQhaebPK8S1k29dQDciQhaaMZ57clRohsnsJjF2ALjQW1m74lekdole2phryriWTJ44pfKHaJGZpiQ1gDe2+cDGeTNIUaJs487wzPSIXUgggdNt9u2VZ8vrfVv2GXPampadmL5EscaSMZ4lJ2UlstrfVv2GbYbKapdeQw1BJYWAF98uLNNCZd/Mk10FgSd2GMUDy19Je8TUmYQ8odY75wHSfcDExeZm5kIiIAiIgCIiAIiIAiIgCVbhGfD/dX3y0yp8Jz4f7i++CGR21JPCYVSoJF79MiNqTOCqcheqVkQZqYZegTnegvQOycvCbG1KdEtTIAHjNrtC5A5OluedIqXHqmck0rLLuiOzFACCNJpltAO9juGszmbbvX7ptk72Y9Xwkxeg1sk6mHUcw7BOZ6S9A7BPbHVG2G2LbVjsk7tq2l/XKph67jEoqVXq22v0m5uim2gB5jfmEKPJN30RdE7VoLbcJBNvk8z6SAc6ysGXlEm8BhxsA23zoKL0DsE8sG3g16pHZ7QLDa2quyoN6VE2Z2NrG9+bokpcnRS6RIvTHQOwSIzWmBYgdMcGcYz4dSzFmBZSWvcWJsrX3kC03zrcvWZWnGXE0W1aK3nFVhSbZNjoLjoJ1lVqMen2y05wfAt6u8TmyOpbC1WDJTIdfCVBtAXA0Ohnp4JKOO68nJkVyoq7OemKVdlIIJBB0IMnEwrV6zOxGIWko/YrbjGOq07WHPe56Jz8K8OVxBOzshlUiwsCQoDW6jpOjmpPjXgqotbLHtTBMxTOg6hMtPF8neuj7jTNwD0gd02njhTemh6UX8ontNzIREQBERAEREAREQBERAEp/Cv94/5a97S4Sl8L2+kf8ALXvaCGRe3JbCVOQOqQO3OqhmOyLEXlJII7c1wnHU2pk22rajmsQfdPS9hOBsz83tmhzT+H2zJqVUaJrszmh3eueWW1OX6j7pz4rGFz0Txo4gqbiWSpUQ+ycxY20ZbldoEbS7xcWuJDYHJmpEWrOUX/29mmFPXYXnqc3/AIfbNGzbze2VTklSJqPbJAtIJ319c96ubG1gAJHmpEY0G7LLgqng16px5llgqMHDvTdQQGpkDkneDcEThw2ZlRa156vm56B7ZK5Rdoq0mjowGCWimwl7XJJJuSx3sT0zxzZ+SOv3TwOanoHtnJicYX3+yKbdsm6VEXnreAb7v5hK0uYMKTUxbZcqT03XoP8AvdLfWpB1KsLgixkW3Bul0v2r8J34MsIRqXs58kHJ2isCoRuJHUSJ74zHtVbafU7IGmniiwk9826XS/aPhNk4PUgb8o25idO6bP5ON7KrHIkqPijqHdNzNAZtfSeW+zsTPteWnwNP7NPyidM5Mp/d6X2VP8gnXNjMREQBERAEREAREQBERAEo3DNvpI+zXvaXmULhy30ofZL3tBBC7c6cPg2fUbvPI8PJ/Lqngx1SjdA5zlTdIni+Wt5p24/OKdK22Tc3sFBY2G82A3TFLFq6hlN1IuCJRtpWWST0Q2Iold848RiQilm3D/dpJ5ud3rlfzQji9eZlPfL4/wBNJkT/ACjP62S1yGHqF++c1XhDTHM3YvxnNQwrVtrZ2eSLsWNgB1yPx2V1AyqNlyxsBTYP0b7bhrvnb9OO6Zz/AGT8EmvCSkTblDzkDT2yR2pRcVSKOyt4ykg211Hnl0otyV6h3TH5GOMKcfJrjk5dnPi85Sm2ybk89rads8fnInkt/T8ZFZot6zDpI7SBPbF5E1O+1VoggXKl9d17WtNo4cdK/Jk8k70dbcJ08hv6Z04HNFq32bgjmNt3TIQcH6pW/I2iu2KW0OMKb77M34MnwregfzCTkxY+DcfAjOTdMn69cIpY7gLmRR4SjyD2id+bJei/q7xIHBZVxodttUVACzPfcb9HVKYccJR5TLTlJOkdZ4TjyD+IfCYXhOL6obc/K/tOP9UBnstamwClnflAIAQNb7zrzTmzDLjS2eUrq67SOl7EbufdN/pwvSK85lvVwQCNxFx1GZvPDBnwaegvcJ7TzGtnUmfa8k/dqP2NP8gnbI/g+folD7Gn+USQmhUREQBERAEREAREQBERAE+e8PW+lD7JfzPPoU+cfKGbYtfPSX8zyGCA4yTWArcheqVzbktgK42BrumUnoskeGYY4UsUKlQ2RqRUNYkBw1yunORPTgwCMONoEXZ2UHQhWYkf7887DUE2FQSsstx40WjCnZzZs2g9crWe1LUT6S98nc1rjQSvZ2haiwGtiDYdAOs0wakrKZdpnNkONATEFgGApXKk2uNdPd65w4fNh+kJxS8QCyK4VmIYbY336zIVyR0zz1nquEbb9nIm9EjnrfSavptLVh25C+iO6UhKROgBJMutFbKo6AB67Tj+TXGK9G+Ltsgcze2IPpL3LO3hNmCcbUXi6bGw8LqW8Ua6G2m71SPzqgwqk2NjYg+oA904Ng9B7J1Y1FqMr6RhK1aLMmEemm2rJUrMmtR6iAU1ItsqCbk20uZGcGD4U+ge8SL4hug9hkzwcwrByxBA2bXII1JHwkZEo45W+y0XclomM0PgX6veJGZPjFp0sRfZJ2F2VexDG50tz75KZhSLUmVd5GnXv90qrYV+dG/CZn8dKUGn7JyWpWj1RhXqEsadEheRZQqMwPit0b989uEGIVuKF0Z1QipxXiDXQLbTsnAcHU8h/wALfCYXLqt/Eb1gidL43d9Gavqi14H9knoL3CepmmEpbKKp3hQD1gT1tPJfbOxdH2bg2fodD7Gn+USSkXwY/csP9kndJSXIEREAREQBERAEREAREQBPm3ylaYpPsR+dp9JnzT5UP3ml9j/raQ+gip7c8q+PVNWa3efUJgtIzEhTUbb2b2XYNTZI2ba2DOATe/MYhFSexJ0tEph8wV/Fa9t/SPVPbjjIOhsiomxs7Wu2aeyAVA5wrsBrbokntyMkVF6LQbaOjjJgtPHbmS0yL0bzWYvM3ixRkTa8wIkEmbza80mZJB6AzM0Bm4MFWjMwZmYMsmVNDNZsZoZIM3mZrMgwSfZOC37lh/sk7pKyK4Kn6Fh/slkrNCoiIgCIiAIiIAiIgCIiAJ81+VVfD0T002HY/wDefSpqyA7wD16wwfn3bnlXpI4swBn6EOFTyF/Cvwmv6FT8hPwJ8JWmumTfs/PdCgieKAOn/wAz24wdM++HLqX1VP8AAnwmv6pofU0v5dP4SHFvtkqVHwXjPPNg8+7/AKoofU0v5dP4TH6lw/1FH+XT+EjgTyPhimelpd/ljwNOllbPSppTbjqI26aqjAFtRdQD0T4j+mVNmly31LX5Ta8sb9ZDjRSWVLwXgLM7MpRxT3r8t9AbcptOWBpr0QMU/gOU2u/lNr4S2usiiv3r0XbZi0o/6S9q3KbQi3KbTwltNZvTrtt0OU2oW+p15bb4oj716LrumwYdM2+RGlxmPq7fKCUGOy/K1NRBcAz7eMIg3Ig6lX4S/E0U72fENqbT7eKC+SvYs2FMdA7BHEmz4YUPQewzHEMdysepWn3W0zJ4kWfCf0Kod1OoepH+E3XLK31VX+XU+E+53i8miCL4MUSmCoKwKsKS3VhYg9BHNJSIkgREQBERAEREAREQBERAEREAREQBERAEREAofy2f8If7ah+efAz4lH0m/MIiVkY5OzoYcrEdR/zFmo/+P1/9WIlTEPurda/5kzT8fD+iv52mYkf3+D+/wvfyFf8AEa3/AOd/82nPusRNEdMOhERJLiIiAIiIAiIgCIiAIiIAiIgH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2131262"/>
            <a:ext cx="2238375" cy="2047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22 Grupo"/>
          <p:cNvGrpSpPr/>
          <p:nvPr/>
        </p:nvGrpSpPr>
        <p:grpSpPr>
          <a:xfrm>
            <a:off x="4644008" y="4651542"/>
            <a:ext cx="1224136" cy="936104"/>
            <a:chOff x="4716016" y="4149080"/>
            <a:chExt cx="1728192" cy="1107504"/>
          </a:xfrm>
        </p:grpSpPr>
        <p:pic>
          <p:nvPicPr>
            <p:cNvPr id="20" name="Picture 23"/>
            <p:cNvPicPr>
              <a:picLocks noChangeAspect="1" noChangeArrowheads="1"/>
            </p:cNvPicPr>
            <p:nvPr/>
          </p:nvPicPr>
          <p:blipFill>
            <a:blip r:embed="rId7" cstate="print"/>
            <a:srcRect l="11340" r="58421" b="41863"/>
            <a:stretch>
              <a:fillRect/>
            </a:stretch>
          </p:blipFill>
          <p:spPr bwMode="auto">
            <a:xfrm>
              <a:off x="4716016" y="4149080"/>
              <a:ext cx="576064" cy="1107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3"/>
            <p:cNvPicPr>
              <a:picLocks noChangeAspect="1" noChangeArrowheads="1"/>
            </p:cNvPicPr>
            <p:nvPr/>
          </p:nvPicPr>
          <p:blipFill>
            <a:blip r:embed="rId7" cstate="print"/>
            <a:srcRect l="11340" r="58421" b="41863"/>
            <a:stretch>
              <a:fillRect/>
            </a:stretch>
          </p:blipFill>
          <p:spPr bwMode="auto">
            <a:xfrm>
              <a:off x="5292080" y="4149080"/>
              <a:ext cx="576064" cy="1107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3"/>
            <p:cNvPicPr>
              <a:picLocks noChangeAspect="1" noChangeArrowheads="1"/>
            </p:cNvPicPr>
            <p:nvPr/>
          </p:nvPicPr>
          <p:blipFill>
            <a:blip r:embed="rId7" cstate="print"/>
            <a:srcRect l="11340" r="58421" b="41863"/>
            <a:stretch>
              <a:fillRect/>
            </a:stretch>
          </p:blipFill>
          <p:spPr bwMode="auto">
            <a:xfrm>
              <a:off x="5868144" y="4149080"/>
              <a:ext cx="576064" cy="1107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7" descr="https://encrypted-tbn1.gstatic.com/images?q=tbn:ANd9GcRFxNYmM6tsdXJiYDBllXRpmqSqT5laWmplpi3ngUYvVvQr7Sm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4507525"/>
            <a:ext cx="2520280" cy="1729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036496" cy="990600"/>
          </a:xfrm>
        </p:spPr>
        <p:txBody>
          <a:bodyPr/>
          <a:lstStyle/>
          <a:p>
            <a:pPr algn="ctr"/>
            <a:r>
              <a:rPr lang="es-AR" dirty="0" smtClean="0"/>
              <a:t>Teclado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/>
          <a:lstStyle/>
          <a:p>
            <a:pPr algn="ctr"/>
            <a:r>
              <a:rPr lang="es-AR" dirty="0" smtClean="0"/>
              <a:t>Desarrollo de funciones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Teclado</a:t>
            </a:r>
          </a:p>
          <a:p>
            <a:pPr lvl="1"/>
            <a:r>
              <a:rPr lang="es-AR" dirty="0" smtClean="0"/>
              <a:t>Primitiva que se ocupa de intercambiar a través de un buffer el valor devuelto por </a:t>
            </a:r>
            <a:r>
              <a:rPr lang="es-AR" dirty="0" err="1" smtClean="0"/>
              <a:t>TecladoSW</a:t>
            </a:r>
            <a:endParaRPr lang="es-AR" dirty="0" smtClean="0"/>
          </a:p>
          <a:p>
            <a:pPr lvl="1"/>
            <a:r>
              <a:rPr lang="es-AR" dirty="0" smtClean="0"/>
              <a:t>Su uso está justificado por la división en capas de nuestro modelo.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82211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187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– Driver de lectura del código</a:t>
            </a:r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068960"/>
            <a:ext cx="42672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36 Grupo"/>
          <p:cNvGrpSpPr/>
          <p:nvPr/>
        </p:nvGrpSpPr>
        <p:grpSpPr>
          <a:xfrm>
            <a:off x="3046859" y="2924944"/>
            <a:ext cx="2014797" cy="1497768"/>
            <a:chOff x="3046859" y="2924944"/>
            <a:chExt cx="2014797" cy="1497768"/>
          </a:xfrm>
        </p:grpSpPr>
        <p:grpSp>
          <p:nvGrpSpPr>
            <p:cNvPr id="3" name="25 Grupo"/>
            <p:cNvGrpSpPr/>
            <p:nvPr/>
          </p:nvGrpSpPr>
          <p:grpSpPr>
            <a:xfrm>
              <a:off x="3046859" y="2924944"/>
              <a:ext cx="2014797" cy="1497768"/>
              <a:chOff x="3046859" y="2924944"/>
              <a:chExt cx="2014797" cy="1497768"/>
            </a:xfrm>
          </p:grpSpPr>
          <p:grpSp>
            <p:nvGrpSpPr>
              <p:cNvPr id="7" name="23 Grupo"/>
              <p:cNvGrpSpPr/>
              <p:nvPr/>
            </p:nvGrpSpPr>
            <p:grpSpPr>
              <a:xfrm>
                <a:off x="3046859" y="3356992"/>
                <a:ext cx="2014797" cy="1065720"/>
                <a:chOff x="3046859" y="3356992"/>
                <a:chExt cx="2014797" cy="1065720"/>
              </a:xfrm>
            </p:grpSpPr>
            <p:pic>
              <p:nvPicPr>
                <p:cNvPr id="46085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046859" y="3356992"/>
                  <a:ext cx="949077" cy="31432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30" name="29 Flecha a la derecha con bandas"/>
                <p:cNvSpPr/>
                <p:nvPr/>
              </p:nvSpPr>
              <p:spPr>
                <a:xfrm rot="13012158">
                  <a:off x="4125552" y="3918656"/>
                  <a:ext cx="936104" cy="504056"/>
                </a:xfrm>
                <a:prstGeom prst="stripedRight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33" name="32 CuadroTexto"/>
              <p:cNvSpPr txBox="1"/>
              <p:nvPr/>
            </p:nvSpPr>
            <p:spPr>
              <a:xfrm>
                <a:off x="3131840" y="2924944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smtClean="0">
                    <a:solidFill>
                      <a:srgbClr val="0070C0"/>
                    </a:solidFill>
                  </a:rPr>
                  <a:t>buffer</a:t>
                </a:r>
                <a:endParaRPr lang="es-ES" i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1" name="10 CuadroTexto"/>
            <p:cNvSpPr txBox="1"/>
            <p:nvPr/>
          </p:nvSpPr>
          <p:spPr>
            <a:xfrm>
              <a:off x="3131840" y="32849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tecla</a:t>
              </a:r>
              <a:endParaRPr lang="es-ES" dirty="0"/>
            </a:p>
          </p:txBody>
        </p:sp>
      </p:grpSp>
      <p:grpSp>
        <p:nvGrpSpPr>
          <p:cNvPr id="8" name="26 Grupo"/>
          <p:cNvGrpSpPr/>
          <p:nvPr/>
        </p:nvGrpSpPr>
        <p:grpSpPr>
          <a:xfrm>
            <a:off x="372640" y="3834755"/>
            <a:ext cx="3000871" cy="818381"/>
            <a:chOff x="372640" y="3834755"/>
            <a:chExt cx="3000871" cy="818381"/>
          </a:xfrm>
        </p:grpSpPr>
        <p:pic>
          <p:nvPicPr>
            <p:cNvPr id="4608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4338811"/>
              <a:ext cx="1895475" cy="314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20 CuadroTexto"/>
            <p:cNvSpPr txBox="1"/>
            <p:nvPr/>
          </p:nvSpPr>
          <p:spPr>
            <a:xfrm>
              <a:off x="372640" y="383475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Primitiva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8" name="27 Flecha a la derecha con bandas"/>
            <p:cNvSpPr/>
            <p:nvPr/>
          </p:nvSpPr>
          <p:spPr>
            <a:xfrm rot="8123577">
              <a:off x="2437407" y="3913668"/>
              <a:ext cx="936104" cy="504056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21 Grupo"/>
          <p:cNvGrpSpPr/>
          <p:nvPr/>
        </p:nvGrpSpPr>
        <p:grpSpPr>
          <a:xfrm>
            <a:off x="5004048" y="5157192"/>
            <a:ext cx="2900938" cy="1152128"/>
            <a:chOff x="5004048" y="5157192"/>
            <a:chExt cx="2900938" cy="1152128"/>
          </a:xfrm>
        </p:grpSpPr>
        <p:pic>
          <p:nvPicPr>
            <p:cNvPr id="34" name="Picture 2" descr="TECLADO MATRICIAL 4 X 3 TECLAS. Clic para ampliar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72199" y="5157192"/>
              <a:ext cx="1532787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34 CuadroTexto"/>
            <p:cNvSpPr txBox="1"/>
            <p:nvPr/>
          </p:nvSpPr>
          <p:spPr>
            <a:xfrm>
              <a:off x="5004048" y="573325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Hardware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38 Grupo"/>
          <p:cNvGrpSpPr/>
          <p:nvPr/>
        </p:nvGrpSpPr>
        <p:grpSpPr>
          <a:xfrm>
            <a:off x="395536" y="908720"/>
            <a:ext cx="3180452" cy="2880320"/>
            <a:chOff x="395536" y="908720"/>
            <a:chExt cx="3180452" cy="2880320"/>
          </a:xfrm>
        </p:grpSpPr>
        <p:grpSp>
          <p:nvGrpSpPr>
            <p:cNvPr id="12" name="35 Grupo"/>
            <p:cNvGrpSpPr/>
            <p:nvPr/>
          </p:nvGrpSpPr>
          <p:grpSpPr>
            <a:xfrm>
              <a:off x="1043608" y="1268760"/>
              <a:ext cx="2532380" cy="2520280"/>
              <a:chOff x="1619672" y="1628800"/>
              <a:chExt cx="2532380" cy="2520280"/>
            </a:xfrm>
          </p:grpSpPr>
          <p:sp>
            <p:nvSpPr>
              <p:cNvPr id="16" name="15 CuadroTexto"/>
              <p:cNvSpPr txBox="1"/>
              <p:nvPr/>
            </p:nvSpPr>
            <p:spPr>
              <a:xfrm>
                <a:off x="2915816" y="1628800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smtClean="0">
                    <a:solidFill>
                      <a:srgbClr val="0070C0"/>
                    </a:solidFill>
                  </a:rPr>
                  <a:t>Aplicación</a:t>
                </a:r>
                <a:endParaRPr lang="es-ES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28 Flecha a la derecha con bandas"/>
              <p:cNvSpPr/>
              <p:nvPr/>
            </p:nvSpPr>
            <p:spPr>
              <a:xfrm rot="16200000">
                <a:off x="1403648" y="3429000"/>
                <a:ext cx="936104" cy="504056"/>
              </a:xfrm>
              <a:prstGeom prst="striped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8" name="Picture 2" descr="http://imagenes2.acambiode.com/empresas/7/9/7/8/79783100063149566549505151534565/productos/KX7.jpg"/>
            <p:cNvPicPr>
              <a:picLocks noChangeAspect="1" noChangeArrowheads="1"/>
            </p:cNvPicPr>
            <p:nvPr/>
          </p:nvPicPr>
          <p:blipFill>
            <a:blip r:embed="rId7" cstate="print"/>
            <a:srcRect b="3793"/>
            <a:stretch>
              <a:fillRect/>
            </a:stretch>
          </p:blipFill>
          <p:spPr bwMode="auto">
            <a:xfrm>
              <a:off x="395536" y="908720"/>
              <a:ext cx="2021014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8516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– Resumen</a:t>
            </a:r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9 Grupo"/>
          <p:cNvGrpSpPr/>
          <p:nvPr/>
        </p:nvGrpSpPr>
        <p:grpSpPr>
          <a:xfrm>
            <a:off x="683568" y="3573016"/>
            <a:ext cx="7344816" cy="792088"/>
            <a:chOff x="683568" y="3573016"/>
            <a:chExt cx="7344816" cy="792088"/>
          </a:xfrm>
        </p:grpSpPr>
        <p:sp>
          <p:nvSpPr>
            <p:cNvPr id="19" name="18 Rectángulo"/>
            <p:cNvSpPr/>
            <p:nvPr/>
          </p:nvSpPr>
          <p:spPr>
            <a:xfrm>
              <a:off x="683568" y="3573016"/>
              <a:ext cx="7344816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779912" y="357301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tecla</a:t>
              </a:r>
              <a:endParaRPr lang="es-ES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043608" y="357301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Buffer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22 Flecha a la derecha con bandas"/>
            <p:cNvSpPr/>
            <p:nvPr/>
          </p:nvSpPr>
          <p:spPr>
            <a:xfrm rot="16200000">
              <a:off x="1907704" y="3861048"/>
              <a:ext cx="648072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37 Grupo"/>
          <p:cNvGrpSpPr/>
          <p:nvPr/>
        </p:nvGrpSpPr>
        <p:grpSpPr>
          <a:xfrm>
            <a:off x="683568" y="5229200"/>
            <a:ext cx="7344816" cy="1008112"/>
            <a:chOff x="683568" y="5229200"/>
            <a:chExt cx="7344816" cy="1008112"/>
          </a:xfrm>
        </p:grpSpPr>
        <p:pic>
          <p:nvPicPr>
            <p:cNvPr id="27" name="Picture 2" descr="TECLADO MATRICIAL 4 X 3 TECLAS. Clic para amplia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5301208"/>
              <a:ext cx="1224136" cy="920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83568" y="5229200"/>
              <a:ext cx="7344816" cy="100811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971600" y="55079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Hardware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683568" y="4005064"/>
            <a:ext cx="7344816" cy="1512168"/>
            <a:chOff x="683568" y="4005064"/>
            <a:chExt cx="7344816" cy="1512168"/>
          </a:xfrm>
        </p:grpSpPr>
        <p:grpSp>
          <p:nvGrpSpPr>
            <p:cNvPr id="32" name="31 Grupo"/>
            <p:cNvGrpSpPr/>
            <p:nvPr/>
          </p:nvGrpSpPr>
          <p:grpSpPr>
            <a:xfrm>
              <a:off x="3635896" y="4149080"/>
              <a:ext cx="1512168" cy="1008112"/>
              <a:chOff x="4499992" y="836712"/>
              <a:chExt cx="2019300" cy="1447800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9992" y="836712"/>
                <a:ext cx="20193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8" name="37 Conector recto"/>
              <p:cNvCxnSpPr/>
              <p:nvPr/>
            </p:nvCxnSpPr>
            <p:spPr>
              <a:xfrm>
                <a:off x="4860032" y="119675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"/>
              <p:cNvCxnSpPr/>
              <p:nvPr/>
            </p:nvCxnSpPr>
            <p:spPr>
              <a:xfrm>
                <a:off x="4860032" y="1340768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"/>
              <p:cNvCxnSpPr/>
              <p:nvPr/>
            </p:nvCxnSpPr>
            <p:spPr>
              <a:xfrm>
                <a:off x="4860032" y="1700808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"/>
              <p:cNvCxnSpPr/>
              <p:nvPr/>
            </p:nvCxnSpPr>
            <p:spPr>
              <a:xfrm>
                <a:off x="4860032" y="1844824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30 CuadroTexto"/>
            <p:cNvSpPr txBox="1"/>
            <p:nvPr/>
          </p:nvSpPr>
          <p:spPr>
            <a:xfrm>
              <a:off x="1043608" y="443711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Driver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683568" y="4005064"/>
              <a:ext cx="7344816" cy="1224136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Flecha a la derecha con bandas"/>
            <p:cNvSpPr/>
            <p:nvPr/>
          </p:nvSpPr>
          <p:spPr>
            <a:xfrm rot="16200000">
              <a:off x="4644008" y="5013176"/>
              <a:ext cx="648072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40 Grupo"/>
          <p:cNvGrpSpPr/>
          <p:nvPr/>
        </p:nvGrpSpPr>
        <p:grpSpPr>
          <a:xfrm>
            <a:off x="683568" y="2996952"/>
            <a:ext cx="7344816" cy="792088"/>
            <a:chOff x="683568" y="2996952"/>
            <a:chExt cx="7344816" cy="792088"/>
          </a:xfrm>
        </p:grpSpPr>
        <p:pic>
          <p:nvPicPr>
            <p:cNvPr id="46086" name="Picture 6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059832" y="3140968"/>
              <a:ext cx="1895475" cy="31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971600" y="314096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Primitiva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683568" y="2996952"/>
              <a:ext cx="7344816" cy="57606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Flecha a la derecha con bandas"/>
            <p:cNvSpPr/>
            <p:nvPr/>
          </p:nvSpPr>
          <p:spPr>
            <a:xfrm rot="16200000">
              <a:off x="4932040" y="3284984"/>
              <a:ext cx="648072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35 Grupo"/>
          <p:cNvGrpSpPr/>
          <p:nvPr/>
        </p:nvGrpSpPr>
        <p:grpSpPr>
          <a:xfrm>
            <a:off x="683568" y="908720"/>
            <a:ext cx="7344816" cy="2376264"/>
            <a:chOff x="683568" y="908720"/>
            <a:chExt cx="7344816" cy="2376264"/>
          </a:xfrm>
        </p:grpSpPr>
        <p:grpSp>
          <p:nvGrpSpPr>
            <p:cNvPr id="10" name="41 Grupo"/>
            <p:cNvGrpSpPr/>
            <p:nvPr/>
          </p:nvGrpSpPr>
          <p:grpSpPr>
            <a:xfrm>
              <a:off x="683568" y="908720"/>
              <a:ext cx="7344816" cy="2376264"/>
              <a:chOff x="683568" y="908720"/>
              <a:chExt cx="7344816" cy="2376264"/>
            </a:xfrm>
          </p:grpSpPr>
          <p:sp>
            <p:nvSpPr>
              <p:cNvPr id="16" name="15 CuadroTexto"/>
              <p:cNvSpPr txBox="1"/>
              <p:nvPr/>
            </p:nvSpPr>
            <p:spPr>
              <a:xfrm>
                <a:off x="899592" y="1772816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smtClean="0">
                    <a:solidFill>
                      <a:srgbClr val="0070C0"/>
                    </a:solidFill>
                  </a:rPr>
                  <a:t>Aplicación</a:t>
                </a:r>
                <a:endParaRPr lang="es-ES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683568" y="908720"/>
                <a:ext cx="7344816" cy="2088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Flecha a la derecha con bandas"/>
              <p:cNvSpPr/>
              <p:nvPr/>
            </p:nvSpPr>
            <p:spPr>
              <a:xfrm rot="16200000">
                <a:off x="2483768" y="2780928"/>
                <a:ext cx="648072" cy="360040"/>
              </a:xfrm>
              <a:prstGeom prst="striped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0" name="Picture 2" descr="http://imagenes2.acambiode.com/empresas/7/9/7/8/79783100063149566549505151534565/productos/KX7.jpg"/>
            <p:cNvPicPr>
              <a:picLocks noChangeAspect="1" noChangeArrowheads="1"/>
            </p:cNvPicPr>
            <p:nvPr/>
          </p:nvPicPr>
          <p:blipFill>
            <a:blip r:embed="rId6" cstate="print"/>
            <a:srcRect b="3793"/>
            <a:stretch>
              <a:fillRect/>
            </a:stretch>
          </p:blipFill>
          <p:spPr bwMode="auto">
            <a:xfrm>
              <a:off x="3347864" y="980728"/>
              <a:ext cx="1872208" cy="1801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23499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14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– Diagrama de capas</a:t>
            </a:r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332577" y="2492896"/>
            <a:ext cx="4538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smtClean="0"/>
              <a:t>Ing. Gabriel </a:t>
            </a:r>
            <a:r>
              <a:rPr lang="es-AR" sz="4000" dirty="0" err="1" smtClean="0"/>
              <a:t>Mandrut</a:t>
            </a:r>
            <a:endParaRPr lang="es-AR" sz="4000" dirty="0" smtClean="0"/>
          </a:p>
          <a:p>
            <a:pPr algn="ctr"/>
            <a:r>
              <a:rPr lang="es-AR" sz="4000" dirty="0" smtClean="0"/>
              <a:t>Ing. Marcelo </a:t>
            </a:r>
            <a:r>
              <a:rPr lang="es-AR" sz="4000" dirty="0" err="1" smtClean="0"/>
              <a:t>Giura</a:t>
            </a:r>
            <a:endParaRPr lang="es-AR" sz="4000" dirty="0" smtClean="0"/>
          </a:p>
          <a:p>
            <a:pPr algn="ctr"/>
            <a:r>
              <a:rPr lang="es-AR" sz="4000" dirty="0" smtClean="0"/>
              <a:t>Ing. Marcelo Trujillo</a:t>
            </a:r>
            <a:endParaRPr lang="es-AR" sz="40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Agradecimientos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6572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24 CuadroTexto"/>
          <p:cNvSpPr txBox="1">
            <a:spLocks noChangeArrowheads="1"/>
          </p:cNvSpPr>
          <p:nvPr/>
        </p:nvSpPr>
        <p:spPr bwMode="auto">
          <a:xfrm>
            <a:off x="2916238" y="765151"/>
            <a:ext cx="938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2400"/>
              <a:t>Vcc</a:t>
            </a:r>
            <a:endParaRPr lang="en-US" sz="2400"/>
          </a:p>
        </p:txBody>
      </p:sp>
      <p:sp>
        <p:nvSpPr>
          <p:cNvPr id="7175" name="25 CuadroTexto"/>
          <p:cNvSpPr txBox="1">
            <a:spLocks noChangeArrowheads="1"/>
          </p:cNvSpPr>
          <p:nvPr/>
        </p:nvSpPr>
        <p:spPr bwMode="auto">
          <a:xfrm>
            <a:off x="2374900" y="2298676"/>
            <a:ext cx="30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 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endParaRPr lang="es-ES" sz="1300" b="1"/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 </a:t>
            </a:r>
            <a:endParaRPr lang="en-US" sz="1300" b="1"/>
          </a:p>
        </p:txBody>
      </p:sp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4495800" y="4681513"/>
            <a:ext cx="190500" cy="365125"/>
            <a:chOff x="4495799" y="4681538"/>
            <a:chExt cx="190501" cy="364331"/>
          </a:xfrm>
        </p:grpSpPr>
        <p:sp>
          <p:nvSpPr>
            <p:cNvPr id="14" name="13 Rectángulo"/>
            <p:cNvSpPr/>
            <p:nvPr/>
          </p:nvSpPr>
          <p:spPr>
            <a:xfrm>
              <a:off x="4495799" y="4689459"/>
              <a:ext cx="190501" cy="35641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374900" y="2503463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2374900" y="25082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grpSp>
        <p:nvGrpSpPr>
          <p:cNvPr id="3" name="43 Grupo"/>
          <p:cNvGrpSpPr>
            <a:grpSpLocks/>
          </p:cNvGrpSpPr>
          <p:nvPr/>
        </p:nvGrpSpPr>
        <p:grpSpPr bwMode="auto">
          <a:xfrm>
            <a:off x="4456113" y="2119288"/>
            <a:ext cx="425450" cy="496888"/>
            <a:chOff x="4455321" y="2119313"/>
            <a:chExt cx="426241" cy="497679"/>
          </a:xfrm>
        </p:grpSpPr>
        <p:sp>
          <p:nvSpPr>
            <p:cNvPr id="7197" name="35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20" name="19 Conector recto de flecha"/>
            <p:cNvCxnSpPr/>
            <p:nvPr/>
          </p:nvCxnSpPr>
          <p:spPr>
            <a:xfrm rot="5400000">
              <a:off x="4448194" y="2393564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45 Grupo"/>
          <p:cNvGrpSpPr>
            <a:grpSpLocks/>
          </p:cNvGrpSpPr>
          <p:nvPr/>
        </p:nvGrpSpPr>
        <p:grpSpPr bwMode="auto">
          <a:xfrm>
            <a:off x="5965825" y="4679926"/>
            <a:ext cx="190500" cy="363537"/>
            <a:chOff x="4495799" y="4681538"/>
            <a:chExt cx="190501" cy="364331"/>
          </a:xfrm>
        </p:grpSpPr>
        <p:sp>
          <p:nvSpPr>
            <p:cNvPr id="22" name="21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2374900" y="3074963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2374900" y="30797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grpSp>
        <p:nvGrpSpPr>
          <p:cNvPr id="8" name="50 Grupo"/>
          <p:cNvGrpSpPr>
            <a:grpSpLocks/>
          </p:cNvGrpSpPr>
          <p:nvPr/>
        </p:nvGrpSpPr>
        <p:grpSpPr bwMode="auto">
          <a:xfrm>
            <a:off x="5926138" y="2727301"/>
            <a:ext cx="425450" cy="496887"/>
            <a:chOff x="4455321" y="2119313"/>
            <a:chExt cx="426241" cy="497679"/>
          </a:xfrm>
        </p:grpSpPr>
        <p:sp>
          <p:nvSpPr>
            <p:cNvPr id="7193" name="51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 rot="5400000">
              <a:off x="4448194" y="2393565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56 Grupo"/>
          <p:cNvGrpSpPr>
            <a:grpSpLocks/>
          </p:cNvGrpSpPr>
          <p:nvPr/>
        </p:nvGrpSpPr>
        <p:grpSpPr bwMode="auto">
          <a:xfrm>
            <a:off x="7445375" y="4679926"/>
            <a:ext cx="190500" cy="363537"/>
            <a:chOff x="4495799" y="4681538"/>
            <a:chExt cx="190501" cy="364331"/>
          </a:xfrm>
        </p:grpSpPr>
        <p:sp>
          <p:nvSpPr>
            <p:cNvPr id="30" name="29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2366963" y="3684563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2366963" y="3689326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grpSp>
        <p:nvGrpSpPr>
          <p:cNvPr id="10" name="61 Grupo"/>
          <p:cNvGrpSpPr>
            <a:grpSpLocks/>
          </p:cNvGrpSpPr>
          <p:nvPr/>
        </p:nvGrpSpPr>
        <p:grpSpPr bwMode="auto">
          <a:xfrm>
            <a:off x="7404100" y="3328963"/>
            <a:ext cx="427038" cy="496888"/>
            <a:chOff x="4455321" y="2119313"/>
            <a:chExt cx="426241" cy="497679"/>
          </a:xfrm>
        </p:grpSpPr>
        <p:sp>
          <p:nvSpPr>
            <p:cNvPr id="7189" name="62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 rot="5400000">
              <a:off x="4448585" y="2393174"/>
              <a:ext cx="230554" cy="217082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5" descr="eyes2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33 Llamada ovalada"/>
          <p:cNvSpPr/>
          <p:nvPr/>
        </p:nvSpPr>
        <p:spPr>
          <a:xfrm>
            <a:off x="755576" y="4149080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37" name="36 Llamada ovalada"/>
          <p:cNvSpPr/>
          <p:nvPr/>
        </p:nvSpPr>
        <p:spPr>
          <a:xfrm>
            <a:off x="755576" y="4149080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38" name="37 Llamada ovalada"/>
          <p:cNvSpPr/>
          <p:nvPr/>
        </p:nvSpPr>
        <p:spPr>
          <a:xfrm>
            <a:off x="755576" y="4149080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 rot="-5400000">
            <a:off x="1575594" y="2799854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Input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sp>
        <p:nvSpPr>
          <p:cNvPr id="41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132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32" grpId="0"/>
      <p:bldP spid="33" grpId="0"/>
      <p:bldP spid="34" grpId="0" animBg="1"/>
      <p:bldP spid="34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5722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24 CuadroTexto"/>
          <p:cNvSpPr txBox="1">
            <a:spLocks noChangeArrowheads="1"/>
          </p:cNvSpPr>
          <p:nvPr/>
        </p:nvSpPr>
        <p:spPr bwMode="auto">
          <a:xfrm>
            <a:off x="3348038" y="784201"/>
            <a:ext cx="938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2400"/>
              <a:t>Vcc</a:t>
            </a:r>
            <a:endParaRPr lang="en-US" sz="2400"/>
          </a:p>
        </p:txBody>
      </p:sp>
      <p:sp>
        <p:nvSpPr>
          <p:cNvPr id="8199" name="25 CuadroTexto"/>
          <p:cNvSpPr txBox="1">
            <a:spLocks noChangeArrowheads="1"/>
          </p:cNvSpPr>
          <p:nvPr/>
        </p:nvSpPr>
        <p:spPr bwMode="auto">
          <a:xfrm>
            <a:off x="2374900" y="2303438"/>
            <a:ext cx="30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 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endParaRPr lang="es-ES" sz="1300" b="1"/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1</a:t>
            </a:r>
          </a:p>
          <a:p>
            <a:pPr algn="r"/>
            <a:r>
              <a:rPr lang="es-ES" sz="1300" b="1"/>
              <a:t> </a:t>
            </a:r>
            <a:endParaRPr lang="en-US" sz="1300" b="1"/>
          </a:p>
        </p:txBody>
      </p:sp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4495800" y="4686276"/>
            <a:ext cx="190500" cy="365125"/>
            <a:chOff x="4495799" y="4681538"/>
            <a:chExt cx="190501" cy="364331"/>
          </a:xfrm>
        </p:grpSpPr>
        <p:sp>
          <p:nvSpPr>
            <p:cNvPr id="11" name="10 Rectángulo"/>
            <p:cNvSpPr/>
            <p:nvPr/>
          </p:nvSpPr>
          <p:spPr>
            <a:xfrm>
              <a:off x="4495799" y="4689458"/>
              <a:ext cx="190501" cy="35641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2374900" y="25082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2374900" y="2512988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grpSp>
        <p:nvGrpSpPr>
          <p:cNvPr id="3" name="43 Grupo"/>
          <p:cNvGrpSpPr>
            <a:grpSpLocks/>
          </p:cNvGrpSpPr>
          <p:nvPr/>
        </p:nvGrpSpPr>
        <p:grpSpPr bwMode="auto">
          <a:xfrm>
            <a:off x="4456113" y="2124051"/>
            <a:ext cx="425450" cy="496887"/>
            <a:chOff x="4455321" y="2119313"/>
            <a:chExt cx="426241" cy="497679"/>
          </a:xfrm>
        </p:grpSpPr>
        <p:sp>
          <p:nvSpPr>
            <p:cNvPr id="8223" name="35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1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 rot="5400000">
              <a:off x="4448194" y="2393565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45 Grupo"/>
          <p:cNvGrpSpPr>
            <a:grpSpLocks/>
          </p:cNvGrpSpPr>
          <p:nvPr/>
        </p:nvGrpSpPr>
        <p:grpSpPr bwMode="auto">
          <a:xfrm>
            <a:off x="5965825" y="4684688"/>
            <a:ext cx="190500" cy="363538"/>
            <a:chOff x="4495799" y="4681538"/>
            <a:chExt cx="190501" cy="364331"/>
          </a:xfrm>
        </p:grpSpPr>
        <p:sp>
          <p:nvSpPr>
            <p:cNvPr id="19" name="18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2374900" y="30797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2374900" y="3084488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grpSp>
        <p:nvGrpSpPr>
          <p:cNvPr id="8" name="50 Grupo"/>
          <p:cNvGrpSpPr>
            <a:grpSpLocks/>
          </p:cNvGrpSpPr>
          <p:nvPr/>
        </p:nvGrpSpPr>
        <p:grpSpPr bwMode="auto">
          <a:xfrm>
            <a:off x="5926138" y="2732063"/>
            <a:ext cx="425450" cy="496888"/>
            <a:chOff x="4455321" y="2119313"/>
            <a:chExt cx="426241" cy="497679"/>
          </a:xfrm>
        </p:grpSpPr>
        <p:sp>
          <p:nvSpPr>
            <p:cNvPr id="8219" name="51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1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 rot="5400000">
              <a:off x="4448194" y="2393564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56 Grupo"/>
          <p:cNvGrpSpPr>
            <a:grpSpLocks/>
          </p:cNvGrpSpPr>
          <p:nvPr/>
        </p:nvGrpSpPr>
        <p:grpSpPr bwMode="auto">
          <a:xfrm>
            <a:off x="7445375" y="4684688"/>
            <a:ext cx="190500" cy="363538"/>
            <a:chOff x="4495799" y="4681538"/>
            <a:chExt cx="190501" cy="364331"/>
          </a:xfrm>
        </p:grpSpPr>
        <p:sp>
          <p:nvSpPr>
            <p:cNvPr id="27" name="26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2366963" y="3689326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2366963" y="3694088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grpSp>
        <p:nvGrpSpPr>
          <p:cNvPr id="10" name="61 Grupo"/>
          <p:cNvGrpSpPr>
            <a:grpSpLocks/>
          </p:cNvGrpSpPr>
          <p:nvPr/>
        </p:nvGrpSpPr>
        <p:grpSpPr bwMode="auto">
          <a:xfrm>
            <a:off x="7404100" y="3333726"/>
            <a:ext cx="427038" cy="496887"/>
            <a:chOff x="4455321" y="2119313"/>
            <a:chExt cx="426241" cy="497679"/>
          </a:xfrm>
        </p:grpSpPr>
        <p:sp>
          <p:nvSpPr>
            <p:cNvPr id="8215" name="62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1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rot="5400000">
              <a:off x="4448585" y="2393175"/>
              <a:ext cx="230554" cy="217082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12" name="33 CuadroTexto"/>
          <p:cNvSpPr txBox="1">
            <a:spLocks noChangeArrowheads="1"/>
          </p:cNvSpPr>
          <p:nvPr/>
        </p:nvSpPr>
        <p:spPr bwMode="auto">
          <a:xfrm>
            <a:off x="2405063" y="5072038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38" name="37 Estrella de 16 puntas"/>
          <p:cNvSpPr/>
          <p:nvPr/>
        </p:nvSpPr>
        <p:spPr>
          <a:xfrm>
            <a:off x="2119313" y="4743426"/>
            <a:ext cx="914400" cy="914400"/>
          </a:xfrm>
          <a:prstGeom prst="star16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85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controlado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 rot="-5400000">
            <a:off x="1211114" y="5008389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output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 rot="-5400000">
            <a:off x="1312714" y="2799854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Input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pic>
        <p:nvPicPr>
          <p:cNvPr id="41" name="Picture 65" descr="eyes2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2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5722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24 CuadroTexto"/>
          <p:cNvSpPr txBox="1">
            <a:spLocks noChangeArrowheads="1"/>
          </p:cNvSpPr>
          <p:nvPr/>
        </p:nvSpPr>
        <p:spPr bwMode="auto">
          <a:xfrm>
            <a:off x="3348038" y="784201"/>
            <a:ext cx="938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2400" dirty="0" err="1"/>
              <a:t>Vcc</a:t>
            </a:r>
            <a:endParaRPr lang="en-US" sz="2400" dirty="0"/>
          </a:p>
        </p:txBody>
      </p:sp>
      <p:sp>
        <p:nvSpPr>
          <p:cNvPr id="9223" name="25 CuadroTexto"/>
          <p:cNvSpPr txBox="1">
            <a:spLocks noChangeArrowheads="1"/>
          </p:cNvSpPr>
          <p:nvPr/>
        </p:nvSpPr>
        <p:spPr bwMode="auto">
          <a:xfrm>
            <a:off x="2374900" y="2303438"/>
            <a:ext cx="30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 dirty="0"/>
              <a:t>1</a:t>
            </a:r>
          </a:p>
          <a:p>
            <a:pPr algn="r"/>
            <a:r>
              <a:rPr lang="es-ES" sz="1300" b="1" dirty="0"/>
              <a:t> </a:t>
            </a:r>
          </a:p>
          <a:p>
            <a:pPr algn="r"/>
            <a:r>
              <a:rPr lang="es-ES" sz="1300" b="1" dirty="0"/>
              <a:t>1</a:t>
            </a:r>
          </a:p>
          <a:p>
            <a:pPr algn="r"/>
            <a:r>
              <a:rPr lang="es-ES" sz="1300" b="1" dirty="0"/>
              <a:t>1</a:t>
            </a:r>
          </a:p>
          <a:p>
            <a:pPr algn="r"/>
            <a:endParaRPr lang="es-ES" sz="1300" b="1" dirty="0"/>
          </a:p>
          <a:p>
            <a:pPr algn="r"/>
            <a:r>
              <a:rPr lang="es-ES" sz="1300" b="1" dirty="0"/>
              <a:t>1</a:t>
            </a:r>
          </a:p>
          <a:p>
            <a:pPr algn="r"/>
            <a:r>
              <a:rPr lang="es-ES" sz="1300" b="1" dirty="0"/>
              <a:t>1</a:t>
            </a:r>
          </a:p>
          <a:p>
            <a:pPr algn="r"/>
            <a:r>
              <a:rPr lang="es-ES" sz="1300" b="1" dirty="0"/>
              <a:t> </a:t>
            </a:r>
            <a:endParaRPr lang="en-US" sz="1300" b="1" dirty="0"/>
          </a:p>
        </p:txBody>
      </p:sp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4495800" y="4686276"/>
            <a:ext cx="190500" cy="365125"/>
            <a:chOff x="4495799" y="4681538"/>
            <a:chExt cx="190501" cy="364331"/>
          </a:xfrm>
        </p:grpSpPr>
        <p:sp>
          <p:nvSpPr>
            <p:cNvPr id="11" name="10 Rectángulo"/>
            <p:cNvSpPr/>
            <p:nvPr/>
          </p:nvSpPr>
          <p:spPr>
            <a:xfrm>
              <a:off x="4495799" y="4689458"/>
              <a:ext cx="190501" cy="35641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2374900" y="25082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2374900" y="2512988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grpSp>
        <p:nvGrpSpPr>
          <p:cNvPr id="3" name="43 Grupo"/>
          <p:cNvGrpSpPr>
            <a:grpSpLocks/>
          </p:cNvGrpSpPr>
          <p:nvPr/>
        </p:nvGrpSpPr>
        <p:grpSpPr bwMode="auto">
          <a:xfrm>
            <a:off x="4456113" y="2124051"/>
            <a:ext cx="425450" cy="496887"/>
            <a:chOff x="4455321" y="2119313"/>
            <a:chExt cx="426241" cy="497679"/>
          </a:xfrm>
        </p:grpSpPr>
        <p:sp>
          <p:nvSpPr>
            <p:cNvPr id="9247" name="35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 rot="5400000">
              <a:off x="4448194" y="2393565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45 Grupo"/>
          <p:cNvGrpSpPr>
            <a:grpSpLocks/>
          </p:cNvGrpSpPr>
          <p:nvPr/>
        </p:nvGrpSpPr>
        <p:grpSpPr bwMode="auto">
          <a:xfrm>
            <a:off x="5965825" y="4684688"/>
            <a:ext cx="190500" cy="363538"/>
            <a:chOff x="4495799" y="4681538"/>
            <a:chExt cx="190501" cy="364331"/>
          </a:xfrm>
        </p:grpSpPr>
        <p:sp>
          <p:nvSpPr>
            <p:cNvPr id="19" name="18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2374900" y="3079726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2374900" y="3084488"/>
            <a:ext cx="306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grpSp>
        <p:nvGrpSpPr>
          <p:cNvPr id="8" name="50 Grupo"/>
          <p:cNvGrpSpPr>
            <a:grpSpLocks/>
          </p:cNvGrpSpPr>
          <p:nvPr/>
        </p:nvGrpSpPr>
        <p:grpSpPr bwMode="auto">
          <a:xfrm>
            <a:off x="5926138" y="2732063"/>
            <a:ext cx="425450" cy="496888"/>
            <a:chOff x="4455321" y="2119313"/>
            <a:chExt cx="426241" cy="497679"/>
          </a:xfrm>
        </p:grpSpPr>
        <p:sp>
          <p:nvSpPr>
            <p:cNvPr id="9243" name="51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 rot="5400000">
              <a:off x="4448194" y="2393564"/>
              <a:ext cx="230554" cy="216301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56 Grupo"/>
          <p:cNvGrpSpPr>
            <a:grpSpLocks/>
          </p:cNvGrpSpPr>
          <p:nvPr/>
        </p:nvGrpSpPr>
        <p:grpSpPr bwMode="auto">
          <a:xfrm>
            <a:off x="7445375" y="4684688"/>
            <a:ext cx="190500" cy="363538"/>
            <a:chOff x="4495799" y="4681538"/>
            <a:chExt cx="190501" cy="364331"/>
          </a:xfrm>
        </p:grpSpPr>
        <p:sp>
          <p:nvSpPr>
            <p:cNvPr id="27" name="26 Rectángulo"/>
            <p:cNvSpPr/>
            <p:nvPr/>
          </p:nvSpPr>
          <p:spPr>
            <a:xfrm>
              <a:off x="4495799" y="4687902"/>
              <a:ext cx="190501" cy="35796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4500562" y="4681538"/>
              <a:ext cx="93662" cy="364331"/>
            </a:xfrm>
            <a:prstGeom prst="rect">
              <a:avLst/>
            </a:prstGeom>
            <a:noFill/>
            <a:ln w="63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/>
            </a:p>
          </p:txBody>
        </p:sp>
      </p:grp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2366963" y="3689326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1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2366963" y="3694088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 dirty="0"/>
              <a:t>0</a:t>
            </a:r>
          </a:p>
        </p:txBody>
      </p:sp>
      <p:grpSp>
        <p:nvGrpSpPr>
          <p:cNvPr id="10" name="61 Grupo"/>
          <p:cNvGrpSpPr>
            <a:grpSpLocks/>
          </p:cNvGrpSpPr>
          <p:nvPr/>
        </p:nvGrpSpPr>
        <p:grpSpPr bwMode="auto">
          <a:xfrm>
            <a:off x="7404100" y="3333726"/>
            <a:ext cx="427038" cy="496887"/>
            <a:chOff x="4455321" y="2119313"/>
            <a:chExt cx="426241" cy="497679"/>
          </a:xfrm>
        </p:grpSpPr>
        <p:sp>
          <p:nvSpPr>
            <p:cNvPr id="9239" name="62 CuadroTexto"/>
            <p:cNvSpPr txBox="1">
              <a:spLocks noChangeArrowheads="1"/>
            </p:cNvSpPr>
            <p:nvPr/>
          </p:nvSpPr>
          <p:spPr bwMode="auto">
            <a:xfrm>
              <a:off x="4586288" y="2119313"/>
              <a:ext cx="2952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600">
                  <a:solidFill>
                    <a:srgbClr val="000099"/>
                  </a:solidFill>
                </a:rPr>
                <a:t>0</a:t>
              </a:r>
              <a:endParaRPr lang="en-US" sz="1600">
                <a:solidFill>
                  <a:srgbClr val="000099"/>
                </a:solidFill>
              </a:endParaRP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rot="5400000">
              <a:off x="4448585" y="2393175"/>
              <a:ext cx="230554" cy="217082"/>
            </a:xfrm>
            <a:prstGeom prst="straightConnector1">
              <a:avLst/>
            </a:prstGeom>
            <a:ln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6" name="33 CuadroTexto"/>
          <p:cNvSpPr txBox="1">
            <a:spLocks noChangeArrowheads="1"/>
          </p:cNvSpPr>
          <p:nvPr/>
        </p:nvSpPr>
        <p:spPr bwMode="auto">
          <a:xfrm>
            <a:off x="2405063" y="5072038"/>
            <a:ext cx="3063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300" b="1"/>
              <a:t>0</a:t>
            </a:r>
          </a:p>
        </p:txBody>
      </p:sp>
      <p:sp>
        <p:nvSpPr>
          <p:cNvPr id="37" name="36 Estrella de 16 puntas"/>
          <p:cNvSpPr/>
          <p:nvPr/>
        </p:nvSpPr>
        <p:spPr>
          <a:xfrm>
            <a:off x="2119313" y="4765651"/>
            <a:ext cx="914400" cy="914400"/>
          </a:xfrm>
          <a:prstGeom prst="star16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85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controlado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 rot="-5400000">
            <a:off x="1211114" y="4958209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output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 rot="-5400000">
            <a:off x="1312714" y="2749674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Input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pic>
        <p:nvPicPr>
          <p:cNvPr id="40" name="Picture 65" descr="eyes2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Llamada ovalada"/>
          <p:cNvSpPr/>
          <p:nvPr/>
        </p:nvSpPr>
        <p:spPr>
          <a:xfrm>
            <a:off x="539552" y="4005064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42" name="41 Llamada ovalada"/>
          <p:cNvSpPr/>
          <p:nvPr/>
        </p:nvSpPr>
        <p:spPr>
          <a:xfrm>
            <a:off x="539552" y="4005064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43" name="42 Llamada ovalada"/>
          <p:cNvSpPr/>
          <p:nvPr/>
        </p:nvSpPr>
        <p:spPr>
          <a:xfrm>
            <a:off x="539552" y="4005064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2" grpId="0"/>
      <p:bldP spid="29" grpId="0"/>
      <p:bldP spid="3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115616" y="5085184"/>
            <a:ext cx="740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i="1" dirty="0" smtClean="0">
                <a:solidFill>
                  <a:srgbClr val="0070C0"/>
                </a:solidFill>
              </a:rPr>
              <a:t>Y si tengo un montón de teclas ??????</a:t>
            </a:r>
            <a:endParaRPr lang="es-AR" sz="3600" b="1" i="1" dirty="0">
              <a:solidFill>
                <a:srgbClr val="0070C0"/>
              </a:solidFill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84984"/>
            <a:ext cx="4176464" cy="1477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4517" name="Picture 5" descr="https://encrypted-tbn0.gstatic.com/images?q=tbn:ANd9GcS4X6XxgramepD4G2hS4ar6qNfiOVoRD4wiA_FNPVm7K3Eq7i7_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8533"/>
            <a:ext cx="4104456" cy="1596179"/>
          </a:xfrm>
          <a:prstGeom prst="rect">
            <a:avLst/>
          </a:prstGeom>
          <a:noFill/>
        </p:spPr>
      </p:pic>
      <p:pic>
        <p:nvPicPr>
          <p:cNvPr id="64519" name="Picture 7" descr="https://encrypted-tbn1.gstatic.com/images?q=tbn:ANd9GcRFxNYmM6tsdXJiYDBllXRpmqSqT5laWmplpi3ngUYvVvQr7Sm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420888"/>
            <a:ext cx="3528392" cy="242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12 CuadroTexto"/>
          <p:cNvSpPr txBox="1"/>
          <p:nvPr/>
        </p:nvSpPr>
        <p:spPr>
          <a:xfrm>
            <a:off x="1403648" y="5877272"/>
            <a:ext cx="499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i="1" dirty="0" smtClean="0">
                <a:solidFill>
                  <a:srgbClr val="00B050"/>
                </a:solidFill>
              </a:rPr>
              <a:t>Cuantos pines uso ??????</a:t>
            </a:r>
            <a:endParaRPr lang="es-AR" sz="3600" b="1" i="1" dirty="0">
              <a:solidFill>
                <a:srgbClr val="00B050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08504" cy="990600"/>
          </a:xfrm>
        </p:spPr>
        <p:txBody>
          <a:bodyPr/>
          <a:lstStyle/>
          <a:p>
            <a:pPr algn="ctr"/>
            <a:r>
              <a:rPr lang="es-AR" dirty="0" smtClean="0"/>
              <a:t>Teclado controlado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4" descr="Drawin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847055"/>
            <a:ext cx="6315075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25763" y="1089943"/>
            <a:ext cx="312737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endParaRPr lang="es-ES_tradnl"/>
          </a:p>
          <a:p>
            <a:pPr algn="r">
              <a:lnSpc>
                <a:spcPct val="110000"/>
              </a:lnSpc>
            </a:pPr>
            <a:r>
              <a:rPr lang="es-ES_tradnl" b="1">
                <a:solidFill>
                  <a:srgbClr val="000099"/>
                </a:solidFill>
              </a:rPr>
              <a:t>1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 rot="-5400000">
            <a:off x="1925638" y="213928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output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 rot="-5400000">
            <a:off x="1979613" y="4887243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000099"/>
                </a:solidFill>
              </a:rPr>
              <a:t>Input</a:t>
            </a:r>
            <a:endParaRPr lang="es-ES" sz="2400" b="1" dirty="0">
              <a:solidFill>
                <a:srgbClr val="000099"/>
              </a:solidFill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916238" y="4568155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</a:p>
          <a:p>
            <a:pPr algn="r"/>
            <a:r>
              <a:rPr lang="es-ES_tradnl" b="1">
                <a:solidFill>
                  <a:srgbClr val="FF0000"/>
                </a:solidFill>
              </a:rPr>
              <a:t>1</a:t>
            </a: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52750" y="1121693"/>
            <a:ext cx="31115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_tradnl" b="1">
                <a:solidFill>
                  <a:srgbClr val="000099"/>
                </a:solidFill>
              </a:rPr>
              <a:t>0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 rot="18836736">
            <a:off x="4736307" y="4033961"/>
            <a:ext cx="190500" cy="3000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3340100" y="3980780"/>
            <a:ext cx="1682750" cy="787400"/>
          </a:xfrm>
          <a:custGeom>
            <a:avLst/>
            <a:gdLst>
              <a:gd name="T0" fmla="*/ 0 w 1060"/>
              <a:gd name="T1" fmla="*/ 0 h 496"/>
              <a:gd name="T2" fmla="*/ 1117600 w 1060"/>
              <a:gd name="T3" fmla="*/ 6350 h 496"/>
              <a:gd name="T4" fmla="*/ 1682750 w 1060"/>
              <a:gd name="T5" fmla="*/ 590550 h 496"/>
              <a:gd name="T6" fmla="*/ 1682750 w 1060"/>
              <a:gd name="T7" fmla="*/ 774700 h 496"/>
              <a:gd name="T8" fmla="*/ 0 w 1060"/>
              <a:gd name="T9" fmla="*/ 787400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0"/>
              <a:gd name="T16" fmla="*/ 0 h 496"/>
              <a:gd name="T17" fmla="*/ 1060 w 1060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0" h="496">
                <a:moveTo>
                  <a:pt x="0" y="0"/>
                </a:moveTo>
                <a:lnTo>
                  <a:pt x="704" y="4"/>
                </a:lnTo>
                <a:lnTo>
                  <a:pt x="1060" y="372"/>
                </a:lnTo>
                <a:lnTo>
                  <a:pt x="1060" y="488"/>
                </a:lnTo>
                <a:lnTo>
                  <a:pt x="0" y="496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924175" y="4560218"/>
            <a:ext cx="311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solidFill>
                  <a:srgbClr val="000099"/>
                </a:solidFill>
              </a:rPr>
              <a:t>0</a:t>
            </a:r>
            <a:endParaRPr lang="es-ES" b="1">
              <a:solidFill>
                <a:srgbClr val="000099"/>
              </a:solidFill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923928" y="188640"/>
            <a:ext cx="16113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3600" b="1" i="1" dirty="0">
                <a:solidFill>
                  <a:srgbClr val="0070C0"/>
                </a:solidFill>
              </a:rPr>
              <a:t>Barrido</a:t>
            </a:r>
            <a:endParaRPr lang="es-ES" sz="3600" b="1" i="1" dirty="0">
              <a:solidFill>
                <a:srgbClr val="0070C0"/>
              </a:solidFill>
            </a:endParaRPr>
          </a:p>
        </p:txBody>
      </p:sp>
      <p:sp>
        <p:nvSpPr>
          <p:cNvPr id="3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628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36" name="Picture 65" descr="eyes2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364682"/>
            <a:ext cx="1371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33 Llamada ovalada"/>
          <p:cNvSpPr/>
          <p:nvPr/>
        </p:nvSpPr>
        <p:spPr>
          <a:xfrm>
            <a:off x="899592" y="5805264"/>
            <a:ext cx="1800200" cy="612648"/>
          </a:xfrm>
          <a:prstGeom prst="wedgeEllipseCallout">
            <a:avLst>
              <a:gd name="adj1" fmla="val -22990"/>
              <a:gd name="adj2" fmla="val -1250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Tecla</a:t>
            </a:r>
            <a:endParaRPr lang="es-AR" dirty="0"/>
          </a:p>
        </p:txBody>
      </p:sp>
      <p:sp>
        <p:nvSpPr>
          <p:cNvPr id="37" name="36 Explosión 2"/>
          <p:cNvSpPr/>
          <p:nvPr/>
        </p:nvSpPr>
        <p:spPr>
          <a:xfrm>
            <a:off x="0" y="1484784"/>
            <a:ext cx="2987824" cy="1850504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Y cómo la identifico?</a:t>
            </a:r>
            <a:endParaRPr lang="es-A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5.55556E-7 0.1168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1689 L 0.00035 0.26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26945 L -0.00104 0.404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3" grpId="0" animBg="1"/>
      <p:bldP spid="14" grpId="0" animBg="1"/>
      <p:bldP spid="15" grpId="0" animBg="1"/>
      <p:bldP spid="16" grpId="0"/>
      <p:bldP spid="16" grpId="1"/>
      <p:bldP spid="34" grpId="0" animBg="1"/>
      <p:bldP spid="34" grpId="1" animBg="1"/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1495425" y="847055"/>
            <a:ext cx="6315075" cy="5102225"/>
            <a:chOff x="1495425" y="847055"/>
            <a:chExt cx="6315075" cy="5102225"/>
          </a:xfrm>
        </p:grpSpPr>
        <p:pic>
          <p:nvPicPr>
            <p:cNvPr id="10245" name="Picture 4" descr="Drawing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95425" y="847055"/>
              <a:ext cx="6315075" cy="5102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2925763" y="1089943"/>
              <a:ext cx="312737" cy="313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s-ES_tradnl" b="1" dirty="0">
                  <a:solidFill>
                    <a:srgbClr val="000099"/>
                  </a:solidFill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r>
                <a:rPr lang="es-ES_tradnl" b="1" dirty="0">
                  <a:solidFill>
                    <a:srgbClr val="000099"/>
                  </a:solidFill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r>
                <a:rPr lang="es-ES_tradnl" b="1" dirty="0">
                  <a:solidFill>
                    <a:srgbClr val="000099"/>
                  </a:solidFill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endParaRPr lang="es-ES_tradnl" dirty="0"/>
            </a:p>
            <a:p>
              <a:pPr algn="r">
                <a:lnSpc>
                  <a:spcPct val="110000"/>
                </a:lnSpc>
              </a:pPr>
              <a:r>
                <a:rPr lang="es-ES_tradnl" b="1" dirty="0">
                  <a:solidFill>
                    <a:srgbClr val="000099"/>
                  </a:solidFill>
                </a:rPr>
                <a:t>1</a:t>
              </a:r>
              <a:endParaRPr lang="es-ES" b="1" dirty="0">
                <a:solidFill>
                  <a:srgbClr val="000099"/>
                </a:solidFill>
              </a:endParaRP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 rot="-5400000">
              <a:off x="1925638" y="2139280"/>
              <a:ext cx="1130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400" b="1" dirty="0">
                  <a:solidFill>
                    <a:srgbClr val="000099"/>
                  </a:solidFill>
                </a:rPr>
                <a:t>output</a:t>
              </a:r>
              <a:endParaRPr lang="es-ES" sz="2400" b="1" dirty="0">
                <a:solidFill>
                  <a:srgbClr val="000099"/>
                </a:solidFill>
              </a:endParaRP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 rot="-5400000">
              <a:off x="1979613" y="4887243"/>
              <a:ext cx="927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400" b="1" dirty="0">
                  <a:solidFill>
                    <a:srgbClr val="000099"/>
                  </a:solidFill>
                </a:rPr>
                <a:t>Input</a:t>
              </a:r>
              <a:endParaRPr lang="es-ES" sz="2400" b="1" dirty="0">
                <a:solidFill>
                  <a:srgbClr val="000099"/>
                </a:solidFill>
              </a:endParaRP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916238" y="4568155"/>
              <a:ext cx="31115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s-ES_tradnl" b="1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s-ES_tradnl" b="1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s-ES_tradnl" b="1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s-ES_tradnl" b="1">
                  <a:solidFill>
                    <a:srgbClr val="FF0000"/>
                  </a:solidFill>
                </a:rPr>
                <a:t>1</a:t>
              </a:r>
              <a:endParaRPr lang="es-ES" b="1">
                <a:solidFill>
                  <a:srgbClr val="FF0000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15816" y="3861048"/>
              <a:ext cx="311150" cy="3667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s-ES_tradnl" b="1" dirty="0">
                  <a:solidFill>
                    <a:srgbClr val="000099"/>
                  </a:solidFill>
                </a:rPr>
                <a:t>0</a:t>
              </a:r>
              <a:endParaRPr lang="es-ES" b="1" dirty="0">
                <a:solidFill>
                  <a:srgbClr val="000099"/>
                </a:solidFill>
              </a:endParaRPr>
            </a:p>
          </p:txBody>
        </p:sp>
        <p:sp>
          <p:nvSpPr>
            <p:cNvPr id="13" name="12 Rectángulo"/>
            <p:cNvSpPr>
              <a:spLocks noChangeArrowheads="1"/>
            </p:cNvSpPr>
            <p:nvPr/>
          </p:nvSpPr>
          <p:spPr bwMode="auto">
            <a:xfrm rot="18836736">
              <a:off x="4736307" y="4033961"/>
              <a:ext cx="190500" cy="30003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0" scaled="1"/>
            </a:gradFill>
            <a:ln w="3175" algn="ctr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340100" y="3980780"/>
              <a:ext cx="1682750" cy="787400"/>
            </a:xfrm>
            <a:custGeom>
              <a:avLst/>
              <a:gdLst>
                <a:gd name="T0" fmla="*/ 0 w 1060"/>
                <a:gd name="T1" fmla="*/ 0 h 496"/>
                <a:gd name="T2" fmla="*/ 1117600 w 1060"/>
                <a:gd name="T3" fmla="*/ 6350 h 496"/>
                <a:gd name="T4" fmla="*/ 1682750 w 1060"/>
                <a:gd name="T5" fmla="*/ 590550 h 496"/>
                <a:gd name="T6" fmla="*/ 1682750 w 1060"/>
                <a:gd name="T7" fmla="*/ 774700 h 496"/>
                <a:gd name="T8" fmla="*/ 0 w 1060"/>
                <a:gd name="T9" fmla="*/ 787400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0"/>
                <a:gd name="T16" fmla="*/ 0 h 496"/>
                <a:gd name="T17" fmla="*/ 1060 w 10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0" h="496">
                  <a:moveTo>
                    <a:pt x="0" y="0"/>
                  </a:moveTo>
                  <a:lnTo>
                    <a:pt x="704" y="4"/>
                  </a:lnTo>
                  <a:lnTo>
                    <a:pt x="1060" y="372"/>
                  </a:lnTo>
                  <a:lnTo>
                    <a:pt x="1060" y="488"/>
                  </a:lnTo>
                  <a:lnTo>
                    <a:pt x="0" y="49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24175" y="4560218"/>
              <a:ext cx="311150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b="1">
                  <a:solidFill>
                    <a:srgbClr val="000099"/>
                  </a:solidFill>
                </a:rPr>
                <a:t>0</a:t>
              </a:r>
              <a:endParaRPr lang="es-ES" b="1">
                <a:solidFill>
                  <a:srgbClr val="000099"/>
                </a:solidFill>
              </a:endParaRPr>
            </a:p>
          </p:txBody>
        </p:sp>
      </p:grpSp>
      <p:sp>
        <p:nvSpPr>
          <p:cNvPr id="3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628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99" y="1054423"/>
            <a:ext cx="371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509120"/>
            <a:ext cx="4000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364979"/>
            <a:ext cx="1171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3364979"/>
            <a:ext cx="1181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Explosión 2"/>
          <p:cNvSpPr/>
          <p:nvPr/>
        </p:nvSpPr>
        <p:spPr>
          <a:xfrm>
            <a:off x="0" y="1484784"/>
            <a:ext cx="2448272" cy="1850504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Código de tecla</a:t>
            </a:r>
            <a:endParaRPr lang="es-A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3073 0.129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12413 -0.228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-1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691680" y="1268760"/>
          <a:ext cx="5688632" cy="473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58"/>
                <a:gridCol w="1422158"/>
                <a:gridCol w="1422158"/>
                <a:gridCol w="142215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FILA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COLUMNA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CÓDIGO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smtClean="0"/>
                        <a:t>SIMBOLO</a:t>
                      </a:r>
                      <a:endParaRPr lang="es-AR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434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11101101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11101110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11010111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11011011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11011101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400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11011110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8170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10110111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234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371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10111101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508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10111110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365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01110111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7825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2639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01111101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3039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s-AR" sz="12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01111110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AR" sz="12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</a:t>
                      </a:r>
                      <a:endParaRPr kumimoji="0" lang="es-AR" sz="1200" b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Rectángulo redondeado"/>
          <p:cNvSpPr/>
          <p:nvPr/>
        </p:nvSpPr>
        <p:spPr>
          <a:xfrm>
            <a:off x="6012160" y="1052736"/>
            <a:ext cx="1368152" cy="5184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644008" y="1052736"/>
            <a:ext cx="1368152" cy="5184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14 Grupo"/>
          <p:cNvGrpSpPr/>
          <p:nvPr/>
        </p:nvGrpSpPr>
        <p:grpSpPr>
          <a:xfrm>
            <a:off x="827584" y="1196752"/>
            <a:ext cx="3960440" cy="2210544"/>
            <a:chOff x="827584" y="1196752"/>
            <a:chExt cx="3960440" cy="2210544"/>
          </a:xfrm>
        </p:grpSpPr>
        <p:sp>
          <p:nvSpPr>
            <p:cNvPr id="12" name="11 Explosión 2"/>
            <p:cNvSpPr/>
            <p:nvPr/>
          </p:nvSpPr>
          <p:spPr>
            <a:xfrm>
              <a:off x="827584" y="1196752"/>
              <a:ext cx="3686200" cy="2210544"/>
            </a:xfrm>
            <a:prstGeom prst="irregularSeal2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>
                  <a:solidFill>
                    <a:schemeClr val="tx1"/>
                  </a:solidFill>
                </a:rPr>
                <a:t>Hardware dependiente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 flipV="1">
              <a:off x="4067944" y="1412776"/>
              <a:ext cx="720080" cy="3600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5457800" y="1484784"/>
            <a:ext cx="3686200" cy="3578696"/>
            <a:chOff x="5457800" y="1484784"/>
            <a:chExt cx="3686200" cy="3578696"/>
          </a:xfrm>
        </p:grpSpPr>
        <p:sp>
          <p:nvSpPr>
            <p:cNvPr id="14" name="13 Explosión 2"/>
            <p:cNvSpPr/>
            <p:nvPr/>
          </p:nvSpPr>
          <p:spPr>
            <a:xfrm>
              <a:off x="5457800" y="2852936"/>
              <a:ext cx="3686200" cy="2210544"/>
            </a:xfrm>
            <a:prstGeom prst="irregularSeal2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>
                  <a:solidFill>
                    <a:schemeClr val="tx1"/>
                  </a:solidFill>
                </a:rPr>
                <a:t>Abstracción  de software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 flipH="1" flipV="1">
              <a:off x="6732240" y="1484784"/>
              <a:ext cx="792088" cy="151216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2628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Teclado Matricial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1412</TotalTime>
  <Words>530</Words>
  <Application>Microsoft Office PowerPoint</Application>
  <PresentationFormat>Presentación en pantalla (4:3)</PresentationFormat>
  <Paragraphs>305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Intermedio</vt:lpstr>
      <vt:lpstr>Manejo de Teclado</vt:lpstr>
      <vt:lpstr>Teclado</vt:lpstr>
      <vt:lpstr>Diapositiva 3</vt:lpstr>
      <vt:lpstr>Diapositiva 4</vt:lpstr>
      <vt:lpstr>Diapositiva 5</vt:lpstr>
      <vt:lpstr>Teclado controlado</vt:lpstr>
      <vt:lpstr>Diapositiva 7</vt:lpstr>
      <vt:lpstr>Diapositiva 8</vt:lpstr>
      <vt:lpstr>Diapositiva 9</vt:lpstr>
      <vt:lpstr>Diapositiva 10</vt:lpstr>
      <vt:lpstr>Diapositiva 11</vt:lpstr>
      <vt:lpstr>Diapositiva 12</vt:lpstr>
      <vt:lpstr>Desarrollo de funciones</vt:lpstr>
      <vt:lpstr>Diapositiva 14</vt:lpstr>
      <vt:lpstr>Diapositiva 15</vt:lpstr>
      <vt:lpstr>Diapositiva 16</vt:lpstr>
      <vt:lpstr>Diapositiva 17</vt:lpstr>
      <vt:lpstr>Desarrollo de funciones</vt:lpstr>
      <vt:lpstr>Diapositiva 19</vt:lpstr>
      <vt:lpstr>Desarrollo de funciones</vt:lpstr>
      <vt:lpstr>Diapositiva 21</vt:lpstr>
      <vt:lpstr>Diapositiva 22</vt:lpstr>
      <vt:lpstr>Diapositiva 23</vt:lpstr>
      <vt:lpstr>Agradecimientos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 trujillo</dc:creator>
  <cp:lastModifiedBy>nahuelg</cp:lastModifiedBy>
  <cp:revision>107</cp:revision>
  <dcterms:created xsi:type="dcterms:W3CDTF">2013-09-07T16:10:23Z</dcterms:created>
  <dcterms:modified xsi:type="dcterms:W3CDTF">2015-05-19T20:43:04Z</dcterms:modified>
</cp:coreProperties>
</file>