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6C5991-2EFD-8890-CD4A-465AB2368A2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7FAAD1FC-4C1F-03EE-28B0-C5A831645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C76D33AD-62E7-8FE5-559A-84AA0ADF6BAF}"/>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5" name="מציין מיקום של כותרת תחתונה 4">
            <a:extLst>
              <a:ext uri="{FF2B5EF4-FFF2-40B4-BE49-F238E27FC236}">
                <a16:creationId xmlns:a16="http://schemas.microsoft.com/office/drawing/2014/main" id="{AB97EDDA-69D3-24B0-D603-9BFAD607DEE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A13843-E885-782D-DBAA-DCB17151EEC8}"/>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272828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BBD2D3-24D0-1070-82B6-53846A25BEF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382AA4C-14CC-ADC8-B19F-FBB79403E43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1771C90-5E69-82B1-ED85-AD229BBD3C55}"/>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5" name="מציין מיקום של כותרת תחתונה 4">
            <a:extLst>
              <a:ext uri="{FF2B5EF4-FFF2-40B4-BE49-F238E27FC236}">
                <a16:creationId xmlns:a16="http://schemas.microsoft.com/office/drawing/2014/main" id="{1A2AADD7-A6FC-1C0E-86D0-B42521E8BF7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D5AD57E-6293-7EFA-6FAE-AE0BFF0C8688}"/>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194525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77D5D96-0F86-FB43-4926-F26B1BD0CE1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4777AFD-B355-CA10-B1A9-763FAD9C5B9D}"/>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F99763A-E3F1-66BD-B9C2-4A9679995B0F}"/>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5" name="מציין מיקום של כותרת תחתונה 4">
            <a:extLst>
              <a:ext uri="{FF2B5EF4-FFF2-40B4-BE49-F238E27FC236}">
                <a16:creationId xmlns:a16="http://schemas.microsoft.com/office/drawing/2014/main" id="{9E084151-F793-C761-15F1-3ED753CA565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25301E0-FA9D-282F-7195-EC2C1ED7689E}"/>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5611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E3899A-7D26-D64D-FF3D-18F051797BC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F66EE60-384E-9337-6765-593E2A1408D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BE340C8-1995-8081-A7A4-9C98E7EDF1B2}"/>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5" name="מציין מיקום של כותרת תחתונה 4">
            <a:extLst>
              <a:ext uri="{FF2B5EF4-FFF2-40B4-BE49-F238E27FC236}">
                <a16:creationId xmlns:a16="http://schemas.microsoft.com/office/drawing/2014/main" id="{C1C25F94-4102-EF08-E43F-97D985E44B0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32C2BA5-262D-659A-8B12-4EBAB478CFF0}"/>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97492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93630C-74E3-EBD6-6073-220AFFE2E12B}"/>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9648612-6ED7-B71F-634C-48D10F2FB6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D6A5A63C-CE3F-C133-B84D-3290C937D6A2}"/>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5" name="מציין מיקום של כותרת תחתונה 4">
            <a:extLst>
              <a:ext uri="{FF2B5EF4-FFF2-40B4-BE49-F238E27FC236}">
                <a16:creationId xmlns:a16="http://schemas.microsoft.com/office/drawing/2014/main" id="{AA3A42CC-89DC-D34D-7306-B34C1285DC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AF82E9D-0409-9E98-2D85-8B51DD481F74}"/>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341472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EDE87B-820A-AC64-14B9-796CB45C4E3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14CA199-C35F-3F8B-1E9B-CDD124831F0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B1099B5-FDD9-4100-63DA-A4B2889B7D6A}"/>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14910D36-A684-C3AB-D028-137E6C23CCF7}"/>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6" name="מציין מיקום של כותרת תחתונה 5">
            <a:extLst>
              <a:ext uri="{FF2B5EF4-FFF2-40B4-BE49-F238E27FC236}">
                <a16:creationId xmlns:a16="http://schemas.microsoft.com/office/drawing/2014/main" id="{647207F6-3468-9793-DEE2-C186061821E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03E842B-AD6E-F606-0E5C-268A9DF204F2}"/>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409228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593B86-A0B5-26D0-A05A-5D85CA2D363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0C55273-E644-81EB-FB8B-668DD2F064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33AD14D3-DF81-FB99-297C-19079CC2440B}"/>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B2D93987-97CF-612D-F3BC-71FC93E59D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3F610A85-AE2C-EE31-14DE-5F8C1B3819EC}"/>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DC7F49A-01F2-E7A7-150D-DC0685828CFF}"/>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8" name="מציין מיקום של כותרת תחתונה 7">
            <a:extLst>
              <a:ext uri="{FF2B5EF4-FFF2-40B4-BE49-F238E27FC236}">
                <a16:creationId xmlns:a16="http://schemas.microsoft.com/office/drawing/2014/main" id="{90325BF5-8C86-E85C-386A-735FBD970C17}"/>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98219AB1-6B25-9D90-2FDD-D41B510206BB}"/>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323353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0521FE-64A4-AD9E-B908-0F22BCF80F8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5A485D7F-E04A-829B-271D-A8C569CB1D26}"/>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4" name="מציין מיקום של כותרת תחתונה 3">
            <a:extLst>
              <a:ext uri="{FF2B5EF4-FFF2-40B4-BE49-F238E27FC236}">
                <a16:creationId xmlns:a16="http://schemas.microsoft.com/office/drawing/2014/main" id="{25F983D1-4BF9-25C8-23B8-E115D03C38CD}"/>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CEF04D5-FAE9-C81C-808D-31DF706799DF}"/>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61814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27D236F-1AD5-8151-FC50-FBFBAAA9FE23}"/>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3" name="מציין מיקום של כותרת תחתונה 2">
            <a:extLst>
              <a:ext uri="{FF2B5EF4-FFF2-40B4-BE49-F238E27FC236}">
                <a16:creationId xmlns:a16="http://schemas.microsoft.com/office/drawing/2014/main" id="{3EE6BE70-0DAE-36C8-ADD0-48C4B75FDDF3}"/>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D70B4F8-62FA-8E53-B733-846AB1550AF2}"/>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414073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59D4BE-78AA-95F3-287C-8A7F01B6FBB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DE6BFAB-9919-416D-2F2A-06D4F01DC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0AB621DE-FB98-50DA-5080-69C523F00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484CA8F-A192-D0AA-91D8-5D08EB4AB791}"/>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6" name="מציין מיקום של כותרת תחתונה 5">
            <a:extLst>
              <a:ext uri="{FF2B5EF4-FFF2-40B4-BE49-F238E27FC236}">
                <a16:creationId xmlns:a16="http://schemas.microsoft.com/office/drawing/2014/main" id="{52EC8099-10C6-2394-2649-436222A4043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0D1D29E-07BF-6ED0-6506-1A59BB6E2266}"/>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402160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6CA8B0-8CAE-D24B-043E-99DEBC0B80D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3D4A6D53-1BBC-9918-8DE7-64755A0050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DD843BF4-25A1-B204-028B-E977CA237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3E46646-DDF9-BB2E-F8F3-027AC19F2F02}"/>
              </a:ext>
            </a:extLst>
          </p:cNvPr>
          <p:cNvSpPr>
            <a:spLocks noGrp="1"/>
          </p:cNvSpPr>
          <p:nvPr>
            <p:ph type="dt" sz="half" idx="10"/>
          </p:nvPr>
        </p:nvSpPr>
        <p:spPr/>
        <p:txBody>
          <a:bodyPr/>
          <a:lstStyle/>
          <a:p>
            <a:fld id="{EF94320C-8BE0-43DA-AB64-5186CB72C21C}" type="datetimeFigureOut">
              <a:rPr lang="he-IL" smtClean="0"/>
              <a:t>י"ח/אב/תשפ"ב</a:t>
            </a:fld>
            <a:endParaRPr lang="he-IL"/>
          </a:p>
        </p:txBody>
      </p:sp>
      <p:sp>
        <p:nvSpPr>
          <p:cNvPr id="6" name="מציין מיקום של כותרת תחתונה 5">
            <a:extLst>
              <a:ext uri="{FF2B5EF4-FFF2-40B4-BE49-F238E27FC236}">
                <a16:creationId xmlns:a16="http://schemas.microsoft.com/office/drawing/2014/main" id="{36372653-63E9-1674-62CE-8ABF65D3EF5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CD88EBC-C718-0813-BFCE-634A01813BA0}"/>
              </a:ext>
            </a:extLst>
          </p:cNvPr>
          <p:cNvSpPr>
            <a:spLocks noGrp="1"/>
          </p:cNvSpPr>
          <p:nvPr>
            <p:ph type="sldNum" sz="quarter" idx="12"/>
          </p:nvPr>
        </p:nvSpPr>
        <p:spPr/>
        <p:txBody>
          <a:bodyPr/>
          <a:lstStyle/>
          <a:p>
            <a:fld id="{22DBF10C-D4AF-497B-AFF6-9F1043862088}" type="slidenum">
              <a:rPr lang="he-IL" smtClean="0"/>
              <a:t>‹#›</a:t>
            </a:fld>
            <a:endParaRPr lang="he-IL"/>
          </a:p>
        </p:txBody>
      </p:sp>
    </p:spTree>
    <p:extLst>
      <p:ext uri="{BB962C8B-B14F-4D97-AF65-F5344CB8AC3E}">
        <p14:creationId xmlns:p14="http://schemas.microsoft.com/office/powerpoint/2010/main" val="204409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BA7C405-258A-E9B5-56E7-FB107343D1A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5D1DFA0-976C-F878-9B3F-741CB809BEE0}"/>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AFA9E1-C7F4-752D-081E-041CF2EDA0D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F94320C-8BE0-43DA-AB64-5186CB72C21C}" type="datetimeFigureOut">
              <a:rPr lang="he-IL" smtClean="0"/>
              <a:t>י"ח/אב/תשפ"ב</a:t>
            </a:fld>
            <a:endParaRPr lang="he-IL"/>
          </a:p>
        </p:txBody>
      </p:sp>
      <p:sp>
        <p:nvSpPr>
          <p:cNvPr id="5" name="מציין מיקום של כותרת תחתונה 4">
            <a:extLst>
              <a:ext uri="{FF2B5EF4-FFF2-40B4-BE49-F238E27FC236}">
                <a16:creationId xmlns:a16="http://schemas.microsoft.com/office/drawing/2014/main" id="{8CAC63AC-C416-2702-F8D1-D5F171BEE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E83E5B3C-42DD-F6E4-D9E6-759DB7B9265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2DBF10C-D4AF-497B-AFF6-9F1043862088}" type="slidenum">
              <a:rPr lang="he-IL" smtClean="0"/>
              <a:t>‹#›</a:t>
            </a:fld>
            <a:endParaRPr lang="he-IL"/>
          </a:p>
        </p:txBody>
      </p:sp>
    </p:spTree>
    <p:extLst>
      <p:ext uri="{BB962C8B-B14F-4D97-AF65-F5344CB8AC3E}">
        <p14:creationId xmlns:p14="http://schemas.microsoft.com/office/powerpoint/2010/main" val="2725018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4" name="Rectangle 1103">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6" name="Rectangle 1105">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8" name="Rectangle 1107">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0" name="Rectangle 1109">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6C0F2C58-D0FB-859A-492E-F424BDAE16B9}"/>
              </a:ext>
            </a:extLst>
          </p:cNvPr>
          <p:cNvSpPr>
            <a:spLocks noGrp="1"/>
          </p:cNvSpPr>
          <p:nvPr>
            <p:ph type="ctrTitle"/>
          </p:nvPr>
        </p:nvSpPr>
        <p:spPr>
          <a:xfrm>
            <a:off x="1127208" y="2108877"/>
            <a:ext cx="4747280" cy="1846435"/>
          </a:xfrm>
        </p:spPr>
        <p:txBody>
          <a:bodyPr anchor="b">
            <a:normAutofit/>
          </a:bodyPr>
          <a:lstStyle/>
          <a:p>
            <a:pPr algn="l"/>
            <a:r>
              <a:rPr lang="en-US" sz="4800" dirty="0">
                <a:solidFill>
                  <a:srgbClr val="FFFFFF"/>
                </a:solidFill>
                <a:latin typeface="+mn-lt"/>
              </a:rPr>
              <a:t>Learn to learn with </a:t>
            </a:r>
            <a:r>
              <a:rPr lang="en-US" sz="4800">
                <a:solidFill>
                  <a:srgbClr val="FFFFFF"/>
                </a:solidFill>
                <a:latin typeface="+mn-lt"/>
              </a:rPr>
              <a:t>few shots</a:t>
            </a:r>
            <a:endParaRPr lang="he-IL" sz="4800" dirty="0">
              <a:solidFill>
                <a:srgbClr val="FFFFFF"/>
              </a:solidFill>
              <a:latin typeface="+mn-lt"/>
            </a:endParaRPr>
          </a:p>
        </p:txBody>
      </p:sp>
      <p:sp>
        <p:nvSpPr>
          <p:cNvPr id="1112" name="Rectangle 1111">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D99F4F06-6B3A-4AE8-22AB-21B2037706AB}"/>
              </a:ext>
            </a:extLst>
          </p:cNvPr>
          <p:cNvSpPr>
            <a:spLocks noGrp="1"/>
          </p:cNvSpPr>
          <p:nvPr>
            <p:ph type="subTitle" idx="1"/>
          </p:nvPr>
        </p:nvSpPr>
        <p:spPr>
          <a:xfrm>
            <a:off x="1127208" y="4756265"/>
            <a:ext cx="4393278" cy="1244483"/>
          </a:xfrm>
        </p:spPr>
        <p:txBody>
          <a:bodyPr anchor="t">
            <a:normAutofit/>
          </a:bodyPr>
          <a:lstStyle/>
          <a:p>
            <a:pPr algn="l"/>
            <a:r>
              <a:rPr lang="en-US" dirty="0">
                <a:solidFill>
                  <a:srgbClr val="FFFFFF"/>
                </a:solidFill>
              </a:rPr>
              <a:t>Adi </a:t>
            </a:r>
            <a:r>
              <a:rPr lang="en-US" dirty="0" err="1">
                <a:solidFill>
                  <a:srgbClr val="FFFFFF"/>
                </a:solidFill>
              </a:rPr>
              <a:t>Hoftman</a:t>
            </a:r>
            <a:r>
              <a:rPr lang="en-US" dirty="0">
                <a:solidFill>
                  <a:srgbClr val="FFFFFF"/>
                </a:solidFill>
              </a:rPr>
              <a:t>, </a:t>
            </a:r>
            <a:r>
              <a:rPr lang="en-US" dirty="0" err="1">
                <a:solidFill>
                  <a:srgbClr val="FFFFFF"/>
                </a:solidFill>
              </a:rPr>
              <a:t>Yehonatan</a:t>
            </a:r>
            <a:r>
              <a:rPr lang="en-US" dirty="0">
                <a:solidFill>
                  <a:srgbClr val="FFFFFF"/>
                </a:solidFill>
              </a:rPr>
              <a:t> </a:t>
            </a:r>
            <a:r>
              <a:rPr lang="en-US" dirty="0" err="1">
                <a:solidFill>
                  <a:srgbClr val="FFFFFF"/>
                </a:solidFill>
              </a:rPr>
              <a:t>Escojido</a:t>
            </a:r>
            <a:r>
              <a:rPr lang="en-US" dirty="0">
                <a:solidFill>
                  <a:srgbClr val="FFFFFF"/>
                </a:solidFill>
              </a:rPr>
              <a:t>, Samuel </a:t>
            </a:r>
            <a:r>
              <a:rPr lang="en-US" dirty="0" err="1">
                <a:solidFill>
                  <a:srgbClr val="FFFFFF"/>
                </a:solidFill>
              </a:rPr>
              <a:t>Harroch</a:t>
            </a:r>
            <a:r>
              <a:rPr lang="en-US" dirty="0">
                <a:solidFill>
                  <a:srgbClr val="FFFFFF"/>
                </a:solidFill>
              </a:rPr>
              <a:t>, </a:t>
            </a:r>
            <a:r>
              <a:rPr lang="en-US" dirty="0" err="1">
                <a:solidFill>
                  <a:srgbClr val="FFFFFF"/>
                </a:solidFill>
              </a:rPr>
              <a:t>Dvir</a:t>
            </a:r>
            <a:r>
              <a:rPr lang="en-US" dirty="0">
                <a:solidFill>
                  <a:srgbClr val="FFFFFF"/>
                </a:solidFill>
              </a:rPr>
              <a:t> </a:t>
            </a:r>
            <a:r>
              <a:rPr lang="en-US" dirty="0" err="1">
                <a:solidFill>
                  <a:srgbClr val="FFFFFF"/>
                </a:solidFill>
              </a:rPr>
              <a:t>Shaul</a:t>
            </a:r>
            <a:r>
              <a:rPr lang="en-US" dirty="0">
                <a:solidFill>
                  <a:srgbClr val="FFFFFF"/>
                </a:solidFill>
              </a:rPr>
              <a:t> Supervised by: Dr. Roi Weiss</a:t>
            </a:r>
            <a:endParaRPr lang="he-IL" dirty="0">
              <a:solidFill>
                <a:srgbClr val="FFFFFF"/>
              </a:solidFill>
            </a:endParaRPr>
          </a:p>
        </p:txBody>
      </p:sp>
      <p:sp>
        <p:nvSpPr>
          <p:cNvPr id="1114" name="Oval 1113">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rototypical networks in the few-shot and zero-shot scenarios. (Source:...  | Download Scientific Diagram">
            <a:extLst>
              <a:ext uri="{FF2B5EF4-FFF2-40B4-BE49-F238E27FC236}">
                <a16:creationId xmlns:a16="http://schemas.microsoft.com/office/drawing/2014/main" id="{2BD24E86-8AF4-A6E2-49C2-A8DDA122BF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5899" b="11508"/>
          <a:stretch/>
        </p:blipFill>
        <p:spPr bwMode="auto">
          <a:xfrm>
            <a:off x="6927420" y="2108877"/>
            <a:ext cx="3723442" cy="265453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60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2280A03-47FC-EF9E-062E-E83A8282C7C0}"/>
              </a:ext>
            </a:extLst>
          </p:cNvPr>
          <p:cNvSpPr>
            <a:spLocks noGrp="1"/>
          </p:cNvSpPr>
          <p:nvPr>
            <p:ph type="title"/>
          </p:nvPr>
        </p:nvSpPr>
        <p:spPr>
          <a:xfrm>
            <a:off x="466722" y="586855"/>
            <a:ext cx="3201366" cy="3387497"/>
          </a:xfrm>
        </p:spPr>
        <p:txBody>
          <a:bodyPr anchor="b">
            <a:normAutofit/>
          </a:bodyPr>
          <a:lstStyle/>
          <a:p>
            <a:r>
              <a:rPr lang="en-US" sz="4000" b="1">
                <a:solidFill>
                  <a:srgbClr val="FFFFFF"/>
                </a:solidFill>
                <a:latin typeface="+mn-lt"/>
              </a:rPr>
              <a:t>Introduction</a:t>
            </a:r>
            <a:endParaRPr lang="he-IL" sz="4000" b="1">
              <a:solidFill>
                <a:srgbClr val="FFFFFF"/>
              </a:solidFill>
              <a:latin typeface="+mn-lt"/>
            </a:endParaRPr>
          </a:p>
        </p:txBody>
      </p:sp>
      <p:sp>
        <p:nvSpPr>
          <p:cNvPr id="3" name="מציין מיקום תוכן 2">
            <a:extLst>
              <a:ext uri="{FF2B5EF4-FFF2-40B4-BE49-F238E27FC236}">
                <a16:creationId xmlns:a16="http://schemas.microsoft.com/office/drawing/2014/main" id="{8E89A670-FE10-EEC1-7B6B-5096BD584BB8}"/>
              </a:ext>
            </a:extLst>
          </p:cNvPr>
          <p:cNvSpPr>
            <a:spLocks noGrp="1"/>
          </p:cNvSpPr>
          <p:nvPr>
            <p:ph idx="1"/>
          </p:nvPr>
        </p:nvSpPr>
        <p:spPr>
          <a:xfrm>
            <a:off x="4810259" y="649480"/>
            <a:ext cx="6555347" cy="5546047"/>
          </a:xfrm>
        </p:spPr>
        <p:txBody>
          <a:bodyPr anchor="ctr">
            <a:normAutofit/>
          </a:bodyPr>
          <a:lstStyle/>
          <a:p>
            <a:pPr algn="l" rtl="0"/>
            <a:r>
              <a:rPr lang="en-US" sz="3200" b="1" dirty="0"/>
              <a:t> Project goal : </a:t>
            </a:r>
            <a:r>
              <a:rPr lang="en-US" sz="3200" dirty="0"/>
              <a:t>study a recently proposed deep learning method - a prototype network that uses a few-shot learning method. </a:t>
            </a:r>
          </a:p>
          <a:p>
            <a:pPr algn="l" rtl="0"/>
            <a:r>
              <a:rPr lang="en-US" sz="3200" b="1" dirty="0"/>
              <a:t>Learning to learn</a:t>
            </a:r>
            <a:r>
              <a:rPr lang="en-US" sz="3200" dirty="0"/>
              <a:t>: learn how to learn new tasks faster by reusing previous experience </a:t>
            </a:r>
          </a:p>
          <a:p>
            <a:pPr algn="l" rtl="0"/>
            <a:r>
              <a:rPr lang="en-US" sz="3200" b="1" dirty="0"/>
              <a:t>Few-shot learning: </a:t>
            </a:r>
            <a:r>
              <a:rPr lang="en-US" sz="3200" dirty="0"/>
              <a:t>given only a highly limited number of solved instances from the new task. </a:t>
            </a:r>
          </a:p>
          <a:p>
            <a:pPr marL="0" indent="0" rtl="0">
              <a:buNone/>
            </a:pPr>
            <a:endParaRPr lang="en-US" sz="2000" dirty="0"/>
          </a:p>
        </p:txBody>
      </p:sp>
    </p:spTree>
    <p:extLst>
      <p:ext uri="{BB962C8B-B14F-4D97-AF65-F5344CB8AC3E}">
        <p14:creationId xmlns:p14="http://schemas.microsoft.com/office/powerpoint/2010/main" val="21883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BF1E8AD-668D-C0CD-D8A3-D4946ECC3E8D}"/>
              </a:ext>
            </a:extLst>
          </p:cNvPr>
          <p:cNvSpPr>
            <a:spLocks noGrp="1"/>
          </p:cNvSpPr>
          <p:nvPr>
            <p:ph type="title"/>
          </p:nvPr>
        </p:nvSpPr>
        <p:spPr>
          <a:xfrm>
            <a:off x="466722" y="586855"/>
            <a:ext cx="3201366" cy="3387497"/>
          </a:xfrm>
        </p:spPr>
        <p:txBody>
          <a:bodyPr anchor="b">
            <a:normAutofit/>
          </a:bodyPr>
          <a:lstStyle/>
          <a:p>
            <a:pPr algn="ctr"/>
            <a:r>
              <a:rPr lang="en-US" sz="4800" b="1" dirty="0">
                <a:solidFill>
                  <a:srgbClr val="FFFFFF"/>
                </a:solidFill>
                <a:latin typeface="+mn-lt"/>
              </a:rPr>
              <a:t>K-Nearest Neighbors</a:t>
            </a:r>
            <a:endParaRPr lang="he-IL" sz="4800" b="1" dirty="0">
              <a:solidFill>
                <a:srgbClr val="FFFFFF"/>
              </a:solidFill>
              <a:latin typeface="+mn-lt"/>
            </a:endParaRPr>
          </a:p>
        </p:txBody>
      </p:sp>
      <p:sp>
        <p:nvSpPr>
          <p:cNvPr id="3" name="מציין מיקום תוכן 2">
            <a:extLst>
              <a:ext uri="{FF2B5EF4-FFF2-40B4-BE49-F238E27FC236}">
                <a16:creationId xmlns:a16="http://schemas.microsoft.com/office/drawing/2014/main" id="{3E7BD737-8B71-63B8-7EC1-5D3A49ACF837}"/>
              </a:ext>
            </a:extLst>
          </p:cNvPr>
          <p:cNvSpPr>
            <a:spLocks noGrp="1"/>
          </p:cNvSpPr>
          <p:nvPr>
            <p:ph idx="1"/>
          </p:nvPr>
        </p:nvSpPr>
        <p:spPr>
          <a:xfrm>
            <a:off x="4810259" y="649480"/>
            <a:ext cx="6555347" cy="5546047"/>
          </a:xfrm>
        </p:spPr>
        <p:txBody>
          <a:bodyPr anchor="ctr">
            <a:normAutofit/>
          </a:bodyPr>
          <a:lstStyle/>
          <a:p>
            <a:pPr algn="l" rtl="0"/>
            <a:r>
              <a:rPr lang="en-US" sz="2400" b="0" i="0" dirty="0">
                <a:effectLst/>
                <a:latin typeface="charter"/>
              </a:rPr>
              <a:t>K-nearest neighbors (KNN) is a type of supervised learning algorithm. KNN tries to predict the correct class for the test data by calculating the distance between the test data and all the training points. Then select the K number of points which is closet to the test data</a:t>
            </a:r>
            <a:r>
              <a:rPr lang="en-US" sz="2000" b="0" i="0" dirty="0">
                <a:effectLst/>
                <a:latin typeface="charter"/>
              </a:rPr>
              <a:t>.</a:t>
            </a:r>
          </a:p>
          <a:p>
            <a:pPr rtl="0"/>
            <a:endParaRPr lang="en-US" sz="2000" dirty="0">
              <a:latin typeface="charter"/>
            </a:endParaRPr>
          </a:p>
          <a:p>
            <a:pPr algn="l" rtl="0"/>
            <a:r>
              <a:rPr lang="en-US" sz="2000" b="1" dirty="0">
                <a:latin typeface="charter"/>
              </a:rPr>
              <a:t>Data set: </a:t>
            </a:r>
            <a:r>
              <a:rPr lang="en-US" sz="2000" dirty="0" err="1">
                <a:latin typeface="charter"/>
              </a:rPr>
              <a:t>notMNIST</a:t>
            </a:r>
            <a:r>
              <a:rPr lang="en-US" sz="2000" dirty="0">
                <a:latin typeface="charter"/>
              </a:rPr>
              <a:t> (A-J).</a:t>
            </a:r>
          </a:p>
          <a:p>
            <a:pPr algn="l" rtl="0"/>
            <a:r>
              <a:rPr lang="en-US" sz="2000" b="1" dirty="0">
                <a:latin typeface="charter"/>
              </a:rPr>
              <a:t>Train: </a:t>
            </a:r>
            <a:r>
              <a:rPr lang="en-US" sz="2000" dirty="0">
                <a:latin typeface="charter"/>
              </a:rPr>
              <a:t>N-support from sample images.</a:t>
            </a:r>
          </a:p>
          <a:p>
            <a:pPr algn="l" rtl="0"/>
            <a:r>
              <a:rPr lang="en-US" sz="2000" b="1" dirty="0">
                <a:latin typeface="charter"/>
              </a:rPr>
              <a:t>Test: </a:t>
            </a:r>
            <a:r>
              <a:rPr lang="en-US" sz="2000" dirty="0">
                <a:latin typeface="charter"/>
              </a:rPr>
              <a:t>N-Query from sample images.</a:t>
            </a:r>
          </a:p>
          <a:p>
            <a:pPr algn="l" rtl="0"/>
            <a:r>
              <a:rPr lang="en-US" sz="2000" b="1" dirty="0">
                <a:latin typeface="charter"/>
              </a:rPr>
              <a:t>Results: ~</a:t>
            </a:r>
            <a:r>
              <a:rPr lang="en-US" sz="2000" dirty="0">
                <a:latin typeface="charter"/>
              </a:rPr>
              <a:t>80% success in average (will discusses later).</a:t>
            </a:r>
            <a:endParaRPr lang="en-US" sz="2000" b="1" dirty="0">
              <a:latin typeface="charter"/>
            </a:endParaRPr>
          </a:p>
        </p:txBody>
      </p:sp>
    </p:spTree>
    <p:extLst>
      <p:ext uri="{BB962C8B-B14F-4D97-AF65-F5344CB8AC3E}">
        <p14:creationId xmlns:p14="http://schemas.microsoft.com/office/powerpoint/2010/main" val="230041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ABA0020-9818-F319-9775-E5DADC11A600}"/>
              </a:ext>
            </a:extLst>
          </p:cNvPr>
          <p:cNvSpPr>
            <a:spLocks noGrp="1"/>
          </p:cNvSpPr>
          <p:nvPr>
            <p:ph type="title"/>
          </p:nvPr>
        </p:nvSpPr>
        <p:spPr>
          <a:xfrm>
            <a:off x="258812" y="2691829"/>
            <a:ext cx="3520191" cy="1282523"/>
          </a:xfrm>
        </p:spPr>
        <p:txBody>
          <a:bodyPr anchor="b">
            <a:normAutofit fontScale="90000"/>
          </a:bodyPr>
          <a:lstStyle/>
          <a:p>
            <a:pPr algn="ctr"/>
            <a:r>
              <a:rPr lang="en-US" b="1" dirty="0">
                <a:solidFill>
                  <a:srgbClr val="FFFFFF"/>
                </a:solidFill>
                <a:latin typeface="+mn-lt"/>
              </a:rPr>
              <a:t>Description of the process</a:t>
            </a:r>
            <a:endParaRPr lang="he-IL" b="1" dirty="0">
              <a:solidFill>
                <a:srgbClr val="FFFFFF"/>
              </a:solidFill>
              <a:latin typeface="+mn-lt"/>
            </a:endParaRPr>
          </a:p>
        </p:txBody>
      </p:sp>
      <p:sp>
        <p:nvSpPr>
          <p:cNvPr id="3" name="מציין מיקום תוכן 2">
            <a:extLst>
              <a:ext uri="{FF2B5EF4-FFF2-40B4-BE49-F238E27FC236}">
                <a16:creationId xmlns:a16="http://schemas.microsoft.com/office/drawing/2014/main" id="{7065F07D-3B7A-503A-D64D-80D15E9978E5}"/>
              </a:ext>
            </a:extLst>
          </p:cNvPr>
          <p:cNvSpPr>
            <a:spLocks noGrp="1"/>
          </p:cNvSpPr>
          <p:nvPr>
            <p:ph idx="1"/>
          </p:nvPr>
        </p:nvSpPr>
        <p:spPr>
          <a:xfrm>
            <a:off x="4810259" y="649480"/>
            <a:ext cx="6555347" cy="5546047"/>
          </a:xfrm>
        </p:spPr>
        <p:txBody>
          <a:bodyPr anchor="ctr">
            <a:noAutofit/>
          </a:bodyPr>
          <a:lstStyle/>
          <a:p>
            <a:pPr marL="342900" indent="-342900" algn="l" rtl="0">
              <a:buFont typeface="+mj-lt"/>
              <a:buAutoNum type="arabicPeriod"/>
            </a:pPr>
            <a:r>
              <a:rPr lang="en-US" sz="2400" b="1" dirty="0"/>
              <a:t>Select sample </a:t>
            </a:r>
            <a:r>
              <a:rPr lang="en-US" sz="2400" dirty="0"/>
              <a:t>select some images from the data randomly and divide to support set and query set.</a:t>
            </a:r>
          </a:p>
          <a:p>
            <a:pPr marL="342900" indent="-342900" algn="l" rtl="0">
              <a:buFont typeface="+mj-lt"/>
              <a:buAutoNum type="arabicPeriod"/>
            </a:pPr>
            <a:r>
              <a:rPr lang="en-US" sz="2400" b="1" dirty="0"/>
              <a:t>Embed the images </a:t>
            </a:r>
            <a:r>
              <a:rPr lang="en-US" sz="2400" dirty="0"/>
              <a:t>into vector of size 1X64.</a:t>
            </a:r>
          </a:p>
          <a:p>
            <a:pPr marL="342900" indent="-342900" algn="l" rtl="0">
              <a:buFont typeface="+mj-lt"/>
              <a:buAutoNum type="arabicPeriod"/>
            </a:pPr>
            <a:r>
              <a:rPr lang="en-US" sz="2400" b="1" dirty="0"/>
              <a:t>Compute prototype-</a:t>
            </a:r>
            <a:r>
              <a:rPr lang="en-US" sz="2400" dirty="0"/>
              <a:t> </a:t>
            </a:r>
            <a:r>
              <a:rPr lang="en-US" sz="2400" dirty="0">
                <a:solidFill>
                  <a:srgbClr val="292929"/>
                </a:solidFill>
              </a:rPr>
              <a:t>i</a:t>
            </a:r>
            <a:r>
              <a:rPr lang="en-US" sz="2400" b="0" i="0" dirty="0">
                <a:solidFill>
                  <a:srgbClr val="292929"/>
                </a:solidFill>
                <a:effectLst/>
              </a:rPr>
              <a:t>n this step we compute a prototype for each cluster. </a:t>
            </a:r>
          </a:p>
          <a:p>
            <a:pPr marL="342900" indent="-342900" algn="l" rtl="0">
              <a:buFont typeface="+mj-lt"/>
              <a:buAutoNum type="arabicPeriod"/>
            </a:pPr>
            <a:r>
              <a:rPr lang="en-US" sz="2400" b="1" dirty="0">
                <a:solidFill>
                  <a:srgbClr val="292929"/>
                </a:solidFill>
              </a:rPr>
              <a:t>Compute distance-  </a:t>
            </a:r>
            <a:r>
              <a:rPr lang="en-US" sz="2400" b="0" i="0" dirty="0">
                <a:solidFill>
                  <a:srgbClr val="292929"/>
                </a:solidFill>
                <a:effectLst/>
              </a:rPr>
              <a:t>we compute the distance between each unlabeled image and the prototypes</a:t>
            </a:r>
            <a:r>
              <a:rPr lang="en-US" sz="2400" dirty="0">
                <a:solidFill>
                  <a:srgbClr val="292929"/>
                </a:solidFill>
              </a:rPr>
              <a:t>.</a:t>
            </a:r>
          </a:p>
          <a:p>
            <a:pPr marL="342900" indent="-342900" algn="l" rtl="0">
              <a:buFont typeface="+mj-lt"/>
              <a:buAutoNum type="arabicPeriod"/>
            </a:pPr>
            <a:r>
              <a:rPr lang="en-US" sz="2400" b="1" dirty="0">
                <a:solidFill>
                  <a:srgbClr val="292929"/>
                </a:solidFill>
              </a:rPr>
              <a:t>Lunch train</a:t>
            </a:r>
            <a:r>
              <a:rPr lang="en-US" sz="2400" dirty="0">
                <a:solidFill>
                  <a:srgbClr val="292929"/>
                </a:solidFill>
              </a:rPr>
              <a:t>, in this area we just do those 4 step before.</a:t>
            </a:r>
          </a:p>
          <a:p>
            <a:pPr marL="342900" indent="-342900" algn="l" rtl="0">
              <a:buFont typeface="+mj-lt"/>
              <a:buAutoNum type="arabicPeriod"/>
            </a:pPr>
            <a:r>
              <a:rPr lang="en-US" sz="2400" dirty="0"/>
              <a:t>For testing the </a:t>
            </a:r>
            <a:r>
              <a:rPr lang="en-US" sz="2400" dirty="0" err="1"/>
              <a:t>Protonet</a:t>
            </a:r>
            <a:r>
              <a:rPr lang="en-US" sz="2400" dirty="0"/>
              <a:t>, we give it a small labeled dataset</a:t>
            </a:r>
            <a:r>
              <a:rPr lang="en-US" sz="2400" dirty="0">
                <a:solidFill>
                  <a:srgbClr val="292929"/>
                </a:solidFill>
              </a:rPr>
              <a:t>,</a:t>
            </a:r>
            <a:r>
              <a:rPr lang="en-US" sz="2400" dirty="0"/>
              <a:t> for each such single test we also ask K-NN to predict the class</a:t>
            </a:r>
            <a:endParaRPr lang="en-US" sz="2400" dirty="0">
              <a:solidFill>
                <a:srgbClr val="292929"/>
              </a:solidFill>
            </a:endParaRPr>
          </a:p>
          <a:p>
            <a:pPr marL="342900" indent="-342900" algn="l" rtl="0">
              <a:buFont typeface="+mj-lt"/>
              <a:buAutoNum type="arabicPeriod"/>
            </a:pPr>
            <a:endParaRPr lang="en-US" sz="2400" dirty="0">
              <a:solidFill>
                <a:srgbClr val="292929"/>
              </a:solidFill>
            </a:endParaRPr>
          </a:p>
        </p:txBody>
      </p:sp>
    </p:spTree>
    <p:extLst>
      <p:ext uri="{BB962C8B-B14F-4D97-AF65-F5344CB8AC3E}">
        <p14:creationId xmlns:p14="http://schemas.microsoft.com/office/powerpoint/2010/main" val="151886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E95675C-941A-B490-8F8D-9BEFA50D7268}"/>
              </a:ext>
            </a:extLst>
          </p:cNvPr>
          <p:cNvSpPr>
            <a:spLocks noGrp="1"/>
          </p:cNvSpPr>
          <p:nvPr>
            <p:ph type="title"/>
          </p:nvPr>
        </p:nvSpPr>
        <p:spPr>
          <a:xfrm>
            <a:off x="345897" y="3229570"/>
            <a:ext cx="3201366" cy="583881"/>
          </a:xfrm>
        </p:spPr>
        <p:txBody>
          <a:bodyPr anchor="b">
            <a:normAutofit fontScale="90000"/>
          </a:bodyPr>
          <a:lstStyle/>
          <a:p>
            <a:pPr algn="ctr"/>
            <a:r>
              <a:rPr lang="en-US" b="1">
                <a:solidFill>
                  <a:srgbClr val="FFFFFF"/>
                </a:solidFill>
                <a:latin typeface="+mn-lt"/>
              </a:rPr>
              <a:t>Comparisons</a:t>
            </a:r>
            <a:endParaRPr lang="he-IL" b="1" dirty="0">
              <a:solidFill>
                <a:srgbClr val="FFFFFF"/>
              </a:solidFill>
              <a:latin typeface="+mn-lt"/>
            </a:endParaRPr>
          </a:p>
        </p:txBody>
      </p:sp>
      <p:pic>
        <p:nvPicPr>
          <p:cNvPr id="5" name="מציין מיקום תוכן 4">
            <a:extLst>
              <a:ext uri="{FF2B5EF4-FFF2-40B4-BE49-F238E27FC236}">
                <a16:creationId xmlns:a16="http://schemas.microsoft.com/office/drawing/2014/main" id="{FA60C80C-34A3-08E8-B660-B78EB9472EDD}"/>
              </a:ext>
            </a:extLst>
          </p:cNvPr>
          <p:cNvPicPr>
            <a:picLocks noGrp="1" noChangeAspect="1"/>
          </p:cNvPicPr>
          <p:nvPr>
            <p:ph idx="1"/>
          </p:nvPr>
        </p:nvPicPr>
        <p:blipFill>
          <a:blip r:embed="rId2"/>
          <a:stretch>
            <a:fillRect/>
          </a:stretch>
        </p:blipFill>
        <p:spPr>
          <a:xfrm>
            <a:off x="4296032" y="586045"/>
            <a:ext cx="2918771" cy="2643525"/>
          </a:xfrm>
        </p:spPr>
      </p:pic>
      <p:sp>
        <p:nvSpPr>
          <p:cNvPr id="6" name="תיבת טקסט 5">
            <a:extLst>
              <a:ext uri="{FF2B5EF4-FFF2-40B4-BE49-F238E27FC236}">
                <a16:creationId xmlns:a16="http://schemas.microsoft.com/office/drawing/2014/main" id="{6ACCF5E6-A41F-33B1-2BCB-510216C01345}"/>
              </a:ext>
            </a:extLst>
          </p:cNvPr>
          <p:cNvSpPr txBox="1"/>
          <p:nvPr/>
        </p:nvSpPr>
        <p:spPr>
          <a:xfrm>
            <a:off x="4442810" y="-19190"/>
            <a:ext cx="2625213" cy="600164"/>
          </a:xfrm>
          <a:prstGeom prst="rect">
            <a:avLst/>
          </a:prstGeom>
          <a:noFill/>
        </p:spPr>
        <p:txBody>
          <a:bodyPr wrap="square" rtlCol="1">
            <a:spAutoFit/>
          </a:bodyPr>
          <a:lstStyle/>
          <a:p>
            <a:r>
              <a:rPr lang="en-US" sz="1100" dirty="0"/>
              <a:t>Epoch-size =2000</a:t>
            </a:r>
          </a:p>
          <a:p>
            <a:r>
              <a:rPr lang="en-US" sz="1100" dirty="0"/>
              <a:t>Total of iteration in train=10000</a:t>
            </a:r>
          </a:p>
          <a:p>
            <a:r>
              <a:rPr lang="en-US" sz="1100" dirty="0"/>
              <a:t>Number of classes = 5</a:t>
            </a:r>
          </a:p>
        </p:txBody>
      </p:sp>
      <p:pic>
        <p:nvPicPr>
          <p:cNvPr id="9" name="תמונה 8">
            <a:extLst>
              <a:ext uri="{FF2B5EF4-FFF2-40B4-BE49-F238E27FC236}">
                <a16:creationId xmlns:a16="http://schemas.microsoft.com/office/drawing/2014/main" id="{EB812694-F7B8-EFE5-DE8D-CFE10A9C0A94}"/>
              </a:ext>
            </a:extLst>
          </p:cNvPr>
          <p:cNvPicPr>
            <a:picLocks noChangeAspect="1"/>
          </p:cNvPicPr>
          <p:nvPr/>
        </p:nvPicPr>
        <p:blipFill>
          <a:blip r:embed="rId3"/>
          <a:stretch>
            <a:fillRect/>
          </a:stretch>
        </p:blipFill>
        <p:spPr>
          <a:xfrm>
            <a:off x="8154169" y="663874"/>
            <a:ext cx="3157998" cy="2643524"/>
          </a:xfrm>
          <a:prstGeom prst="rect">
            <a:avLst/>
          </a:prstGeom>
        </p:spPr>
      </p:pic>
      <p:sp>
        <p:nvSpPr>
          <p:cNvPr id="13" name="תיבת טקסט 12">
            <a:extLst>
              <a:ext uri="{FF2B5EF4-FFF2-40B4-BE49-F238E27FC236}">
                <a16:creationId xmlns:a16="http://schemas.microsoft.com/office/drawing/2014/main" id="{C7D93E7F-66C9-2BD1-3CE2-1936214488AF}"/>
              </a:ext>
            </a:extLst>
          </p:cNvPr>
          <p:cNvSpPr txBox="1"/>
          <p:nvPr/>
        </p:nvSpPr>
        <p:spPr>
          <a:xfrm>
            <a:off x="8171756" y="31855"/>
            <a:ext cx="2625213" cy="600164"/>
          </a:xfrm>
          <a:prstGeom prst="rect">
            <a:avLst/>
          </a:prstGeom>
          <a:noFill/>
        </p:spPr>
        <p:txBody>
          <a:bodyPr wrap="square" rtlCol="1">
            <a:spAutoFit/>
          </a:bodyPr>
          <a:lstStyle/>
          <a:p>
            <a:r>
              <a:rPr lang="en-US" sz="1100" dirty="0"/>
              <a:t>Epoch-size =2000</a:t>
            </a:r>
          </a:p>
          <a:p>
            <a:r>
              <a:rPr lang="en-US" sz="1100" dirty="0"/>
              <a:t>Total of iteration in train=10000</a:t>
            </a:r>
          </a:p>
          <a:p>
            <a:r>
              <a:rPr lang="en-US" sz="1100" dirty="0"/>
              <a:t>Number of classes = 5</a:t>
            </a:r>
          </a:p>
        </p:txBody>
      </p:sp>
      <p:pic>
        <p:nvPicPr>
          <p:cNvPr id="17" name="תמונה 16">
            <a:extLst>
              <a:ext uri="{FF2B5EF4-FFF2-40B4-BE49-F238E27FC236}">
                <a16:creationId xmlns:a16="http://schemas.microsoft.com/office/drawing/2014/main" id="{731C0A93-574E-70E5-69B8-9E859252C848}"/>
              </a:ext>
            </a:extLst>
          </p:cNvPr>
          <p:cNvPicPr>
            <a:picLocks noChangeAspect="1"/>
          </p:cNvPicPr>
          <p:nvPr/>
        </p:nvPicPr>
        <p:blipFill>
          <a:blip r:embed="rId4"/>
          <a:stretch>
            <a:fillRect/>
          </a:stretch>
        </p:blipFill>
        <p:spPr>
          <a:xfrm>
            <a:off x="8424875" y="3521510"/>
            <a:ext cx="2771993" cy="485434"/>
          </a:xfrm>
          <a:prstGeom prst="rect">
            <a:avLst/>
          </a:prstGeom>
        </p:spPr>
      </p:pic>
      <p:pic>
        <p:nvPicPr>
          <p:cNvPr id="21" name="תמונה 20">
            <a:extLst>
              <a:ext uri="{FF2B5EF4-FFF2-40B4-BE49-F238E27FC236}">
                <a16:creationId xmlns:a16="http://schemas.microsoft.com/office/drawing/2014/main" id="{91F902B0-CA4D-3424-ACDF-EF4435A7B65E}"/>
              </a:ext>
            </a:extLst>
          </p:cNvPr>
          <p:cNvPicPr>
            <a:picLocks noChangeAspect="1"/>
          </p:cNvPicPr>
          <p:nvPr/>
        </p:nvPicPr>
        <p:blipFill>
          <a:blip r:embed="rId5"/>
          <a:stretch>
            <a:fillRect/>
          </a:stretch>
        </p:blipFill>
        <p:spPr>
          <a:xfrm>
            <a:off x="8424875" y="4006944"/>
            <a:ext cx="2918771" cy="2225294"/>
          </a:xfrm>
          <a:prstGeom prst="rect">
            <a:avLst/>
          </a:prstGeom>
        </p:spPr>
      </p:pic>
      <p:pic>
        <p:nvPicPr>
          <p:cNvPr id="23" name="תמונה 22">
            <a:extLst>
              <a:ext uri="{FF2B5EF4-FFF2-40B4-BE49-F238E27FC236}">
                <a16:creationId xmlns:a16="http://schemas.microsoft.com/office/drawing/2014/main" id="{E2BBE9E8-D5A1-1412-9A92-3F85B816816F}"/>
              </a:ext>
            </a:extLst>
          </p:cNvPr>
          <p:cNvPicPr>
            <a:picLocks noChangeAspect="1"/>
          </p:cNvPicPr>
          <p:nvPr/>
        </p:nvPicPr>
        <p:blipFill>
          <a:blip r:embed="rId6"/>
          <a:stretch>
            <a:fillRect/>
          </a:stretch>
        </p:blipFill>
        <p:spPr>
          <a:xfrm>
            <a:off x="4298295" y="3684300"/>
            <a:ext cx="3028950" cy="2547938"/>
          </a:xfrm>
          <a:prstGeom prst="rect">
            <a:avLst/>
          </a:prstGeom>
        </p:spPr>
      </p:pic>
    </p:spTree>
    <p:extLst>
      <p:ext uri="{BB962C8B-B14F-4D97-AF65-F5344CB8AC3E}">
        <p14:creationId xmlns:p14="http://schemas.microsoft.com/office/powerpoint/2010/main" val="329795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E95675C-941A-B490-8F8D-9BEFA50D7268}"/>
              </a:ext>
            </a:extLst>
          </p:cNvPr>
          <p:cNvSpPr>
            <a:spLocks noGrp="1"/>
          </p:cNvSpPr>
          <p:nvPr>
            <p:ph type="title"/>
          </p:nvPr>
        </p:nvSpPr>
        <p:spPr>
          <a:xfrm>
            <a:off x="418225" y="3094884"/>
            <a:ext cx="3201366" cy="812481"/>
          </a:xfrm>
        </p:spPr>
        <p:txBody>
          <a:bodyPr anchor="b">
            <a:normAutofit/>
          </a:bodyPr>
          <a:lstStyle/>
          <a:p>
            <a:pPr algn="ctr"/>
            <a:r>
              <a:rPr lang="en-US" b="1" dirty="0">
                <a:solidFill>
                  <a:srgbClr val="FFFFFF"/>
                </a:solidFill>
                <a:latin typeface="+mn-lt"/>
              </a:rPr>
              <a:t>Conclusions</a:t>
            </a:r>
            <a:endParaRPr lang="he-IL" b="1" dirty="0">
              <a:solidFill>
                <a:srgbClr val="FFFFFF"/>
              </a:solidFill>
              <a:latin typeface="+mn-lt"/>
            </a:endParaRPr>
          </a:p>
        </p:txBody>
      </p:sp>
      <p:sp>
        <p:nvSpPr>
          <p:cNvPr id="3" name="מציין מיקום תוכן 2">
            <a:extLst>
              <a:ext uri="{FF2B5EF4-FFF2-40B4-BE49-F238E27FC236}">
                <a16:creationId xmlns:a16="http://schemas.microsoft.com/office/drawing/2014/main" id="{F4623C83-54DB-AF78-2D07-94DA6BC397FB}"/>
              </a:ext>
            </a:extLst>
          </p:cNvPr>
          <p:cNvSpPr>
            <a:spLocks noGrp="1"/>
          </p:cNvSpPr>
          <p:nvPr>
            <p:ph idx="1"/>
          </p:nvPr>
        </p:nvSpPr>
        <p:spPr>
          <a:xfrm>
            <a:off x="4810259" y="649480"/>
            <a:ext cx="6555347" cy="5546047"/>
          </a:xfrm>
        </p:spPr>
        <p:txBody>
          <a:bodyPr anchor="ctr">
            <a:normAutofit/>
          </a:bodyPr>
          <a:lstStyle/>
          <a:p>
            <a:pPr algn="l" rtl="0"/>
            <a:r>
              <a:rPr lang="en-US" dirty="0"/>
              <a:t>To sum up, we got the better result with the prototype network.</a:t>
            </a:r>
          </a:p>
          <a:p>
            <a:pPr algn="l" rtl="0"/>
            <a:r>
              <a:rPr lang="en-US" dirty="0"/>
              <a:t>We can conclude that the KNN  needs more data points to be more accurate.</a:t>
            </a:r>
          </a:p>
          <a:p>
            <a:pPr algn="l" rtl="0"/>
            <a:r>
              <a:rPr lang="en-US" dirty="0"/>
              <a:t>Even though We saw an improvement in the results of KNN as more learning was performed with larger data. </a:t>
            </a:r>
          </a:p>
          <a:p>
            <a:pPr algn="l" rtl="0"/>
            <a:r>
              <a:rPr lang="en-US" dirty="0"/>
              <a:t>In conclusion, it can be seen that the model we built provides relatively good and stable results when used in few shots learning</a:t>
            </a:r>
          </a:p>
          <a:p>
            <a:pPr algn="l" rtl="0"/>
            <a:endParaRPr lang="he-IL" sz="2000" dirty="0"/>
          </a:p>
        </p:txBody>
      </p:sp>
    </p:spTree>
    <p:extLst>
      <p:ext uri="{BB962C8B-B14F-4D97-AF65-F5344CB8AC3E}">
        <p14:creationId xmlns:p14="http://schemas.microsoft.com/office/powerpoint/2010/main" val="87128256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371</Words>
  <Application>Microsoft Office PowerPoint</Application>
  <PresentationFormat>מסך רחב</PresentationFormat>
  <Paragraphs>32</Paragraphs>
  <Slides>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6</vt:i4>
      </vt:variant>
    </vt:vector>
  </HeadingPairs>
  <TitlesOfParts>
    <vt:vector size="11" baseType="lpstr">
      <vt:lpstr>Arial</vt:lpstr>
      <vt:lpstr>Calibri</vt:lpstr>
      <vt:lpstr>Calibri Light</vt:lpstr>
      <vt:lpstr>charter</vt:lpstr>
      <vt:lpstr>ערכת נושא Office</vt:lpstr>
      <vt:lpstr>Learn to learn with few shots</vt:lpstr>
      <vt:lpstr>Introduction</vt:lpstr>
      <vt:lpstr>K-Nearest Neighbors</vt:lpstr>
      <vt:lpstr>Description of the process</vt:lpstr>
      <vt:lpstr>Comparisons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עדי הופטמן</dc:creator>
  <cp:lastModifiedBy>יהונתן אסקוכידו</cp:lastModifiedBy>
  <cp:revision>5</cp:revision>
  <dcterms:created xsi:type="dcterms:W3CDTF">2022-08-09T09:45:20Z</dcterms:created>
  <dcterms:modified xsi:type="dcterms:W3CDTF">2022-08-15T12:27:44Z</dcterms:modified>
</cp:coreProperties>
</file>