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4" r:id="rId9"/>
    <p:sldId id="260" r:id="rId10"/>
    <p:sldId id="265" r:id="rId11"/>
    <p:sldId id="266" r:id="rId12"/>
    <p:sldId id="269" r:id="rId13"/>
    <p:sldId id="270" r:id="rId14"/>
    <p:sldId id="272" r:id="rId15"/>
    <p:sldId id="271" r:id="rId16"/>
    <p:sldId id="267" r:id="rId17"/>
    <p:sldId id="268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im" initials="H" lastIdx="1" clrIdx="0">
    <p:extLst>
      <p:ext uri="{19B8F6BF-5375-455C-9EA6-DF929625EA0E}">
        <p15:presenceInfo xmlns:p15="http://schemas.microsoft.com/office/powerpoint/2012/main" userId="Hor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7T22:02:57.395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שקופית כותרת" type="title">
  <p:cSld name="שקופית כותרת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1" name="Google Shape;21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2928938" y="2582862"/>
              <a:ext cx="2693988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71850" y="2692400"/>
              <a:ext cx="3332163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3367088" y="2687637"/>
              <a:ext cx="4576763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800" cy="26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uez One"/>
              <a:buNone/>
              <a:defRPr sz="60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300"/>
              <a:buFont typeface="Suez One"/>
              <a:buNone/>
              <a:defRPr sz="2133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Suez One"/>
              <a:buNone/>
              <a:defRPr sz="2000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Suez One"/>
              <a:buNone/>
              <a:defRPr sz="18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Suez One"/>
              <a:buNone/>
              <a:defRPr sz="1600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ct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ct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Suez One"/>
              <a:buNone/>
              <a:defRPr sz="1467" i="0" u="none" strike="noStrike" cap="none">
                <a:solidFill>
                  <a:srgbClr val="888888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 lang="he-IL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  <p:pic>
        <p:nvPicPr>
          <p:cNvPr id="32" name="Google Shape;3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75" y="-5"/>
            <a:ext cx="4215901" cy="2004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0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פנורמית עם כיתוב">
  <p:cSld name="תמונה פנורמית עם כיתוב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8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6000" cy="316480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/>
          <a:lstStyle>
            <a:lvl1pPr marR="0" lvl="0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8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1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1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כיתוב">
  <p:cSld name="כותרת וכיתוב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800" cy="1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98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ציטוט עם כיתוב">
  <p:cSld name="ציטוט עם כיתוב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1598612" y="863023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67"/>
          </a:p>
        </p:txBody>
      </p:sp>
      <p:sp>
        <p:nvSpPr>
          <p:cNvPr id="99" name="Google Shape;99;p13"/>
          <p:cNvSpPr txBox="1"/>
          <p:nvPr/>
        </p:nvSpPr>
        <p:spPr>
          <a:xfrm>
            <a:off x="10893425" y="2819399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67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00" cy="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800" cy="1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510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">
  <p:cSld name="כרטיס שם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432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רטיס שם עם ציטוט">
  <p:cSld name="כרטיס שם עם ציטוט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598612" y="863023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67"/>
          </a:p>
        </p:txBody>
      </p:sp>
      <p:sp>
        <p:nvSpPr>
          <p:cNvPr id="114" name="Google Shape;114;p15"/>
          <p:cNvSpPr txBox="1"/>
          <p:nvPr/>
        </p:nvSpPr>
        <p:spPr>
          <a:xfrm>
            <a:off x="10893425" y="2819399"/>
            <a:ext cx="6096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67"/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4765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או False">
  <p:cSld name="True או Fals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800" cy="2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800" cy="8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3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800" cy="1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l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95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כותרת וטקסט אנכי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4931423" y="-780201"/>
            <a:ext cx="3124400" cy="10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524920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354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כותרת אנכית וטקסט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065224" y="2353200"/>
            <a:ext cx="5105200" cy="1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941653" y="-771400"/>
            <a:ext cx="5105200" cy="8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524920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7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ctr" anchorCtr="0"/>
          <a:lstStyle>
            <a:lvl1pPr marL="609585" lvl="0" indent="-524920" rtl="0">
              <a:spcBef>
                <a:spcPts val="533"/>
              </a:spcBef>
              <a:spcAft>
                <a:spcPts val="0"/>
              </a:spcAft>
              <a:buSzPts val="26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1pPr>
            <a:lvl2pPr marL="1219170" lvl="1" indent="-491054" rtl="0">
              <a:spcBef>
                <a:spcPts val="667"/>
              </a:spcBef>
              <a:spcAft>
                <a:spcPts val="0"/>
              </a:spcAft>
              <a:buSzPts val="22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2pPr>
            <a:lvl3pPr marL="1828754" lvl="2" indent="-474121" rtl="0">
              <a:spcBef>
                <a:spcPts val="667"/>
              </a:spcBef>
              <a:spcAft>
                <a:spcPts val="0"/>
              </a:spcAft>
              <a:buSzPts val="20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4pPr>
            <a:lvl5pPr marL="3047924" lvl="4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5pPr>
            <a:lvl6pPr marL="3657509" lvl="5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6pPr>
            <a:lvl7pPr marL="4267093" lvl="6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7pPr>
            <a:lvl8pPr marL="4876678" lvl="7" indent="-431789" rtl="0">
              <a:spcBef>
                <a:spcPts val="667"/>
              </a:spcBef>
              <a:spcAft>
                <a:spcPts val="0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8pPr>
            <a:lvl9pPr marL="5486263" lvl="8" indent="-431789" rtl="0">
              <a:spcBef>
                <a:spcPts val="667"/>
              </a:spcBef>
              <a:spcAft>
                <a:spcPts val="667"/>
              </a:spcAft>
              <a:buSzPts val="1500"/>
              <a:buFont typeface="Suez One"/>
              <a:buChar char="•"/>
              <a:defRPr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buNone/>
              <a:defRPr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4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כותרת ותוכן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uez One"/>
              <a:buNone/>
              <a:defRPr sz="40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2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1484309" y="1524001"/>
            <a:ext cx="10018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524920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Suez One"/>
              <a:buChar char="•"/>
              <a:defRPr sz="24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L="1219170" marR="0" lvl="1" indent="-49105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Suez One"/>
              <a:buChar char="•"/>
              <a:defRPr sz="20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L="1828754" marR="0" lvl="2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Suez One"/>
              <a:buChar char="•"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L="2438339" marR="0" lvl="3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Suez One"/>
              <a:buChar char="•"/>
              <a:defRPr sz="1600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Suez One"/>
              <a:buChar char="•"/>
              <a:defRPr sz="14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37" name="Google Shape;37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0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Font typeface="Suez One"/>
              <a:buNone/>
              <a:defRPr sz="1867" i="0" u="none" strike="noStrike" cap="none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 lang="he-IL"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כותרת מקטע עליונה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800" cy="2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2572277" y="4777381"/>
            <a:ext cx="8930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304792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None/>
              <a:defRPr sz="1467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35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שני תכנים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200" cy="3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200" cy="3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80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השוואה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2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3000"/>
              <a:buFont typeface="Arial"/>
              <a:buNone/>
              <a:defRPr sz="2800" b="0" i="0" u="none" strike="noStrike" cap="non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200" cy="2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400" cy="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609585" marR="0" lvl="0" indent="-304792" algn="r" rtl="1">
              <a:spcBef>
                <a:spcPts val="533"/>
              </a:spcBef>
              <a:spcAft>
                <a:spcPts val="0"/>
              </a:spcAft>
              <a:buClr>
                <a:srgbClr val="8D1415"/>
              </a:buClr>
              <a:buSzPts val="3000"/>
              <a:buFont typeface="Arial"/>
              <a:buNone/>
              <a:defRPr sz="2800" b="0" i="0" u="none" strike="noStrike" cap="none">
                <a:solidFill>
                  <a:srgbClr val="8D1415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200" cy="2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marR="0" lvl="0" indent="-474121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1485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14856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3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863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כותרת בלבד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97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ריק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1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תוכן עם כיתוב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800" cy="5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491054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47412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44872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431789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431789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500"/>
              <a:buFont typeface="Arial"/>
              <a:buChar char="•"/>
              <a:defRPr sz="14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1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65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תמונה עם כיתוב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7594683" y="914400"/>
            <a:ext cx="3280800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/>
          <a:lstStyle>
            <a:lvl1pPr marR="0" lvl="0" algn="ctr" rtl="1">
              <a:spcBef>
                <a:spcPts val="2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609585" marR="0" lvl="0" indent="-304792" algn="ct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1219170" marR="0" lvl="1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828754" marR="0" lvl="2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1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2438339" marR="0" lvl="3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3047924" marR="0" lvl="4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3657509" marR="0" lvl="5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4267093" marR="0" lvl="6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4876678" marR="0" lvl="7" indent="-304792" algn="r" rtl="1">
              <a:spcBef>
                <a:spcPts val="667"/>
              </a:spcBef>
              <a:spcAft>
                <a:spcPts val="0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5486263" marR="0" lvl="8" indent="-304792" algn="r" rtl="1">
              <a:spcBef>
                <a:spcPts val="667"/>
              </a:spcBef>
              <a:spcAft>
                <a:spcPts val="667"/>
              </a:spcAft>
              <a:buClr>
                <a:srgbClr val="8D1415"/>
              </a:buClr>
              <a:buSzPts val="1000"/>
              <a:buFont typeface="Arial"/>
              <a:buNone/>
              <a:defRPr sz="933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10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0"/>
            <a:chOff x="1320800" y="0"/>
            <a:chExt cx="2436813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2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8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1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09" y="2666999"/>
            <a:ext cx="10018800" cy="3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393700" algn="r" rtl="1">
              <a:spcBef>
                <a:spcPts val="400"/>
              </a:spcBef>
              <a:spcAft>
                <a:spcPts val="0"/>
              </a:spcAft>
              <a:buClr>
                <a:srgbClr val="8D1415"/>
              </a:buClr>
              <a:buSzPts val="26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830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2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2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65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7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3850" algn="r" rtl="1">
              <a:spcBef>
                <a:spcPts val="500"/>
              </a:spcBef>
              <a:spcAft>
                <a:spcPts val="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3850" algn="r" rtl="1">
              <a:spcBef>
                <a:spcPts val="500"/>
              </a:spcBef>
              <a:spcAft>
                <a:spcPts val="500"/>
              </a:spcAft>
              <a:buClr>
                <a:srgbClr val="8D1415"/>
              </a:buClr>
              <a:buSzPts val="15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FCBEA1C3-C405-460F-AD10-CC443D7778CB}" type="datetimeFigureOut">
              <a:rPr lang="he-IL" smtClean="0"/>
              <a:t>כ"ט/חשון/תשע"ט</a:t>
            </a:fld>
            <a:endParaRPr lang="he-IL"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0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lang="he-IL"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67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fld id="{03206887-F9A8-446F-8180-D5C26E0366A9}" type="slidenum">
              <a:rPr lang="he-IL" smtClean="0"/>
              <a:t>‹#›</a:t>
            </a:fld>
            <a:endParaRPr lang="he-IL"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300000">
            <a:off x="213670" y="9443"/>
            <a:ext cx="1811305" cy="1823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1721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DigitalInput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Joystick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XboxController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irst.wpi.edu/FRC/roborio/beta/docs/java/edu/wpi/first/wpilibj/buttons/JoystickButton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rst.wpi.edu/FRC/roborio/beta/docs/java/edu/wpi/first/wpilibj/DoubleSolenoid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2754" y="1353668"/>
            <a:ext cx="9144000" cy="946057"/>
          </a:xfrm>
        </p:spPr>
        <p:txBody>
          <a:bodyPr/>
          <a:lstStyle/>
          <a:p>
            <a:r>
              <a:rPr lang="he-IL" dirty="0" smtClean="0"/>
              <a:t>קוד רובוט בסיסי</a:t>
            </a:r>
            <a:endParaRPr lang="he-IL" dirty="0"/>
          </a:p>
        </p:txBody>
      </p:sp>
      <p:pic>
        <p:nvPicPr>
          <p:cNvPr id="1030" name="Picture 6" descr="https://www.fintechnews.org/wp-content/uploads/2018/08/mund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99" y="2500592"/>
            <a:ext cx="6375544" cy="364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יישום של </a:t>
            </a:r>
            <a:r>
              <a:rPr lang="en-US" dirty="0" smtClean="0"/>
              <a:t>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255057"/>
            <a:ext cx="10018800" cy="4939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מחלקה שיורשת מ-</a:t>
            </a:r>
            <a:r>
              <a:rPr lang="en-US" dirty="0" smtClean="0"/>
              <a:t>Command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הצהרה על המערכת שנמצאת בשימוש, ע"י פקודת </a:t>
            </a:r>
            <a:r>
              <a:rPr lang="en-US" dirty="0" smtClean="0"/>
              <a:t>requires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sz="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כתיבת פעולה שמבצעת את מה שהפקודה צריכה לבצע.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</a:t>
            </a:r>
            <a:r>
              <a:rPr lang="he-IL" u="sng" dirty="0" smtClean="0"/>
              <a:t>דוגמה:</a:t>
            </a:r>
            <a:r>
              <a:rPr lang="he-IL" dirty="0" smtClean="0"/>
              <a:t> פקודה של סגירת צבת תשנה את מצב הבוכנה של הצבת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קביעת תנאי עצירה לפקודה – פעולת </a:t>
            </a:r>
            <a:r>
              <a:rPr lang="en-US" dirty="0" err="1" smtClean="0"/>
              <a:t>isFinished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קביעת מה יעשה בסוף הפקודה – פעולת </a:t>
            </a:r>
            <a:r>
              <a:rPr lang="en-US" dirty="0" smtClean="0"/>
              <a:t>end</a:t>
            </a:r>
            <a:endParaRPr lang="he-IL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he-IL" sz="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קביעה מה יקרה במידה והפעולה תקטע ע"י פקודה אחרת המשתמשת באותה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/>
              <a:t> </a:t>
            </a:r>
            <a:r>
              <a:rPr lang="he-IL" dirty="0" smtClean="0"/>
              <a:t> המערכת – פעולת </a:t>
            </a:r>
            <a:r>
              <a:rPr lang="en-US" dirty="0"/>
              <a:t>interrupted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0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97657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smtClean="0"/>
              <a:t>Command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5" y="649653"/>
            <a:ext cx="7207628" cy="61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Based Robot - </a:t>
            </a:r>
            <a:r>
              <a:rPr lang="en-US" dirty="0" smtClean="0"/>
              <a:t>OI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228157"/>
            <a:ext cx="10018800" cy="4267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he-IL" dirty="0" smtClean="0"/>
              <a:t>   מחלקה שאחראית על הקלט של הרובוט והפלט ממנו.</a:t>
            </a:r>
          </a:p>
          <a:p>
            <a:pPr marL="0" indent="0">
              <a:buNone/>
            </a:pPr>
            <a:r>
              <a:rPr lang="he-IL" dirty="0" smtClean="0"/>
              <a:t>         </a:t>
            </a:r>
            <a:r>
              <a:rPr lang="he-IL" u="sng" dirty="0" smtClean="0"/>
              <a:t>דוגמאות:</a:t>
            </a:r>
            <a:r>
              <a:rPr lang="he-IL" dirty="0" smtClean="0"/>
              <a:t> כפתורים, ג'ויסטיקים...</a:t>
            </a:r>
          </a:p>
          <a:p>
            <a:pPr marL="0" indent="0">
              <a:buNone/>
            </a:pPr>
            <a:endParaRPr lang="he-IL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e-IL" dirty="0" smtClean="0"/>
              <a:t>   משתני המחלקה הם עצמים המייצגים את אמצעי הקלט/פלט.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he-IL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he-IL" dirty="0" smtClean="0"/>
              <a:t>   שימוש עיקרי: הגדרה של הג'ויסטיק והכפתורים, וחיבור פקודות (</a:t>
            </a:r>
            <a:r>
              <a:rPr lang="en-US" dirty="0" smtClean="0"/>
              <a:t>command</a:t>
            </a:r>
            <a:r>
              <a:rPr lang="he-IL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                            לכל אחד מהם.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42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25160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smtClean="0"/>
              <a:t>OI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19" y="586062"/>
            <a:ext cx="724852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Based Robot </a:t>
            </a:r>
            <a:r>
              <a:rPr lang="en-US" dirty="0" smtClean="0"/>
              <a:t>– </a:t>
            </a:r>
            <a:r>
              <a:rPr lang="en-US" dirty="0" err="1" smtClean="0"/>
              <a:t>RobotMap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264029"/>
            <a:ext cx="10018800" cy="4267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מחלקה שמכילה את הפורטים להם מתחברים הדברים לרובוט/לעמדת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הנהג.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כל המשתנים שמורים בתור קבועים סטטיים פומביים.</a:t>
            </a:r>
          </a:p>
          <a:p>
            <a:pPr marL="84665" indent="0">
              <a:lnSpc>
                <a:spcPct val="150000"/>
              </a:lnSpc>
              <a:buNone/>
            </a:pPr>
            <a:endParaRPr lang="he-IL" sz="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שמות המשתנים נכתבים באותיות גדולות, כאשר בין כל מילה ומילה מפריד קו תחתון.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u="sng" dirty="0" smtClean="0"/>
              <a:t>דוגמה:</a:t>
            </a:r>
            <a:r>
              <a:rPr lang="he-IL" dirty="0" smtClean="0"/>
              <a:t> </a:t>
            </a:r>
            <a:r>
              <a:rPr lang="en-US" dirty="0" smtClean="0"/>
              <a:t>MICRO_SWITCH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789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0631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err="1" smtClean="0"/>
              <a:t>RobotMap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877"/>
          <a:stretch/>
        </p:blipFill>
        <p:spPr>
          <a:xfrm>
            <a:off x="2524125" y="2226890"/>
            <a:ext cx="7143750" cy="25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WPILIB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528916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ספרייה רחבה, המכילה בתוכה מחלקות רבות, המשמשות לכתיבת הקוד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 של הרובוט.</a:t>
            </a:r>
          </a:p>
          <a:p>
            <a:pPr marL="0" indent="0">
              <a:buNone/>
            </a:pPr>
            <a:endParaRPr lang="he-IL" sz="5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לכל מחלקה יש תיעוד באתר, המכיל הסברים על המחלקה ועל כל פעולותיה.</a:t>
            </a:r>
            <a:endParaRPr lang="he-IL" dirty="0"/>
          </a:p>
        </p:txBody>
      </p:sp>
      <p:pic>
        <p:nvPicPr>
          <p:cNvPr id="4102" name="Picture 6" descr="×ª××× × ×§×©××¨×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289" r="-2507" b="29318"/>
          <a:stretch/>
        </p:blipFill>
        <p:spPr bwMode="auto">
          <a:xfrm>
            <a:off x="3352801" y="4072342"/>
            <a:ext cx="5486398" cy="17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מחלקת </a:t>
            </a:r>
            <a:r>
              <a:rPr lang="en-US" dirty="0" err="1" smtClean="0"/>
              <a:t>DigitalInput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61366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he-IL" dirty="0" smtClean="0"/>
              <a:t>קבלת ערך דיגיטלי מהרובוט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שימוש נפוץ בתור מיקרו-סוויץ'</a:t>
            </a:r>
            <a:endParaRPr lang="he-IL" dirty="0"/>
          </a:p>
        </p:txBody>
      </p:sp>
      <p:pic>
        <p:nvPicPr>
          <p:cNvPr id="5122" name="Picture 2" descr="×ª××¦××ª ×ª××× × ×¢×××¨ âªmicro switchâ¬â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9" b="15294"/>
          <a:stretch/>
        </p:blipFill>
        <p:spPr bwMode="auto">
          <a:xfrm>
            <a:off x="4588709" y="3101789"/>
            <a:ext cx="3810000" cy="265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23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מחלקת </a:t>
            </a:r>
            <a:r>
              <a:rPr lang="en-US" dirty="0" smtClean="0"/>
              <a:t>Joystick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251017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he-IL" dirty="0" smtClean="0"/>
              <a:t>מחלקה שמייצגת ג'ויסטיק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משמשת בעיקר לנהיגה – קבלת ערכים מהג'ויסטיק והעברתם לבקרי המהירות</a:t>
            </a:r>
            <a:endParaRPr lang="he-IL" dirty="0"/>
          </a:p>
        </p:txBody>
      </p:sp>
      <p:pic>
        <p:nvPicPr>
          <p:cNvPr id="6146" name="Picture 2" descr="×ª××¦××ª ×ª××× × ×¢×××¨ âªjoystick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05" y="3309378"/>
            <a:ext cx="2685408" cy="30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8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מחלקת </a:t>
            </a:r>
            <a:r>
              <a:rPr lang="en-US" dirty="0" err="1" smtClean="0"/>
              <a:t>XboxController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394447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מחלקה שמייצגת שלט של </a:t>
            </a:r>
            <a:r>
              <a:rPr lang="en-US" dirty="0" smtClean="0"/>
              <a:t>Xbox</a:t>
            </a: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he-IL" dirty="0" smtClean="0"/>
              <a:t>משמשת לקבלת ערכים מהכפתורים והג'ויסטיקים של השלט, על מנת</a:t>
            </a:r>
            <a:r>
              <a:rPr lang="he-IL" dirty="0"/>
              <a:t> </a:t>
            </a:r>
            <a:r>
              <a:rPr lang="he-IL" dirty="0" smtClean="0"/>
              <a:t>להפעיל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את מערכות הרובוט</a:t>
            </a:r>
            <a:endParaRPr lang="he-IL" dirty="0"/>
          </a:p>
        </p:txBody>
      </p:sp>
      <p:pic>
        <p:nvPicPr>
          <p:cNvPr id="7170" name="Picture 2" descr="×ª××¦××ª ×ª××× × ×¢×××¨ âªxbox  360 controller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13" y="3624384"/>
            <a:ext cx="3211792" cy="244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68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למה צריך תוכנה לרובוט?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47165" y="39113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נסיעה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הפעלת מערכות: איסוף, טיפוס, זריקה...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אוטונומי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כי זה כיף לתכנת</a:t>
            </a:r>
            <a:endParaRPr lang="he-IL" dirty="0"/>
          </a:p>
        </p:txBody>
      </p:sp>
      <p:grpSp>
        <p:nvGrpSpPr>
          <p:cNvPr id="6" name="Group 5"/>
          <p:cNvGrpSpPr/>
          <p:nvPr/>
        </p:nvGrpSpPr>
        <p:grpSpPr>
          <a:xfrm>
            <a:off x="1900520" y="2725271"/>
            <a:ext cx="6421549" cy="3771246"/>
            <a:chOff x="1353672" y="2716306"/>
            <a:chExt cx="6421549" cy="37712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2779" y="3741178"/>
              <a:ext cx="4882442" cy="2746374"/>
            </a:xfrm>
            <a:prstGeom prst="rect">
              <a:avLst/>
            </a:prstGeom>
          </p:spPr>
        </p:pic>
        <p:sp>
          <p:nvSpPr>
            <p:cNvPr id="5" name="Cloud Callout 4"/>
            <p:cNvSpPr/>
            <p:nvPr/>
          </p:nvSpPr>
          <p:spPr>
            <a:xfrm>
              <a:off x="1353672" y="2716306"/>
              <a:ext cx="1846728" cy="957404"/>
            </a:xfrm>
            <a:prstGeom prst="cloudCallout">
              <a:avLst>
                <a:gd name="adj1" fmla="val 56629"/>
                <a:gd name="adj2" fmla="val 7974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dirty="0" smtClean="0">
                  <a:solidFill>
                    <a:schemeClr val="tx1"/>
                  </a:solidFill>
                  <a:latin typeface="Suez One" panose="00000500000000000000" charset="-79"/>
                  <a:cs typeface="Suez One" panose="00000500000000000000" charset="-79"/>
                </a:rPr>
                <a:t>WHY</a:t>
              </a:r>
              <a:r>
                <a:rPr lang="en-US" sz="1200" dirty="0" smtClean="0">
                  <a:solidFill>
                    <a:schemeClr val="tx1"/>
                  </a:solidFill>
                  <a:latin typeface="Suez One" panose="00000500000000000000" charset="-79"/>
                  <a:cs typeface="Suez One" panose="00000500000000000000" charset="-79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latin typeface="Suez One" panose="00000500000000000000" charset="-79"/>
                  <a:cs typeface="Suez One" panose="00000500000000000000" charset="-79"/>
                </a:rPr>
                <a:t>???</a:t>
              </a:r>
              <a:endParaRPr lang="he-IL" sz="2000" dirty="0">
                <a:solidFill>
                  <a:schemeClr val="tx1"/>
                </a:solidFill>
                <a:latin typeface="Suez One" panose="00000500000000000000" charset="-79"/>
                <a:cs typeface="Suez One" panose="0000050000000000000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5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מחלקת </a:t>
            </a:r>
            <a:r>
              <a:rPr lang="en-US" dirty="0" err="1"/>
              <a:t>JoystickButton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403410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מחלקה שמייצגת כפתור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מתאימה גם לכפתור בג'ויסטיק וגם לכפתור בשלט ה-</a:t>
            </a:r>
            <a:r>
              <a:rPr lang="en-US" dirty="0" smtClean="0"/>
              <a:t>Xbox</a:t>
            </a: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לכפתורים משויך ה-</a:t>
            </a:r>
            <a:r>
              <a:rPr lang="en-US" dirty="0" smtClean="0"/>
              <a:t>command</a:t>
            </a:r>
            <a:r>
              <a:rPr lang="he-IL" dirty="0" smtClean="0"/>
              <a:t> אותו הם מפעילים בעת לחיצה/החזקה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56" y="3818966"/>
            <a:ext cx="2787488" cy="2232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3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7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800" cy="764000"/>
          </a:xfrm>
        </p:spPr>
        <p:txBody>
          <a:bodyPr/>
          <a:lstStyle/>
          <a:p>
            <a:pPr algn="ctr"/>
            <a:r>
              <a:rPr lang="he-IL" dirty="0" smtClean="0"/>
              <a:t>מחלקת </a:t>
            </a:r>
            <a:r>
              <a:rPr lang="en-US" dirty="0" err="1"/>
              <a:t>DoubleSolenoid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322729"/>
            <a:ext cx="100188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מחלקה שמייצגת בוכנה כפולה אחת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נמצאת בשימוש ברוב המערכות הפנאומטיות ברובוט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3186953" y="3626037"/>
            <a:ext cx="5818094" cy="2238002"/>
            <a:chOff x="3083859" y="4065307"/>
            <a:chExt cx="5818094" cy="2238002"/>
          </a:xfrm>
        </p:grpSpPr>
        <p:pic>
          <p:nvPicPr>
            <p:cNvPr id="9218" name="Picture 2" descr="×ª××¦××ª ×ª××× × ×¢×××¨ âªpneumatic pistonâ¬â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51" y="4065307"/>
              <a:ext cx="2238002" cy="2238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×ª××¦××ª ×ª××× × ×¢×××¨ âªdouble solenoidâ¬â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859" y="4474014"/>
              <a:ext cx="3012141" cy="1403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981764" y="6248402"/>
            <a:ext cx="627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4"/>
              </a:rPr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60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170" y="1385047"/>
            <a:ext cx="10018800" cy="764000"/>
          </a:xfrm>
        </p:spPr>
        <p:txBody>
          <a:bodyPr/>
          <a:lstStyle/>
          <a:p>
            <a:pPr algn="ctr"/>
            <a:r>
              <a:rPr lang="he-IL" sz="7200" dirty="0" smtClean="0"/>
              <a:t>תודה על ההקשבה,</a:t>
            </a:r>
            <a:br>
              <a:rPr lang="he-IL" sz="7200" dirty="0" smtClean="0"/>
            </a:br>
            <a:r>
              <a:rPr lang="he-IL" sz="7200" dirty="0" smtClean="0"/>
              <a:t>מקווה שלמדתם והחכמתם</a:t>
            </a:r>
            <a:endParaRPr lang="he-IL" sz="7200" dirty="0"/>
          </a:p>
        </p:txBody>
      </p:sp>
      <p:pic>
        <p:nvPicPr>
          <p:cNvPr id="10242" name="Picture 2" descr="×ª××¦××ª ×ª××× × ×¢×××¨ âªhappy robot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34" y="2771847"/>
            <a:ext cx="2431872" cy="38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הבסיס לכתיבת קוד לרובוט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11" y="294641"/>
            <a:ext cx="10018800" cy="426720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סביבת הפיתוח: </a:t>
            </a:r>
            <a:r>
              <a:rPr lang="en-US" dirty="0" smtClean="0"/>
              <a:t>Visual Studio Code</a:t>
            </a:r>
          </a:p>
          <a:p>
            <a:pPr marL="0" indent="0">
              <a:buNone/>
            </a:pPr>
            <a:r>
              <a:rPr lang="he-IL" dirty="0" smtClean="0"/>
              <a:t>שפת הכתיבה: </a:t>
            </a:r>
            <a:r>
              <a:rPr lang="en-US" dirty="0" smtClean="0"/>
              <a:t>Java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שיטת </a:t>
            </a:r>
            <a:r>
              <a:rPr lang="he-IL" dirty="0" smtClean="0"/>
              <a:t>הכתיבה: </a:t>
            </a:r>
            <a:r>
              <a:rPr lang="en-US" dirty="0" smtClean="0"/>
              <a:t>Command Based 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863788" y="3406681"/>
            <a:ext cx="4464424" cy="2995660"/>
            <a:chOff x="3783105" y="3487363"/>
            <a:chExt cx="4464424" cy="2995660"/>
          </a:xfrm>
        </p:grpSpPr>
        <p:pic>
          <p:nvPicPr>
            <p:cNvPr id="2050" name="Picture 2" descr="×ª××× × ×§×©××¨×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105" y="4125402"/>
              <a:ext cx="2008873" cy="2000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×ª××¦××ª ×ª××× × ×¢×××¨ âªjavaâ¬â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533" y="3487363"/>
              <a:ext cx="1633996" cy="2995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2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</a:t>
            </a:r>
            <a:r>
              <a:rPr lang="he-IL" dirty="0" smtClean="0"/>
              <a:t> -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959227"/>
            <a:ext cx="10018800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כל מערכת מיוצגת במחלקה משל עצמה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כל פקודה מיוצגת במחלקה משל עצמה, ומשתמשת באחת המערכות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מחלקת </a:t>
            </a:r>
            <a:r>
              <a:rPr lang="en-US" dirty="0" smtClean="0"/>
              <a:t>OI</a:t>
            </a:r>
            <a:r>
              <a:rPr lang="he-IL" dirty="0" smtClean="0"/>
              <a:t> שאחראית על קלט ופלט מהרובוט (לדוגמה, </a:t>
            </a:r>
            <a:r>
              <a:rPr lang="en-US" dirty="0" smtClean="0"/>
              <a:t>Joystick</a:t>
            </a:r>
            <a:r>
              <a:rPr lang="he-IL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מחלקת </a:t>
            </a:r>
            <a:r>
              <a:rPr lang="en-US" dirty="0" err="1" smtClean="0"/>
              <a:t>RobotMap</a:t>
            </a:r>
            <a:r>
              <a:rPr lang="he-IL" dirty="0" smtClean="0"/>
              <a:t> שאחראית על החיבורים לרובוט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51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Based Robot</a:t>
            </a:r>
            <a:r>
              <a:rPr lang="he-IL" dirty="0"/>
              <a:t> - </a:t>
            </a:r>
            <a:r>
              <a:rPr lang="he-IL" dirty="0" smtClean="0"/>
              <a:t>יתרונות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38200" y="37334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קוד קריא וקל להבנה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קל לתכנות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מביא לידי ביטוי כל מערכת ופקודה ברובוט</a:t>
            </a:r>
            <a:endParaRPr lang="he-IL" dirty="0"/>
          </a:p>
        </p:txBody>
      </p:sp>
      <p:pic>
        <p:nvPicPr>
          <p:cNvPr id="3074" name="Picture 2" descr="×ª××¦××ª ×ª××× × ×¢×××¨ âªadvantages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088" y="3915808"/>
            <a:ext cx="4159824" cy="259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98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 - Subsystem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954310"/>
            <a:ext cx="10018800" cy="426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כל </a:t>
            </a:r>
            <a:r>
              <a:rPr lang="he-IL" dirty="0" smtClean="0"/>
              <a:t>מערכת מקבלת יישום משל עצמה במחלקה (</a:t>
            </a:r>
            <a:r>
              <a:rPr lang="en-US" dirty="0" smtClean="0"/>
              <a:t>subsystem</a:t>
            </a:r>
            <a:r>
              <a:rPr lang="he-IL" dirty="0" smtClean="0"/>
              <a:t>)</a:t>
            </a:r>
          </a:p>
          <a:p>
            <a:pPr marL="0" indent="0">
              <a:buNone/>
            </a:pPr>
            <a:r>
              <a:rPr lang="he-IL" dirty="0" smtClean="0"/>
              <a:t>    </a:t>
            </a:r>
            <a:r>
              <a:rPr lang="he-IL" dirty="0" smtClean="0"/>
              <a:t>      </a:t>
            </a:r>
            <a:r>
              <a:rPr lang="he-IL" u="sng" dirty="0" smtClean="0"/>
              <a:t>דוגמאות</a:t>
            </a:r>
            <a:r>
              <a:rPr lang="he-IL" u="sng" dirty="0" smtClean="0"/>
              <a:t>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של 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נסיעה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- מערכת ירי</a:t>
            </a:r>
          </a:p>
          <a:p>
            <a:pPr marL="0" indent="0">
              <a:buNone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ניתן לפצל מערכת אחת לכמה מחלקות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</a:t>
            </a:r>
            <a:r>
              <a:rPr lang="he-IL" dirty="0" smtClean="0"/>
              <a:t>       </a:t>
            </a:r>
            <a:r>
              <a:rPr lang="he-IL" u="sng" dirty="0" smtClean="0"/>
              <a:t>דוגמה</a:t>
            </a:r>
            <a:r>
              <a:rPr lang="he-IL" u="sng" dirty="0" smtClean="0"/>
              <a:t>:</a:t>
            </a:r>
            <a:r>
              <a:rPr lang="he-IL" dirty="0" smtClean="0"/>
              <a:t> פיצול מערכת נסיעה לנסיעה ולהחלפת </a:t>
            </a:r>
            <a:r>
              <a:rPr lang="he-IL" dirty="0" smtClean="0"/>
              <a:t>שיפטרים</a:t>
            </a: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53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יישום של </a:t>
            </a:r>
            <a:r>
              <a:rPr lang="en-US" dirty="0" smtClean="0"/>
              <a:t>Subsystem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02276" y="1018335"/>
            <a:ext cx="11187448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מחלקה שיורשת מ-</a:t>
            </a:r>
            <a:r>
              <a:rPr lang="en-US" dirty="0" smtClean="0"/>
              <a:t>Subsystem</a:t>
            </a:r>
            <a:endParaRPr lang="he-IL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הגדרת החלקים הקשורים למערכת (בקרי מהירות, סוויצ'ים...)בתור שדות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של המחלקה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יצירת </a:t>
            </a:r>
            <a:r>
              <a:rPr lang="en-US" dirty="0" err="1" smtClean="0"/>
              <a:t>SingleTon</a:t>
            </a:r>
            <a:r>
              <a:rPr lang="he-IL" dirty="0" smtClean="0"/>
              <a:t> (מומלץ)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dirty="0" smtClean="0"/>
              <a:t> יצירת פעולות הקשורות לחלקי המערכת (לא ניתן לגשת אליהם בדרך אחרת,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כי הם </a:t>
            </a:r>
            <a:r>
              <a:rPr lang="en-US" dirty="0" smtClean="0"/>
              <a:t>private</a:t>
            </a:r>
            <a:r>
              <a:rPr lang="he-IL" dirty="0" smtClean="0"/>
              <a:t>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20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5" y="-276693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דוגמה ל-</a:t>
            </a:r>
            <a:r>
              <a:rPr lang="en-US" dirty="0" smtClean="0"/>
              <a:t>Subsystem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82" y="732807"/>
            <a:ext cx="7135906" cy="601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 Based Robot - Command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4309" y="1362630"/>
            <a:ext cx="10018800" cy="5154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e-IL" dirty="0" smtClean="0"/>
              <a:t> כל </a:t>
            </a:r>
            <a:r>
              <a:rPr lang="he-IL" dirty="0" smtClean="0"/>
              <a:t>פקודה של כל מערכת מקבלת יישום משל עצמה במחלקה (</a:t>
            </a:r>
            <a:r>
              <a:rPr lang="en-US" dirty="0" smtClean="0"/>
              <a:t>command</a:t>
            </a:r>
            <a:r>
              <a:rPr lang="he-IL" dirty="0" smtClean="0"/>
              <a:t>)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</a:t>
            </a:r>
            <a:r>
              <a:rPr lang="he-IL" u="sng" dirty="0" smtClean="0"/>
              <a:t>דוגמאות: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סגירת 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טיפוס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החלפת שיפטר</a:t>
            </a:r>
          </a:p>
          <a:p>
            <a:pPr marL="0" indent="0">
              <a:buNone/>
            </a:pPr>
            <a:endParaRPr lang="he-IL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he-IL" dirty="0"/>
              <a:t> </a:t>
            </a:r>
            <a:r>
              <a:rPr lang="he-IL" dirty="0" smtClean="0"/>
              <a:t>כל פקודה משתמשת באחת מן המערכות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</a:t>
            </a:r>
            <a:r>
              <a:rPr lang="he-IL" u="sng" dirty="0" smtClean="0"/>
              <a:t>דוגמאות: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סגירת צבת משתמשת במערכת של הצבת</a:t>
            </a:r>
          </a:p>
          <a:p>
            <a:pPr marL="0" indent="0">
              <a:buNone/>
            </a:pPr>
            <a:r>
              <a:rPr lang="he-IL" dirty="0"/>
              <a:t> </a:t>
            </a:r>
            <a:r>
              <a:rPr lang="he-IL" dirty="0" smtClean="0"/>
              <a:t>                 - טיפוס משתמשת במערכת של הטיפוס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1569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kerTheme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okerTheme" id="{36B7F0F0-3765-465C-A81B-28BD14B09BEC}" vid="{6EF8BF65-E702-4243-9A9B-5A0A229ACD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JokerTheme</Template>
  <TotalTime>497</TotalTime>
  <Words>451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Suez One</vt:lpstr>
      <vt:lpstr>Wingdings</vt:lpstr>
      <vt:lpstr>JokerTheme</vt:lpstr>
      <vt:lpstr>קוד רובוט בסיסי</vt:lpstr>
      <vt:lpstr>למה צריך תוכנה לרובוט?</vt:lpstr>
      <vt:lpstr>הבסיס לכתיבת קוד לרובוט</vt:lpstr>
      <vt:lpstr>Command Based Robot - בסיס</vt:lpstr>
      <vt:lpstr>Command Based Robot - יתרונות</vt:lpstr>
      <vt:lpstr>Command Based Robot - Subsystem</vt:lpstr>
      <vt:lpstr>יישום של Subsystem</vt:lpstr>
      <vt:lpstr>דוגמה ל-Subsystem</vt:lpstr>
      <vt:lpstr>Command Based Robot - Command</vt:lpstr>
      <vt:lpstr>יישום של Command</vt:lpstr>
      <vt:lpstr>דוגמה ל-Command</vt:lpstr>
      <vt:lpstr>Command Based Robot - OI</vt:lpstr>
      <vt:lpstr>דוגמה ל-OI</vt:lpstr>
      <vt:lpstr>Command Based Robot – RobotMap</vt:lpstr>
      <vt:lpstr>דוגמה ל-RobotMap</vt:lpstr>
      <vt:lpstr>WPILIB</vt:lpstr>
      <vt:lpstr>מחלקת DigitalInput</vt:lpstr>
      <vt:lpstr>מחלקת Joystick</vt:lpstr>
      <vt:lpstr>מחלקת XboxController</vt:lpstr>
      <vt:lpstr>מחלקת JoystickButton</vt:lpstr>
      <vt:lpstr>מחלקת DoubleSolenoid</vt:lpstr>
      <vt:lpstr>תודה על ההקשבה, מקווה שלמדתם והחכמתם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קוד רובוט בסיסי</dc:title>
  <dc:creator>Horim</dc:creator>
  <cp:lastModifiedBy>Horim</cp:lastModifiedBy>
  <cp:revision>31</cp:revision>
  <dcterms:created xsi:type="dcterms:W3CDTF">2018-11-07T12:04:30Z</dcterms:created>
  <dcterms:modified xsi:type="dcterms:W3CDTF">2018-11-07T20:30:53Z</dcterms:modified>
</cp:coreProperties>
</file>