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30"/>
    <a:srgbClr val="0077E7"/>
    <a:srgbClr val="004C9A"/>
    <a:srgbClr val="FFFFFF"/>
    <a:srgbClr val="FF91B0"/>
    <a:srgbClr val="45D8FF"/>
    <a:srgbClr val="EEEEEE"/>
    <a:srgbClr val="DEDFE1"/>
    <a:srgbClr val="F3F3F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72263" autoAdjust="0"/>
  </p:normalViewPr>
  <p:slideViewPr>
    <p:cSldViewPr snapToGrid="0">
      <p:cViewPr varScale="1">
        <p:scale>
          <a:sx n="79" d="100"/>
          <a:sy n="79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39BDF-23C8-4B8F-8116-7B4A3B752C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95EF-5912-4EF8-A1D9-ED628542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0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11856/whats-wrong-with-circular-referenc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9%D7%97%D7%9E%D7%9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סרטון משעשע מבית היוצר של </a:t>
            </a:r>
            <a:r>
              <a:rPr lang="en-US" dirty="0"/>
              <a:t>Pixar</a:t>
            </a:r>
            <a:r>
              <a:rPr lang="he-IL" dirty="0"/>
              <a:t> (היוצרים של צעצוע של סיפור, </a:t>
            </a:r>
            <a:r>
              <a:rPr lang="en-US" dirty="0" err="1"/>
              <a:t>WallE</a:t>
            </a:r>
            <a:r>
              <a:rPr lang="he-IL" dirty="0"/>
              <a:t> ועוד המון סרטי אנימציה שוברי קופות)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לפתוח </a:t>
            </a:r>
            <a:r>
              <a:rPr lang="en-US" dirty="0"/>
              <a:t>repository</a:t>
            </a:r>
            <a:r>
              <a:rPr lang="he-IL" dirty="0"/>
              <a:t> חדש באתר </a:t>
            </a:r>
            <a:r>
              <a:rPr lang="en-US" dirty="0" err="1"/>
              <a:t>gitlab</a:t>
            </a:r>
            <a:r>
              <a:rPr lang="he-IL" dirty="0"/>
              <a:t> שבו חברי הצוות והמדריך משותפים בדרגת </a:t>
            </a:r>
            <a:r>
              <a:rPr lang="en-US" dirty="0"/>
              <a:t>Maintainer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תחילה יש לבצע </a:t>
            </a:r>
            <a:r>
              <a:rPr lang="en-US" dirty="0"/>
              <a:t>commit</a:t>
            </a:r>
            <a:r>
              <a:rPr lang="he-IL" dirty="0"/>
              <a:t> לתרשים שבניתם/ן כדי לתאר את הפרויקט.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dk1"/>
                </a:solidFill>
              </a:rPr>
              <a:t>Pipe.h</a:t>
            </a:r>
            <a:endParaRPr lang="he-IL" sz="1200" b="1" dirty="0"/>
          </a:p>
          <a:p>
            <a:pPr algn="r" rtl="1"/>
            <a:r>
              <a:rPr lang="he-IL" dirty="0"/>
              <a:t>הקובץ הזה נכתב ע"י </a:t>
            </a:r>
            <a:r>
              <a:rPr lang="en-US" dirty="0"/>
              <a:t>Microsoft</a:t>
            </a:r>
            <a:r>
              <a:rPr lang="he-IL" dirty="0"/>
              <a:t> ומשמש ליצירת </a:t>
            </a:r>
            <a:r>
              <a:rPr lang="en-US" dirty="0"/>
              <a:t>Pipe</a:t>
            </a:r>
            <a:r>
              <a:rPr lang="he-IL" dirty="0"/>
              <a:t> (צינור).</a:t>
            </a:r>
            <a:br>
              <a:rPr lang="en-US" dirty="0"/>
            </a:br>
            <a:r>
              <a:rPr lang="he-IL" dirty="0"/>
              <a:t>אין צורך להבין איך זה ממומש, אבל חשוב לדעת שאנחנו נשתמש ב-</a:t>
            </a:r>
            <a:r>
              <a:rPr lang="en-US" dirty="0"/>
              <a:t>Pipe</a:t>
            </a:r>
            <a:r>
              <a:rPr lang="he-IL" dirty="0"/>
              <a:t> כדי להעביר הודעות בין ה-</a:t>
            </a:r>
            <a:r>
              <a:rPr lang="en-US" dirty="0"/>
              <a:t>Frontend</a:t>
            </a:r>
            <a:r>
              <a:rPr lang="he-IL" dirty="0"/>
              <a:t> ל-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b="1" dirty="0" err="1"/>
              <a:t>targever.h</a:t>
            </a:r>
            <a:r>
              <a:rPr lang="he-IL" b="1" dirty="0"/>
              <a:t> ו- </a:t>
            </a:r>
            <a:r>
              <a:rPr lang="en-US" b="1" dirty="0"/>
              <a:t>stdafx.cpp/h</a:t>
            </a:r>
            <a:endParaRPr lang="he-IL" b="1" dirty="0"/>
          </a:p>
          <a:p>
            <a:pPr algn="r" rtl="1"/>
            <a:r>
              <a:rPr lang="he-IL" b="0" dirty="0"/>
              <a:t>קבצי חובה שיש לכלול בתיקיית הפרויקט.</a:t>
            </a:r>
          </a:p>
          <a:p>
            <a:pPr algn="r" rtl="1"/>
            <a:endParaRPr lang="en-US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</a:rPr>
              <a:t>chessGraphics.exe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he-IL" sz="1200" dirty="0">
                <a:solidFill>
                  <a:schemeClr val="dk1"/>
                </a:solidFill>
              </a:rPr>
              <a:t>זה ה-</a:t>
            </a:r>
            <a:r>
              <a:rPr lang="en-US" sz="1200" dirty="0">
                <a:solidFill>
                  <a:schemeClr val="dk1"/>
                </a:solidFill>
              </a:rPr>
              <a:t>Frontend</a:t>
            </a:r>
            <a:r>
              <a:rPr lang="he-IL" sz="1200" dirty="0">
                <a:solidFill>
                  <a:schemeClr val="dk1"/>
                </a:solidFill>
              </a:rPr>
              <a:t>, הוא צריך לרוץ לפני שמריצים את ה-</a:t>
            </a:r>
            <a:r>
              <a:rPr lang="en-US" sz="1200" dirty="0">
                <a:solidFill>
                  <a:schemeClr val="dk1"/>
                </a:solidFill>
              </a:rPr>
              <a:t>Backend</a:t>
            </a:r>
            <a:r>
              <a:rPr lang="he-IL" sz="1200" dirty="0">
                <a:solidFill>
                  <a:schemeClr val="dk1"/>
                </a:solidFill>
              </a:rPr>
              <a:t>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he-IL" sz="1200" dirty="0">
                <a:solidFill>
                  <a:schemeClr val="dk1"/>
                </a:solidFill>
              </a:rPr>
              <a:t>ה-</a:t>
            </a:r>
            <a:r>
              <a:rPr lang="en-US" sz="1200" dirty="0">
                <a:solidFill>
                  <a:schemeClr val="dk1"/>
                </a:solidFill>
              </a:rPr>
              <a:t>Backend</a:t>
            </a:r>
            <a:r>
              <a:rPr lang="he-IL" sz="1200" dirty="0">
                <a:solidFill>
                  <a:schemeClr val="dk1"/>
                </a:solidFill>
              </a:rPr>
              <a:t> יתחבר אליו, וכך תתאפשר הצגה של מצב המשחק בצורה גרפית ויותר נעימה למשתמש (</a:t>
            </a:r>
            <a:r>
              <a:rPr lang="en-US" sz="1200" dirty="0">
                <a:solidFill>
                  <a:schemeClr val="dk1"/>
                </a:solidFill>
              </a:rPr>
              <a:t>GUI</a:t>
            </a:r>
            <a:r>
              <a:rPr lang="he-IL" sz="1200" dirty="0">
                <a:solidFill>
                  <a:schemeClr val="dk1"/>
                </a:solidFill>
              </a:rPr>
              <a:t>).</a:t>
            </a:r>
          </a:p>
          <a:p>
            <a:pPr algn="r" rtl="1"/>
            <a:endParaRPr lang="he-IL" b="0" dirty="0"/>
          </a:p>
          <a:p>
            <a:pPr algn="r" rtl="1"/>
            <a:r>
              <a:rPr lang="en-US" b="1" dirty="0"/>
              <a:t>Source.cpp</a:t>
            </a:r>
            <a:endParaRPr lang="he-IL" b="1" dirty="0"/>
          </a:p>
          <a:p>
            <a:pPr algn="r" rtl="1"/>
            <a:r>
              <a:rPr lang="he-IL" b="0" dirty="0"/>
              <a:t>קובץ ה-"</a:t>
            </a:r>
            <a:r>
              <a:rPr lang="en-US" b="0" dirty="0"/>
              <a:t>main</a:t>
            </a:r>
            <a:r>
              <a:rPr lang="he-IL" b="0" dirty="0"/>
              <a:t>" שדרכו יתחיל לרוץ ה-</a:t>
            </a:r>
            <a:r>
              <a:rPr lang="en-US" b="0" dirty="0"/>
              <a:t>Backend</a:t>
            </a:r>
            <a:r>
              <a:rPr lang="he-IL" b="0" dirty="0"/>
              <a:t>.</a:t>
            </a:r>
          </a:p>
          <a:p>
            <a:pPr algn="r" rtl="1"/>
            <a:r>
              <a:rPr lang="he-IL" b="0" dirty="0"/>
              <a:t>הקובץ מאוד קצר, אבל הוא מדגים איך משתמשים ב-</a:t>
            </a:r>
            <a:r>
              <a:rPr lang="en-US" b="0" dirty="0"/>
              <a:t>Pipe</a:t>
            </a:r>
            <a:r>
              <a:rPr lang="he-IL" b="0" dirty="0"/>
              <a:t>, ואיך שולחים הודעה מה-</a:t>
            </a:r>
            <a:r>
              <a:rPr lang="en-US" b="0" dirty="0"/>
              <a:t>Backend</a:t>
            </a:r>
            <a:r>
              <a:rPr lang="he-IL" b="0" dirty="0"/>
              <a:t> ל-</a:t>
            </a:r>
            <a:r>
              <a:rPr lang="en-US" b="0" dirty="0"/>
              <a:t>Frontend</a:t>
            </a:r>
            <a:r>
              <a:rPr lang="he-IL" b="0" dirty="0"/>
              <a:t>.</a:t>
            </a:r>
          </a:p>
          <a:p>
            <a:pPr algn="r" rtl="1"/>
            <a:r>
              <a:rPr lang="he-IL" b="0" dirty="0"/>
              <a:t>מאוד מומלץ להשתמש בו כדי להריץ את ה-</a:t>
            </a:r>
            <a:r>
              <a:rPr lang="en-US" b="0" dirty="0"/>
              <a:t>Backend</a:t>
            </a:r>
            <a:r>
              <a:rPr lang="he-IL" b="0" dirty="0"/>
              <a:t> שתכתבו.</a:t>
            </a:r>
          </a:p>
          <a:p>
            <a:pPr algn="r" rtl="1"/>
            <a:endParaRPr lang="he-IL" b="0" dirty="0"/>
          </a:p>
          <a:p>
            <a:pPr algn="r" rt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ננסה להימנע כי זה מראה בדרך כלל על </a:t>
            </a:r>
            <a:r>
              <a:rPr lang="he-IL" dirty="0" err="1"/>
              <a:t>בעייה</a:t>
            </a:r>
            <a:r>
              <a:rPr lang="he-IL" dirty="0"/>
              <a:t> ב</a:t>
            </a:r>
            <a:r>
              <a:rPr lang="en-US" dirty="0"/>
              <a:t>ownership -  </a:t>
            </a:r>
            <a:r>
              <a:rPr lang="he-IL" dirty="0"/>
              <a:t>איזה רכיב אחראי על איזה חלק מהקוד.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https://softwareengineering.stackexchange.com/questions/11856/whats-wrong-with-circular-references</a:t>
            </a:r>
            <a:endParaRPr lang="en-US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אינטואיטיבית: זה אומר שלא הפרדנו את הקוד לשני חלקים מודולריים אלא לחלק אחד שמתפרש על שני קבצים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פתרון ללא הפניות מעגליות הוא לא הפתרון הראשון שחושבים עליו בחלקים מסוימים </a:t>
            </a:r>
            <a:r>
              <a:rPr lang="he-IL" dirty="0" err="1"/>
              <a:t>בדיזיין</a:t>
            </a:r>
            <a:r>
              <a:rPr lang="he-IL" dirty="0"/>
              <a:t>, וזה בסדר שבפרויקט גדול ראשון יעשה הפתרון הנאיבי, ולאחר סיום הפרויקט יתבצע דיון על אפשרויות נוספות לפתרונות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בדוגמא כאן במחלקה </a:t>
            </a:r>
            <a:r>
              <a:rPr lang="en-US" dirty="0"/>
              <a:t>Y</a:t>
            </a:r>
            <a:r>
              <a:rPr lang="he-IL" dirty="0"/>
              <a:t> מוגדרת מתודה שמחזירה מצביע לטיפוס </a:t>
            </a:r>
            <a:r>
              <a:rPr lang="en-US" dirty="0"/>
              <a:t>X</a:t>
            </a:r>
            <a:r>
              <a:rPr lang="he-IL" dirty="0"/>
              <a:t>, ובגלל זה צריך לעשות </a:t>
            </a:r>
            <a:r>
              <a:rPr lang="en-US" dirty="0"/>
              <a:t>#include</a:t>
            </a:r>
            <a:r>
              <a:rPr lang="he-IL" dirty="0"/>
              <a:t> לקובץ </a:t>
            </a:r>
            <a:r>
              <a:rPr lang="en-US" dirty="0"/>
              <a:t>“</a:t>
            </a:r>
            <a:r>
              <a:rPr lang="en-US" dirty="0" err="1"/>
              <a:t>X.h</a:t>
            </a:r>
            <a:r>
              <a:rPr lang="en-US" dirty="0"/>
              <a:t>”</a:t>
            </a:r>
            <a:r>
              <a:rPr lang="he-IL" dirty="0"/>
              <a:t>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מהצד השני במחלקה </a:t>
            </a:r>
            <a:r>
              <a:rPr lang="en-US" dirty="0"/>
              <a:t>X</a:t>
            </a:r>
            <a:r>
              <a:rPr lang="he-IL" dirty="0"/>
              <a:t> יש שדה מסוג מצביע למחלקה </a:t>
            </a:r>
            <a:r>
              <a:rPr lang="en-US" dirty="0"/>
              <a:t>Y</a:t>
            </a:r>
            <a:r>
              <a:rPr lang="he-IL" dirty="0"/>
              <a:t>, ולכן נצטרך לעשות </a:t>
            </a:r>
            <a:r>
              <a:rPr lang="en-US" dirty="0"/>
              <a:t>#include</a:t>
            </a:r>
            <a:r>
              <a:rPr lang="he-IL" dirty="0"/>
              <a:t> לקובץ </a:t>
            </a:r>
            <a:r>
              <a:rPr lang="en-US" dirty="0"/>
              <a:t>“</a:t>
            </a:r>
            <a:r>
              <a:rPr lang="en-US" dirty="0" err="1"/>
              <a:t>Y.h</a:t>
            </a:r>
            <a:r>
              <a:rPr lang="en-US" dirty="0"/>
              <a:t>”</a:t>
            </a:r>
            <a:br>
              <a:rPr lang="en-US" dirty="0"/>
            </a:b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אם ננסה לקמפל את הקובץ לא נצליח, כי יש הפניה מעגלית.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השגיאה שנקבל: </a:t>
            </a:r>
            <a:r>
              <a:rPr lang="en-US" dirty="0"/>
              <a:t>"C++ #include file includes itself”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הפתרון הוא להוסיף הצהרה ידנית למחלקה שאליה עושים </a:t>
            </a:r>
            <a:r>
              <a:rPr lang="en-US" dirty="0"/>
              <a:t>include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במקרה של הקובץ </a:t>
            </a:r>
            <a:r>
              <a:rPr lang="en-US" dirty="0" err="1"/>
              <a:t>X.h</a:t>
            </a:r>
            <a:r>
              <a:rPr lang="he-IL" dirty="0"/>
              <a:t> נוסיף את ההצהרה </a:t>
            </a:r>
            <a:r>
              <a:rPr lang="en-US" dirty="0"/>
              <a:t>class Y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במקרה של הקובץ </a:t>
            </a:r>
            <a:r>
              <a:rPr lang="en-US" dirty="0" err="1"/>
              <a:t>Y.h</a:t>
            </a:r>
            <a:r>
              <a:rPr lang="he-IL" dirty="0"/>
              <a:t> נוסיף את ההצהרה </a:t>
            </a:r>
            <a:r>
              <a:rPr lang="en-US" dirty="0"/>
              <a:t>class X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אם לא הוגדר אחרת ע"י המדריך/ה, יש להתחיל לפתח את הפרויקט על גבי </a:t>
            </a:r>
            <a:r>
              <a:rPr lang="en-US" dirty="0"/>
              <a:t>Console</a:t>
            </a:r>
            <a:r>
              <a:rPr lang="he-IL" dirty="0"/>
              <a:t>, ורק אחרי שהמדריך/ה אישר/ה אפשר לעבור לעבוד עם ה-</a:t>
            </a:r>
            <a:r>
              <a:rPr lang="en-US" dirty="0"/>
              <a:t>Frontend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3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 שבשביל בונוסים מורכבים יותר (כמו החלפת כלי) תצטרכו לשנות את ה-</a:t>
            </a:r>
            <a:r>
              <a:rPr lang="en-US" dirty="0"/>
              <a:t>Frontend</a:t>
            </a:r>
            <a:r>
              <a:rPr lang="he-IL" dirty="0"/>
              <a:t>...</a:t>
            </a:r>
            <a:br>
              <a:rPr lang="en-US" dirty="0"/>
            </a:br>
            <a:r>
              <a:rPr lang="he-IL" dirty="0"/>
              <a:t>ב-</a:t>
            </a:r>
            <a:r>
              <a:rPr lang="en-US" dirty="0"/>
              <a:t>NEO</a:t>
            </a:r>
            <a:r>
              <a:rPr lang="he-IL" dirty="0"/>
              <a:t> תוכלו למצוא קובץ </a:t>
            </a:r>
            <a:r>
              <a:rPr lang="en-US" dirty="0"/>
              <a:t>.</a:t>
            </a:r>
            <a:r>
              <a:rPr lang="en-US" dirty="0" err="1"/>
              <a:t>rar</a:t>
            </a:r>
            <a:r>
              <a:rPr lang="he-IL" dirty="0"/>
              <a:t> עם קבצי הקוד של ה-</a:t>
            </a:r>
            <a:r>
              <a:rPr lang="en-US" dirty="0"/>
              <a:t>Frontend</a:t>
            </a:r>
            <a:r>
              <a:rPr lang="he-IL" dirty="0"/>
              <a:t> (נקרא "קוד גרפיקה"), </a:t>
            </a:r>
            <a:br>
              <a:rPr lang="en-US" dirty="0"/>
            </a:br>
            <a:r>
              <a:rPr lang="he-IL" dirty="0"/>
              <a:t>השתמשו בו כדי לממש את הבונוסים והקפידו להגיש אותו למדריך/ה בתום העבודה.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latin typeface="+mn-lt"/>
                <a:ea typeface="Calibri"/>
                <a:cs typeface="Calibri"/>
                <a:sym typeface="Calibri"/>
              </a:rPr>
              <a:t>אם לא יצא לכם/ן להכיר את חוקי המשחק, ניתן לקרוא קצת פה </a:t>
            </a:r>
            <a:r>
              <a:rPr lang="en-US" u="sng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http://he.wikipedia.org/wiki/%D7%A9%D7%97%D7%9E%D7%98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זהו המצב ההתחלתי 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לכל כלי יש אות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בהתאם לשחקן זה יהיה אות גדולה או קטנה</a:t>
            </a:r>
            <a:endParaRPr lang="he-IL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אחרי כל תור יודפס הלוח המעודכן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1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מומלץ להדגים באמצעות קובץ ה-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EXE</a:t>
            </a:r>
            <a:r>
              <a:rPr lang="he-IL" sz="1200" b="1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שבתיקיית המדריך.</a:t>
            </a:r>
            <a:endParaRPr lang="he-IL" b="1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תזכורת</a:t>
            </a:r>
            <a:r>
              <a:rPr lang="he-IL" b="0" dirty="0"/>
              <a:t>: הכוונה ב"פרוטוקול" היא שאנחנו מגדירים חוקים ו"שפה" שמוסכמת גם על ה-</a:t>
            </a:r>
            <a:r>
              <a:rPr lang="en-US" b="0" dirty="0"/>
              <a:t>Backend</a:t>
            </a:r>
            <a:r>
              <a:rPr lang="he-IL" b="0" dirty="0"/>
              <a:t> וגם על ה-</a:t>
            </a:r>
            <a:r>
              <a:rPr lang="en-US" b="0" dirty="0"/>
              <a:t>Frontend</a:t>
            </a:r>
            <a:r>
              <a:rPr lang="he-IL" b="0" dirty="0"/>
              <a:t>, ונקפיד להעביר הודעות בסדר ובפורמט שנקבע מראש.</a:t>
            </a:r>
          </a:p>
          <a:p>
            <a:pPr algn="r" rtl="1"/>
            <a:r>
              <a:rPr lang="he-IL" b="0" dirty="0"/>
              <a:t>כל עוד נקפיד לשלוח הודעות בפורמט והסדר הנכון לא נצטרך לערוך את ה-</a:t>
            </a:r>
            <a:r>
              <a:rPr lang="en-US" b="0" dirty="0"/>
              <a:t>Frontend</a:t>
            </a:r>
            <a:r>
              <a:rPr lang="he-IL" b="0" dirty="0"/>
              <a:t>, הוא יציג את הדברים לפי מה שנשלח לו, ואפשר להתייחס אליו כמו ב-</a:t>
            </a:r>
            <a:r>
              <a:rPr lang="en-US" b="0" dirty="0" err="1"/>
              <a:t>BlackBox</a:t>
            </a:r>
            <a:r>
              <a:rPr lang="he-IL" b="0" dirty="0"/>
              <a:t>.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דוגמא של</a:t>
            </a:r>
            <a:r>
              <a:rPr lang="he-IL" b="1" dirty="0"/>
              <a:t> פעולה על ה-</a:t>
            </a:r>
            <a:r>
              <a:rPr lang="en-US" b="1" dirty="0"/>
              <a:t>Frontend</a:t>
            </a:r>
            <a:r>
              <a:rPr lang="he-IL" b="0" dirty="0"/>
              <a:t> - </a:t>
            </a:r>
            <a:r>
              <a:rPr lang="he-IL" sz="12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לחיצה עם העכבר על משבצת שבה יש כלי מסוים, ואז לחיצה על המשבצת שאליו אנו רוצים שהוא יזוז.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dirty="0"/>
              <a:t>שימו לב, ה-</a:t>
            </a:r>
            <a:r>
              <a:rPr lang="en-US" b="0" dirty="0"/>
              <a:t>Backend</a:t>
            </a:r>
            <a:r>
              <a:rPr lang="he-IL" b="0" dirty="0"/>
              <a:t> ישלח את המחרוזת פעם אחת, ה-</a:t>
            </a:r>
            <a:r>
              <a:rPr lang="en-US" b="0" dirty="0"/>
              <a:t>Frontend</a:t>
            </a:r>
            <a:r>
              <a:rPr lang="he-IL" b="0" dirty="0"/>
              <a:t> יציג את הלוח, ומאותו רגע בכל מהלך ה-</a:t>
            </a:r>
            <a:r>
              <a:rPr lang="en-US" b="0" dirty="0"/>
              <a:t>Backend</a:t>
            </a:r>
            <a:r>
              <a:rPr lang="he-IL" b="0" dirty="0"/>
              <a:t> ישלח ל-</a:t>
            </a:r>
            <a:r>
              <a:rPr lang="en-US" b="0" dirty="0"/>
              <a:t>Frontend</a:t>
            </a:r>
            <a:r>
              <a:rPr lang="he-IL" b="0" dirty="0"/>
              <a:t> רק עדכון על מהלך ספציפי.</a:t>
            </a:r>
          </a:p>
          <a:p>
            <a:pPr algn="r" rtl="1"/>
            <a:r>
              <a:rPr lang="he-IL" b="0" dirty="0"/>
              <a:t>(אין צורך לשלוח את המחרוזת בכל מהלך)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*קוד שגיאה 5 רלבנטי רק למימוש על ה-</a:t>
            </a:r>
            <a:r>
              <a:rPr lang="en-US" b="0" dirty="0"/>
              <a:t>Console</a:t>
            </a:r>
            <a:r>
              <a:rPr lang="he-IL" b="0" dirty="0"/>
              <a:t>, כי הממשק הגרפי מונע מהמשתמש לעשות מהלכים עם אינדקסים לא תקינים</a:t>
            </a:r>
            <a:endParaRPr lang="en-US" b="0" dirty="0"/>
          </a:p>
          <a:p>
            <a:pPr algn="r" rtl="1"/>
            <a:endParaRPr lang="he-IL" b="0" dirty="0"/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דוגמאות לשליחת הודעות בין ה-</a:t>
            </a:r>
            <a:r>
              <a:rPr lang="en-US" b="0" dirty="0"/>
              <a:t>Backend</a:t>
            </a:r>
            <a:r>
              <a:rPr lang="he-IL" b="0" dirty="0"/>
              <a:t> וה-</a:t>
            </a:r>
            <a:r>
              <a:rPr lang="en-US" b="0" dirty="0"/>
              <a:t>Frontend</a:t>
            </a:r>
            <a:r>
              <a:rPr lang="he-IL" b="0" dirty="0"/>
              <a:t>: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1" dirty="0"/>
              <a:t>דוגמא 1 (מהלך תקין)</a:t>
            </a:r>
            <a:endParaRPr lang="he-IL" b="0" dirty="0"/>
          </a:p>
          <a:p>
            <a:pPr marL="228600" indent="-228600" algn="r" rtl="1">
              <a:buAutoNum type="arabicPeriod"/>
            </a:pPr>
            <a:r>
              <a:rPr lang="he-IL" b="0" dirty="0"/>
              <a:t>משתמש לוחץ על משבצת </a:t>
            </a:r>
            <a:r>
              <a:rPr lang="en-US" b="0" dirty="0"/>
              <a:t>e2</a:t>
            </a:r>
            <a:r>
              <a:rPr lang="he-IL" b="0" dirty="0"/>
              <a:t> שבה יש חייל שחור, ואחר כך לוחץ על משבצת </a:t>
            </a:r>
            <a:r>
              <a:rPr lang="en-US" b="0" dirty="0"/>
              <a:t>e4</a:t>
            </a:r>
            <a:r>
              <a:rPr lang="he-IL" b="0" dirty="0"/>
              <a:t> שהיא פנויה.</a:t>
            </a:r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Frontend</a:t>
            </a:r>
            <a:r>
              <a:rPr lang="he-IL" b="0" dirty="0"/>
              <a:t> יחזיר את המחרוזת </a:t>
            </a:r>
            <a:r>
              <a:rPr lang="en-US" b="0" dirty="0"/>
              <a:t>“e2e4”</a:t>
            </a:r>
            <a:r>
              <a:rPr lang="he-IL" b="0" dirty="0"/>
              <a:t> ל-</a:t>
            </a:r>
            <a:r>
              <a:rPr lang="en-US" b="0" dirty="0"/>
              <a:t>Backend</a:t>
            </a:r>
            <a:endParaRPr lang="he-IL" b="0" dirty="0"/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Backend</a:t>
            </a:r>
            <a:r>
              <a:rPr lang="he-IL" b="0" dirty="0"/>
              <a:t> בודק שהמהלך תקין, במקרה הזה המהלך באמת תקין ולכן ה-</a:t>
            </a:r>
            <a:r>
              <a:rPr lang="en-US" b="0" dirty="0"/>
              <a:t>Backend</a:t>
            </a:r>
            <a:r>
              <a:rPr lang="he-IL" b="0" dirty="0"/>
              <a:t> מבצע את המהלך ומחזיר ל-</a:t>
            </a:r>
            <a:r>
              <a:rPr lang="en-US" b="0" dirty="0"/>
              <a:t>Frontend</a:t>
            </a:r>
            <a:r>
              <a:rPr lang="he-IL" b="0" dirty="0"/>
              <a:t> קוד 0.</a:t>
            </a:r>
          </a:p>
          <a:p>
            <a:pPr marL="228600" indent="-228600" algn="r" rtl="1">
              <a:buAutoNum type="arabicPeriod"/>
            </a:pPr>
            <a:r>
              <a:rPr lang="he-IL" b="0" dirty="0"/>
              <a:t>ה-</a:t>
            </a:r>
            <a:r>
              <a:rPr lang="en-US" b="0" dirty="0"/>
              <a:t>Frontend</a:t>
            </a:r>
            <a:r>
              <a:rPr lang="he-IL" b="0" dirty="0"/>
              <a:t> יציג את המהלך הלוח לאחר ביצוע המהלך.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1" dirty="0"/>
              <a:t>דוגמא 2 (מהלך לא תקין)</a:t>
            </a:r>
            <a:endParaRPr lang="he-IL" b="0" dirty="0"/>
          </a:p>
          <a:p>
            <a:pPr algn="r" rtl="1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C95EF-5912-4EF8-A1D9-ED628542B7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4AA79-44EC-4936-A8D8-1A559AF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7068"/>
            <a:ext cx="9144000" cy="2479675"/>
          </a:xfrm>
          <a:noFill/>
          <a:ln w="12700"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9EC91-267C-4A75-B7B7-754316DA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0618"/>
            <a:ext cx="9144000" cy="615143"/>
          </a:xfrm>
          <a:noFill/>
          <a:ln w="12700">
            <a:noFill/>
          </a:ln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964272-9B53-47AD-B010-6EF5615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83A22A-5D11-40F0-BD0F-AE141324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B9BDD-8FEB-4580-A0DC-48760431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שולש ישר-זווית 8">
            <a:extLst>
              <a:ext uri="{FF2B5EF4-FFF2-40B4-BE49-F238E27FC236}">
                <a16:creationId xmlns:a16="http://schemas.microsoft.com/office/drawing/2014/main" id="{7C92F403-77F4-46FE-981B-92A5B64C6CDA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שולש ישר-זווית 9">
            <a:extLst>
              <a:ext uri="{FF2B5EF4-FFF2-40B4-BE49-F238E27FC236}">
                <a16:creationId xmlns:a16="http://schemas.microsoft.com/office/drawing/2014/main" id="{AF3E6B83-74A4-472A-A87E-D7D229FEF64A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שולש ישר-זווית 10">
            <a:extLst>
              <a:ext uri="{FF2B5EF4-FFF2-40B4-BE49-F238E27FC236}">
                <a16:creationId xmlns:a16="http://schemas.microsoft.com/office/drawing/2014/main" id="{D7623B76-21FA-42F8-811D-7B07298786AC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2" y="286002"/>
            <a:ext cx="6104355" cy="2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62205-81A8-4EB1-AC98-57587F7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6351CB-70CA-410A-8EF4-0AFF6AB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E6C0B3-3A30-48D2-B7BF-0E0C39A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A79366-DB81-45AE-85E6-8C24C1E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521C4-70FD-46E1-876B-8C4B1DC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14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B1365-BCAE-409C-8045-8925E7F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786A49-2AE4-4558-A8EC-518A8211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C04321-9560-41E9-A347-866CE6E6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084E7-2442-4639-9653-D48C4E9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58A2C0-D214-4189-AF3B-E9FD348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שולש ישר-זווית 13">
            <a:extLst>
              <a:ext uri="{FF2B5EF4-FFF2-40B4-BE49-F238E27FC236}">
                <a16:creationId xmlns:a16="http://schemas.microsoft.com/office/drawing/2014/main" id="{44C677AF-A124-4AAC-AC1D-619292EF34C5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שולש ישר-זווית 14">
            <a:extLst>
              <a:ext uri="{FF2B5EF4-FFF2-40B4-BE49-F238E27FC236}">
                <a16:creationId xmlns:a16="http://schemas.microsoft.com/office/drawing/2014/main" id="{28C74465-6AC4-4333-85A5-E30235CF7E7B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ישר-זווית 15">
            <a:extLst>
              <a:ext uri="{FF2B5EF4-FFF2-40B4-BE49-F238E27FC236}">
                <a16:creationId xmlns:a16="http://schemas.microsoft.com/office/drawing/2014/main" id="{B3E61D3F-98C5-454D-AAB7-AB900ADD3389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054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9A330-B391-4454-BE32-29C4F92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2008-9176-49FD-9529-936391E58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69FEB5-C64E-488E-9246-57971857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715F67-26AD-4F57-9E0B-40E966B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8024B-A2D1-4259-BD9D-DB8AB62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0E57F-2BF1-4120-B17A-1A8AD15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4" name="קבוצה 13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02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45A3B-CC0B-4FB5-AE18-D3F6F644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235D1B-7069-4625-AAAD-163FE8E2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8AE024-7E3E-4FA8-9435-463FCFEC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FBBD2C-3770-422C-AF9E-84034CBD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972FC9-8CD0-4616-AD67-7EE48F5A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3D5CD7C-B87C-4B44-A92A-1A3A456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642FB7B-537D-4226-834D-897F9614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96533D8-4E5B-47EC-B0D0-4FADC447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8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7717C-9758-4594-A807-AB1EFF4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6D0295-CE7B-45ED-B56B-5A852B00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FAB375-2BA1-4466-8DF0-6A09659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D06C33-15CB-43A0-B6A1-A46F67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9" name="קבוצה 8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60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D4CD47-B8E0-4252-A0C1-8B0EA7F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B931254-A0EE-4EE3-9914-712180B4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76140F-6591-459F-870F-A58F33E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702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1C8C4B-532D-4CDE-B76E-4867AF50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F80AA3-74B7-4F5A-896F-C95E7650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1DE534-8990-4D23-9C07-689555A2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7C5B76-6C5B-4ECB-A82F-0EE871B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594BC0-2F4E-4350-AB5F-689315F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0F9715-BD01-45EE-866F-0846714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002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69F65-B65C-488F-B9E4-144E70C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EB858-F3A1-487A-AF73-2F51D494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7C1B77-5D79-476A-AF43-D7AFCD69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5968D4-E88A-4C48-98A7-DC073B4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ה'/כסלו/תש"פ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72A664-5D76-46B4-BC8B-AFF33DDF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6354F2-2B47-4399-B13D-6DB789B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370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FF943B-E737-417A-AC87-3E0F460FF32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15595" cy="6858000"/>
          </a:xfrm>
          <a:prstGeom prst="rect">
            <a:avLst/>
          </a:prstGeom>
        </p:spPr>
      </p:pic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82BBC6-9605-458B-BA9E-CF0D0ADC14B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4E2264-E938-4392-A40B-A0ADB680CABD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708752-0DEA-4640-BB3F-1752C0A9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ECB-541B-469D-A10A-B442D0EAB148}" type="datetimeFigureOut">
              <a:rPr lang="he-IL" smtClean="0"/>
              <a:t>ה'/כסלו/תש"פ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5DC15A-6629-4CDA-853C-F5D3FB97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16AC7-1E0A-4146-B17D-69DD75A3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3B1B119-4CCA-4218-8CA4-5611F3369857}"/>
              </a:ext>
            </a:extLst>
          </p:cNvPr>
          <p:cNvSpPr/>
          <p:nvPr userDrawn="1"/>
        </p:nvSpPr>
        <p:spPr>
          <a:xfrm>
            <a:off x="12016509" y="0"/>
            <a:ext cx="175491" cy="6356350"/>
          </a:xfrm>
          <a:prstGeom prst="rect">
            <a:avLst/>
          </a:prstGeom>
          <a:solidFill>
            <a:srgbClr val="00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61B8100-AE2D-478F-81FE-4837F3FCFFB4}"/>
              </a:ext>
            </a:extLst>
          </p:cNvPr>
          <p:cNvSpPr/>
          <p:nvPr userDrawn="1"/>
        </p:nvSpPr>
        <p:spPr>
          <a:xfrm>
            <a:off x="12016509" y="6356351"/>
            <a:ext cx="175491" cy="501650"/>
          </a:xfrm>
          <a:prstGeom prst="rect">
            <a:avLst/>
          </a:prstGeom>
          <a:gradFill>
            <a:gsLst>
              <a:gs pos="0">
                <a:srgbClr val="004C9A"/>
              </a:gs>
              <a:gs pos="100000">
                <a:srgbClr val="007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8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3%D7%99%D7%90%D7%92%D7%A8%D7%9E%D7%AA_%D7%9E%D7%97%D7%9C%D7%A7%D7%9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YRC7g2IC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9B9B2D-16A9-43E0-A6D1-C4331A36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שחמט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8933BA-E2E3-4520-957D-7CDBE85F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עקרונות מתקדמים – שבועות 7 + 8</a:t>
            </a:r>
          </a:p>
        </p:txBody>
      </p:sp>
    </p:spTree>
    <p:extLst>
      <p:ext uri="{BB962C8B-B14F-4D97-AF65-F5344CB8AC3E}">
        <p14:creationId xmlns:p14="http://schemas.microsoft.com/office/powerpoint/2010/main" val="857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  <a:r>
              <a:rPr lang="he-IL" b="1" dirty="0">
                <a:solidFill>
                  <a:srgbClr val="FFBD30"/>
                </a:solidFill>
              </a:rPr>
              <a:t> </a:t>
            </a:r>
            <a:r>
              <a:rPr lang="he-IL" dirty="0"/>
              <a:t>ל-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rgbClr val="FFBD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/>
              <p:nvPr/>
            </p:nvSpPr>
            <p:spPr>
              <a:xfrm>
                <a:off x="-65315" y="1325563"/>
                <a:ext cx="12322629" cy="289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3200" b="1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תזוזה</a:t>
                </a:r>
                <a:br>
                  <a:rPr lang="en-US" sz="3200" b="1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</a:br>
                <a:endParaRPr lang="he-IL" sz="2800" dirty="0">
                  <a:sym typeface="Calibri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אחרי שבוצעה פעולה על ה-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ואחרי שביצענו את המהלך המבוקש ב-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Backend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יש להחזיר ל-</a:t>
                </a:r>
                <a: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Frontend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מחרוזת בת </a:t>
                </a:r>
                <a:r>
                  <a:rPr lang="he-IL" sz="28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שני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he-IL" sz="28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תווים</a:t>
                </a: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b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התו הראשון מייצג קוד, והתו השני הוא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𝑁𝑈𝐿𝐿</m:t>
                    </m:r>
                  </m:oMath>
                </a14:m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קודים:</a:t>
                </a:r>
                <a:br>
                  <a:rPr lang="en-US" sz="2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lang="he-IL"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15" y="1325563"/>
                <a:ext cx="12322629" cy="2899255"/>
              </a:xfrm>
              <a:prstGeom prst="rect">
                <a:avLst/>
              </a:prstGeom>
              <a:blipFill>
                <a:blip r:embed="rId3"/>
                <a:stretch>
                  <a:fillRect t="-5672" r="-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C1948A9-443D-4EF1-8EF6-92980E3791A1}"/>
              </a:ext>
            </a:extLst>
          </p:cNvPr>
          <p:cNvSpPr/>
          <p:nvPr/>
        </p:nvSpPr>
        <p:spPr>
          <a:xfrm>
            <a:off x="1640114" y="3751509"/>
            <a:ext cx="800462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 מהלך תקין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מהלך תקין, התבצעה תזוזה שגרמה שח על היריב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תקין, במשבצת המקור אין כלי של השחקן הנוכחי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תקין, במשבצת היעד קיים כלי של השחקן הנוכחי</a:t>
            </a:r>
            <a:endParaRPr lang="he-IL"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תקין, בעקבות התזוזה יגרם שח על השחקן הנוכחי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תקין, אינדקסים של המשבצות אינם חוקיים*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תקין, תזוזה לא חוקית של כלי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– מהלך </a:t>
            </a:r>
            <a:r>
              <a:rPr lang="he-IL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תקין, משבצת המקור ומשבצת היעד זהות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– מהלך תקין, התבצע שחמט!</a:t>
            </a:r>
          </a:p>
        </p:txBody>
      </p:sp>
    </p:spTree>
    <p:extLst>
      <p:ext uri="{BB962C8B-B14F-4D97-AF65-F5344CB8AC3E}">
        <p14:creationId xmlns:p14="http://schemas.microsoft.com/office/powerpoint/2010/main" val="25224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03F6-4242-4F4B-9C1C-6E015E3FDB3B}"/>
              </a:ext>
            </a:extLst>
          </p:cNvPr>
          <p:cNvSpPr/>
          <p:nvPr/>
        </p:nvSpPr>
        <p:spPr>
          <a:xfrm>
            <a:off x="515256" y="1365508"/>
            <a:ext cx="111614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מהלך תקין</a:t>
            </a:r>
            <a:br>
              <a:rPr lang="en-US" sz="2800" b="1" dirty="0"/>
            </a:br>
            <a:endParaRPr lang="he-IL" sz="2800" b="1" dirty="0"/>
          </a:p>
          <a:p>
            <a:pPr marL="228600" indent="-228600">
              <a:buAutoNum type="arabicPeriod"/>
            </a:pPr>
            <a:r>
              <a:rPr lang="he-IL" sz="2800" dirty="0"/>
              <a:t>משתמש שמשחק בכלים השחורים לוחץ על משבצת </a:t>
            </a:r>
            <a:r>
              <a:rPr lang="en-US" sz="2800" dirty="0"/>
              <a:t>e2</a:t>
            </a:r>
            <a:r>
              <a:rPr lang="he-IL" sz="2800" dirty="0"/>
              <a:t> שבה יש חייל שחור, ואחר כך לוחץ על משבצת </a:t>
            </a:r>
            <a:r>
              <a:rPr lang="en-US" sz="2800" dirty="0"/>
              <a:t>e4</a:t>
            </a:r>
            <a:r>
              <a:rPr lang="he-IL" sz="2800" dirty="0"/>
              <a:t> (משבצת פנויה).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שולח ל-</a:t>
            </a:r>
            <a:r>
              <a:rPr lang="en-US" sz="2800" dirty="0"/>
              <a:t>Backend</a:t>
            </a:r>
            <a:r>
              <a:rPr lang="he-IL" sz="2800" dirty="0"/>
              <a:t> את המחרוזת </a:t>
            </a:r>
            <a:r>
              <a:rPr lang="en-US" sz="2800" dirty="0"/>
              <a:t>“e2e4”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Backend</a:t>
            </a:r>
            <a:r>
              <a:rPr lang="he-IL" sz="2800" dirty="0"/>
              <a:t> בודק שהמהלך תקין, במקרה הזה המהלך באמת תקין ולכן ה-</a:t>
            </a:r>
            <a:r>
              <a:rPr lang="en-US" sz="2800" dirty="0"/>
              <a:t>Backend</a:t>
            </a:r>
            <a:r>
              <a:rPr lang="he-IL" sz="2800" dirty="0"/>
              <a:t> מבצע את המהלך ומחזיר ל-</a:t>
            </a:r>
            <a:r>
              <a:rPr lang="en-US" sz="2800" dirty="0"/>
              <a:t>Frontend</a:t>
            </a:r>
            <a:r>
              <a:rPr lang="he-IL" sz="2800" dirty="0"/>
              <a:t> קוד 0.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יציג את הלוח לאחר ביצוע המהלך.</a:t>
            </a:r>
          </a:p>
        </p:txBody>
      </p:sp>
      <p:pic>
        <p:nvPicPr>
          <p:cNvPr id="5" name="Google Shape;114;p15">
            <a:extLst>
              <a:ext uri="{FF2B5EF4-FFF2-40B4-BE49-F238E27FC236}">
                <a16:creationId xmlns:a16="http://schemas.microsoft.com/office/drawing/2014/main" id="{49EF920F-3E84-4846-9AFD-128F4C59EC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2386" y="1225480"/>
            <a:ext cx="9747225" cy="5112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FF8-9E38-4828-B69C-DBF8CC4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דוגמא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03F6-4242-4F4B-9C1C-6E015E3FDB3B}"/>
              </a:ext>
            </a:extLst>
          </p:cNvPr>
          <p:cNvSpPr/>
          <p:nvPr/>
        </p:nvSpPr>
        <p:spPr>
          <a:xfrm>
            <a:off x="515257" y="1265955"/>
            <a:ext cx="111614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מהלך לא תקין</a:t>
            </a:r>
            <a:br>
              <a:rPr lang="en-US" sz="2800" b="1" dirty="0"/>
            </a:br>
            <a:endParaRPr lang="he-IL" sz="2800" b="1" dirty="0"/>
          </a:p>
          <a:p>
            <a:pPr marL="228600" indent="-228600">
              <a:buAutoNum type="arabicPeriod"/>
            </a:pPr>
            <a:r>
              <a:rPr lang="he-IL" sz="2800" dirty="0"/>
              <a:t>משתמש שמשחק בכלים השחורים לוחץ על משבצת </a:t>
            </a:r>
            <a:r>
              <a:rPr lang="en-US" sz="2800" dirty="0"/>
              <a:t>d3</a:t>
            </a:r>
            <a:r>
              <a:rPr lang="he-IL" sz="2800" dirty="0"/>
              <a:t> שבה אין אף כלי, ואחר כך לוחץ על משבצת </a:t>
            </a:r>
            <a:r>
              <a:rPr lang="en-US" sz="2800" dirty="0"/>
              <a:t>e2</a:t>
            </a:r>
            <a:r>
              <a:rPr lang="he-IL" sz="2800" dirty="0"/>
              <a:t> פעם נוספת (משבצת שבה יש כלי מהסוג של השחקן).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שולח ל-</a:t>
            </a:r>
            <a:r>
              <a:rPr lang="en-US" sz="2800" dirty="0"/>
              <a:t>Backend</a:t>
            </a:r>
            <a:r>
              <a:rPr lang="he-IL" sz="2800" dirty="0"/>
              <a:t> את המחרוזת </a:t>
            </a:r>
            <a:r>
              <a:rPr lang="en-US" sz="2800" dirty="0"/>
              <a:t>“d3e2”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Backend</a:t>
            </a:r>
            <a:r>
              <a:rPr lang="he-IL" sz="2800" dirty="0"/>
              <a:t> בודק שהמהלך תקין, במקרה הזה המהלך </a:t>
            </a:r>
            <a:r>
              <a:rPr lang="he-IL" sz="2800" b="1" dirty="0"/>
              <a:t>לא</a:t>
            </a:r>
            <a:r>
              <a:rPr lang="he-IL" sz="2800" dirty="0"/>
              <a:t> תקין ולכן ה-</a:t>
            </a:r>
            <a:r>
              <a:rPr lang="en-US" sz="2800" dirty="0"/>
              <a:t>Backend</a:t>
            </a:r>
            <a:r>
              <a:rPr lang="he-IL" sz="2800" dirty="0"/>
              <a:t> לא מבצע את המהלך ומחזיר ל-</a:t>
            </a:r>
            <a:r>
              <a:rPr lang="en-US" sz="2800" dirty="0"/>
              <a:t>Frontend</a:t>
            </a:r>
            <a:r>
              <a:rPr lang="he-IL" sz="2800" dirty="0"/>
              <a:t> קוד 2.</a:t>
            </a:r>
            <a:br>
              <a:rPr lang="en-US" sz="2800" dirty="0"/>
            </a:br>
            <a:endParaRPr lang="he-IL" sz="2800" dirty="0"/>
          </a:p>
          <a:p>
            <a:pPr marL="228600" indent="-228600">
              <a:buAutoNum type="arabicPeriod"/>
            </a:pPr>
            <a:r>
              <a:rPr lang="he-IL" sz="2800" dirty="0"/>
              <a:t>ה-</a:t>
            </a:r>
            <a:r>
              <a:rPr lang="en-US" sz="2800" dirty="0"/>
              <a:t>Frontend</a:t>
            </a:r>
            <a:r>
              <a:rPr lang="he-IL" sz="2800" dirty="0"/>
              <a:t> יציג את אותו הלוח בלי ביצוע המהלך, והודעת שגיאה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D9890-EF9D-4CC7-BD3A-0AC96D00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95" y="1265955"/>
            <a:ext cx="8537009" cy="49897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47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8162-8E8F-4621-9516-EA9BC1A9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55E14-5BBB-4DD3-ADE6-64F53B5E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57" y="2801832"/>
            <a:ext cx="6271079" cy="364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62A387-0F7D-4393-A50A-A5735532B995}"/>
              </a:ext>
            </a:extLst>
          </p:cNvPr>
          <p:cNvSpPr/>
          <p:nvPr/>
        </p:nvSpPr>
        <p:spPr>
          <a:xfrm>
            <a:off x="-65317" y="1877106"/>
            <a:ext cx="12322629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3200" b="1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בפרויקט השחמט האחריות על מבנה התכנית היא שלכם/ן.</a:t>
            </a:r>
          </a:p>
        </p:txBody>
      </p:sp>
    </p:spTree>
    <p:extLst>
      <p:ext uri="{BB962C8B-B14F-4D97-AF65-F5344CB8AC3E}">
        <p14:creationId xmlns:p14="http://schemas.microsoft.com/office/powerpoint/2010/main" val="288171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D97-0DEC-4A3A-B30A-9307465B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1959E-2A56-457B-8B06-056914DC8F03}"/>
              </a:ext>
            </a:extLst>
          </p:cNvPr>
          <p:cNvSpPr/>
          <p:nvPr/>
        </p:nvSpPr>
        <p:spPr>
          <a:xfrm>
            <a:off x="419100" y="1762519"/>
            <a:ext cx="11353799" cy="473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algn="ctr">
              <a:lnSpc>
                <a:spcPct val="115000"/>
              </a:lnSpc>
            </a:pPr>
            <a:r>
              <a:rPr lang="he-IL" sz="2400" dirty="0"/>
              <a:t>תצטרכו לתכנן את המבנה והרכיבים שבפרויקט שלכם/ן: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שאלות מנחות:</a:t>
            </a:r>
          </a:p>
          <a:p>
            <a:pPr marL="914400" lvl="0" indent="-381000">
              <a:lnSpc>
                <a:spcPct val="115000"/>
              </a:lnSpc>
              <a:buSzPts val="2400"/>
              <a:buFont typeface="Calibri"/>
              <a:buChar char="-"/>
            </a:pPr>
            <a:r>
              <a:rPr lang="he-IL" sz="2400" dirty="0">
                <a:latin typeface="Calibri"/>
                <a:ea typeface="Calibri"/>
                <a:cs typeface="Calibri"/>
                <a:sym typeface="Calibri"/>
              </a:rPr>
              <a:t>אילו מחלקות יהיו בפרויקט? </a:t>
            </a:r>
          </a:p>
          <a:p>
            <a:pPr marL="1371600" lvl="1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/>
                <a:cs typeface="Calibri"/>
                <a:sym typeface="Calibri"/>
              </a:rPr>
              <a:t>אילו מתודות/שדות יש בכל מחלקה?</a:t>
            </a:r>
          </a:p>
          <a:p>
            <a:pPr marL="1371600" lvl="1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/>
                <a:cs typeface="Calibri"/>
                <a:sym typeface="Calibri"/>
              </a:rPr>
              <a:t>מה היחסים בין המחלקות השונות? </a:t>
            </a:r>
            <a:r>
              <a:rPr lang="en-US" sz="2400" dirty="0">
                <a:latin typeface="Calibri"/>
                <a:cs typeface="Calibri"/>
                <a:sym typeface="Calibri"/>
              </a:rPr>
              <a:t>has a</a:t>
            </a:r>
            <a:r>
              <a:rPr lang="he-IL" sz="2400" dirty="0">
                <a:latin typeface="Calibri"/>
                <a:cs typeface="Calibri"/>
                <a:sym typeface="Calibri"/>
              </a:rPr>
              <a:t>? </a:t>
            </a:r>
            <a:r>
              <a:rPr lang="en-US" sz="2400" dirty="0">
                <a:latin typeface="Calibri"/>
                <a:cs typeface="Calibri"/>
                <a:sym typeface="Calibri"/>
              </a:rPr>
              <a:t>is a</a:t>
            </a:r>
            <a:r>
              <a:rPr lang="he-IL" sz="2400" dirty="0">
                <a:latin typeface="Calibri"/>
                <a:cs typeface="Calibri"/>
                <a:sym typeface="Calibri"/>
              </a:rPr>
              <a:t>? וכתוצאה מכך מי יורש ממי? מי מחזיק מופע של מחלקה אחרת?</a:t>
            </a:r>
          </a:p>
          <a:p>
            <a:pPr marL="1371600" lvl="1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/>
                <a:cs typeface="Calibri"/>
                <a:sym typeface="Calibri"/>
              </a:rPr>
              <a:t>מהן הרשאות הגישה של שדות/מתודות במחלקות השונות (</a:t>
            </a:r>
            <a:r>
              <a:rPr lang="en-US" sz="2400" dirty="0">
                <a:latin typeface="Calibri"/>
                <a:cs typeface="Calibri"/>
                <a:sym typeface="Calibri"/>
              </a:rPr>
              <a:t>Private/Public/Protected</a:t>
            </a:r>
            <a:r>
              <a:rPr lang="he-IL" sz="2400" dirty="0">
                <a:latin typeface="Calibri"/>
                <a:cs typeface="Calibri"/>
                <a:sym typeface="Calibri"/>
              </a:rPr>
              <a:t>)?</a:t>
            </a:r>
            <a:br>
              <a:rPr lang="en-US" sz="2400" dirty="0">
                <a:latin typeface="Calibri"/>
                <a:cs typeface="Calibri"/>
                <a:sym typeface="Calibri"/>
              </a:rPr>
            </a:br>
            <a:endParaRPr lang="he-IL" sz="2400" dirty="0"/>
          </a:p>
          <a:p>
            <a:pPr marL="914400" lvl="0" indent="-381000">
              <a:lnSpc>
                <a:spcPct val="115000"/>
              </a:lnSpc>
              <a:buSzPts val="2400"/>
              <a:buFont typeface="Calibri"/>
              <a:buChar char="-"/>
            </a:pPr>
            <a:r>
              <a:rPr lang="he-IL" sz="2400" dirty="0">
                <a:latin typeface="Calibri"/>
                <a:ea typeface="Calibri"/>
                <a:cs typeface="Calibri"/>
                <a:sym typeface="Calibri"/>
              </a:rPr>
              <a:t>מה הממשקים בין המחלקות?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e-IL" sz="2400" dirty="0">
                <a:latin typeface="Calibri"/>
                <a:ea typeface="Calibri"/>
                <a:cs typeface="Calibri"/>
                <a:sym typeface="Calibri"/>
              </a:rPr>
              <a:t>אילו מתודות יקשרו בין מחלקות שונות?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7764-816C-494F-81F1-A0ACB120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2171A-3CB8-4544-89D9-2F960CECB8F6}"/>
              </a:ext>
            </a:extLst>
          </p:cNvPr>
          <p:cNvSpPr/>
          <p:nvPr/>
        </p:nvSpPr>
        <p:spPr>
          <a:xfrm>
            <a:off x="1077684" y="1107849"/>
            <a:ext cx="10036629" cy="562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יש לוודא שה-</a:t>
            </a:r>
            <a:r>
              <a:rPr lang="en-US" sz="2400" dirty="0"/>
              <a:t>design</a:t>
            </a:r>
            <a:r>
              <a:rPr lang="he-IL" sz="2400" dirty="0"/>
              <a:t> שלכם/ן עונה על כל השאלות.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יש לבצע שרטוט בסיסי למחלקות באתר </a:t>
            </a:r>
            <a:r>
              <a:rPr lang="en-US" sz="2400" u="sng" dirty="0">
                <a:solidFill>
                  <a:schemeClr val="hlink"/>
                </a:solidFill>
              </a:rPr>
              <a:t>draw.io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Calibri"/>
              <a:buChar char="•"/>
            </a:pPr>
            <a:r>
              <a:rPr lang="he-IL" sz="1600" dirty="0"/>
              <a:t> אפשר להתבסס על </a:t>
            </a:r>
            <a:r>
              <a:rPr lang="en-US" sz="1600" dirty="0"/>
              <a:t>File-&gt;New-&gt;Software-&gt;class_1</a:t>
            </a:r>
          </a:p>
          <a:p>
            <a:pPr marL="914400" lvl="1" indent="-355600">
              <a:lnSpc>
                <a:spcPct val="115000"/>
              </a:lnSpc>
              <a:buSzPts val="2000"/>
              <a:buFont typeface="Courier New" panose="02070309020205020404" pitchFamily="49" charset="0"/>
              <a:buChar char="o"/>
            </a:pPr>
            <a:r>
              <a:rPr lang="he-IL" sz="2000" dirty="0"/>
              <a:t>משמעות החיצים בין המחלקות  - </a:t>
            </a:r>
            <a:r>
              <a:rPr lang="he-IL" sz="2000" u="sng" dirty="0">
                <a:solidFill>
                  <a:schemeClr val="hlink"/>
                </a:solidFill>
                <a:hlinkClick r:id="rId3"/>
              </a:rPr>
              <a:t>ויקיפדיה-&gt;דיאגרמת מחלקה</a:t>
            </a:r>
            <a:endParaRPr lang="he-IL" sz="2000" dirty="0"/>
          </a:p>
          <a:p>
            <a:pPr marL="914400" lvl="1" indent="-355600">
              <a:lnSpc>
                <a:spcPct val="115000"/>
              </a:lnSpc>
              <a:buSzPts val="2000"/>
              <a:buFont typeface="Courier New" panose="02070309020205020404" pitchFamily="49" charset="0"/>
              <a:buChar char="o"/>
            </a:pPr>
            <a:r>
              <a:rPr lang="he-IL" sz="2000" dirty="0"/>
              <a:t>אין צורך לכתוב כל שדה ומתודה,</a:t>
            </a:r>
            <a:r>
              <a:rPr lang="en-US" sz="2000" dirty="0"/>
              <a:t> </a:t>
            </a:r>
            <a:r>
              <a:rPr lang="he-IL" sz="2000" dirty="0"/>
              <a:t>אלא רק את החשובים (למשל, ממשקים בין מחלקות)</a:t>
            </a:r>
          </a:p>
          <a:p>
            <a:pPr lvl="0">
              <a:lnSpc>
                <a:spcPct val="115000"/>
              </a:lnSpc>
            </a:pPr>
            <a:endParaRPr lang="he-IL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השקיעו ב-</a:t>
            </a:r>
            <a:r>
              <a:rPr lang="en-US" sz="2400" dirty="0"/>
              <a:t>design</a:t>
            </a:r>
            <a:r>
              <a:rPr lang="he-IL" sz="2400" dirty="0"/>
              <a:t>! ככל שהתכנון שלכם/ן יהיה טוב יותר, כך יהיה קל לממש את הפרויקט.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אין להתחיל לעבוד לפני שהמדריך/ה אישר/ה את ה-</a:t>
            </a:r>
            <a:r>
              <a:rPr lang="en-US" sz="2400" dirty="0"/>
              <a:t>design</a:t>
            </a:r>
            <a:br>
              <a:rPr lang="en-US" sz="2400" dirty="0"/>
            </a:br>
            <a:endParaRPr lang="he-IL" sz="2400" dirty="0"/>
          </a:p>
          <a:p>
            <a:pPr marL="457200" lvl="0" indent="-381000">
              <a:lnSpc>
                <a:spcPct val="115000"/>
              </a:lnSpc>
              <a:buSzPts val="2400"/>
              <a:buFont typeface="Calibri"/>
              <a:buChar char="•"/>
            </a:pPr>
            <a:r>
              <a:rPr lang="he-IL" sz="2400" dirty="0"/>
              <a:t>יש לפתוח </a:t>
            </a:r>
            <a:r>
              <a:rPr lang="en-US" sz="2400" dirty="0"/>
              <a:t>repository</a:t>
            </a:r>
            <a:r>
              <a:rPr lang="he-IL" sz="2400" dirty="0"/>
              <a:t> אליו משותפים חברי הצוות והמדריך/ה, ה-</a:t>
            </a:r>
            <a:r>
              <a:rPr lang="en-US" sz="2400" dirty="0"/>
              <a:t>commit</a:t>
            </a:r>
            <a:r>
              <a:rPr lang="he-IL" sz="2400" dirty="0"/>
              <a:t> הראשון בפרויקט צריך להיות לתרשים שבניתם/ן.</a:t>
            </a:r>
          </a:p>
        </p:txBody>
      </p:sp>
    </p:spTree>
    <p:extLst>
      <p:ext uri="{BB962C8B-B14F-4D97-AF65-F5344CB8AC3E}">
        <p14:creationId xmlns:p14="http://schemas.microsoft.com/office/powerpoint/2010/main" val="23265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8F37-9F73-4E38-BA6F-B5FF56E4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קבצים נלווים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CFADC-31B1-4DB3-AF94-2C1C9EE31E25}"/>
              </a:ext>
            </a:extLst>
          </p:cNvPr>
          <p:cNvSpPr/>
          <p:nvPr/>
        </p:nvSpPr>
        <p:spPr>
          <a:xfrm>
            <a:off x="4167595" y="2101271"/>
            <a:ext cx="385680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960"/>
            </a:pPr>
            <a:endParaRPr lang="he-IL" sz="24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 err="1">
                <a:solidFill>
                  <a:schemeClr val="dk1"/>
                </a:solidFill>
              </a:rPr>
              <a:t>Pipe.h</a:t>
            </a:r>
            <a:br>
              <a:rPr lang="en-US" sz="2600" dirty="0">
                <a:solidFill>
                  <a:schemeClr val="dk1"/>
                </a:solidFill>
              </a:rPr>
            </a:br>
            <a:endParaRPr lang="he-IL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</a:rPr>
              <a:t>stdafx.cpp/h</a:t>
            </a:r>
            <a:br>
              <a:rPr lang="en-US" sz="2600" dirty="0">
                <a:solidFill>
                  <a:schemeClr val="dk1"/>
                </a:solidFill>
              </a:rPr>
            </a:br>
            <a:endParaRPr lang="he-IL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 err="1">
                <a:solidFill>
                  <a:schemeClr val="dk1"/>
                </a:solidFill>
              </a:rPr>
              <a:t>targetver.h</a:t>
            </a:r>
            <a:endParaRPr lang="en-US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endParaRPr lang="en-US" sz="26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chessGraphics.exe</a:t>
            </a: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endParaRPr lang="en-US" sz="28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600" dirty="0">
                <a:solidFill>
                  <a:schemeClr val="dk1"/>
                </a:solidFill>
              </a:rPr>
              <a:t>Source.cpp</a:t>
            </a:r>
            <a:endParaRPr lang="he-IL" sz="2600" dirty="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C261C-3654-48A3-9BF3-AC1BC301F152}"/>
              </a:ext>
            </a:extLst>
          </p:cNvPr>
          <p:cNvSpPr/>
          <p:nvPr/>
        </p:nvSpPr>
        <p:spPr>
          <a:xfrm>
            <a:off x="2329583" y="1451807"/>
            <a:ext cx="7532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960"/>
            </a:pPr>
            <a:r>
              <a:rPr lang="he-IL" sz="2800" dirty="0">
                <a:solidFill>
                  <a:schemeClr val="dk1"/>
                </a:solidFill>
              </a:rPr>
              <a:t>בתיקיית הפרויקט תוכלו למצוא את הקבצים הבאים:</a:t>
            </a:r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997F86D4-70E5-4F10-B824-1572B7CE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474285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A1FD45EA-365F-41AA-B829-46D32DE65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55726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A3E-719E-4A32-8D19-0680965F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הפניות מעגליות</a:t>
            </a:r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5FE42089-953D-430E-BAA4-BD3A6F87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43" y="570706"/>
            <a:ext cx="914400" cy="9144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8D2BF054-6AC6-4A62-A691-39F61F01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5857" y="57070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FB22C2-F699-4AF8-ABFC-FBEFA4F97B76}"/>
              </a:ext>
            </a:extLst>
          </p:cNvPr>
          <p:cNvSpPr/>
          <p:nvPr/>
        </p:nvSpPr>
        <p:spPr>
          <a:xfrm>
            <a:off x="838200" y="2266383"/>
            <a:ext cx="10239828" cy="377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לעיתים יקרה מצב שבו מחלקה </a:t>
            </a:r>
            <a:r>
              <a:rPr lang="en-US" sz="2800" dirty="0">
                <a:solidFill>
                  <a:schemeClr val="dk1"/>
                </a:solidFill>
              </a:rPr>
              <a:t>X</a:t>
            </a:r>
            <a:r>
              <a:rPr lang="he-IL" sz="2800" dirty="0">
                <a:solidFill>
                  <a:schemeClr val="dk1"/>
                </a:solidFill>
              </a:rPr>
              <a:t> כלשהי משתמשת במחלקה </a:t>
            </a:r>
            <a:r>
              <a:rPr lang="en-US" sz="2800" dirty="0">
                <a:solidFill>
                  <a:schemeClr val="dk1"/>
                </a:solidFill>
              </a:rPr>
              <a:t>Y</a:t>
            </a:r>
            <a:r>
              <a:rPr lang="he-IL" sz="2800" dirty="0">
                <a:solidFill>
                  <a:schemeClr val="dk1"/>
                </a:solidFill>
              </a:rPr>
              <a:t>, ומחלקה </a:t>
            </a:r>
            <a:r>
              <a:rPr lang="en-US" sz="2800" dirty="0">
                <a:solidFill>
                  <a:schemeClr val="dk1"/>
                </a:solidFill>
              </a:rPr>
              <a:t>Y</a:t>
            </a:r>
            <a:r>
              <a:rPr lang="he-IL" sz="2800" dirty="0">
                <a:solidFill>
                  <a:schemeClr val="dk1"/>
                </a:solidFill>
              </a:rPr>
              <a:t> משתמשת במחלקה </a:t>
            </a:r>
            <a:r>
              <a:rPr lang="en-US" sz="2800" dirty="0">
                <a:solidFill>
                  <a:schemeClr val="dk1"/>
                </a:solidFill>
              </a:rPr>
              <a:t>X</a:t>
            </a:r>
            <a:r>
              <a:rPr lang="he-IL" sz="2800" dirty="0">
                <a:solidFill>
                  <a:schemeClr val="dk1"/>
                </a:solidFill>
              </a:rPr>
              <a:t>.</a:t>
            </a:r>
            <a:br>
              <a:rPr lang="en-US" sz="2800" dirty="0">
                <a:solidFill>
                  <a:schemeClr val="dk1"/>
                </a:solidFill>
              </a:rPr>
            </a:br>
            <a:endParaRPr lang="en-US" sz="2800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אם נעשה </a:t>
            </a:r>
            <a:r>
              <a:rPr lang="en-US" sz="2800" dirty="0">
                <a:solidFill>
                  <a:schemeClr val="dk1"/>
                </a:solidFill>
              </a:rPr>
              <a:t>#include</a:t>
            </a:r>
            <a:r>
              <a:rPr lang="he-IL" sz="2800" dirty="0">
                <a:solidFill>
                  <a:schemeClr val="dk1"/>
                </a:solidFill>
              </a:rPr>
              <a:t> לכל מחלקה, תיווצר הפניה מעגלית...</a:t>
            </a:r>
            <a:br>
              <a:rPr lang="en-US" sz="2800" dirty="0">
                <a:solidFill>
                  <a:schemeClr val="dk1"/>
                </a:solidFill>
              </a:rPr>
            </a:br>
            <a:endParaRPr lang="he-IL" sz="2800" dirty="0"/>
          </a:p>
          <a:p>
            <a:pPr marL="342900" lvl="0"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במקרה כזה הפתרון הוא להשתמש ב-</a:t>
            </a:r>
            <a:r>
              <a:rPr lang="en-US" sz="2800" dirty="0">
                <a:solidFill>
                  <a:schemeClr val="dk1"/>
                </a:solidFill>
              </a:rPr>
              <a:t>#include</a:t>
            </a:r>
            <a:r>
              <a:rPr lang="he-IL" sz="2800" dirty="0">
                <a:solidFill>
                  <a:schemeClr val="dk1"/>
                </a:solidFill>
              </a:rPr>
              <a:t>, אבל גם להוסיף הצהרה ידנית על המחלקה.</a:t>
            </a:r>
            <a:br>
              <a:rPr lang="en-US" sz="2800" dirty="0">
                <a:solidFill>
                  <a:schemeClr val="dk1"/>
                </a:solidFill>
              </a:rPr>
            </a:br>
            <a:endParaRPr lang="he-IL" sz="2800" dirty="0"/>
          </a:p>
          <a:p>
            <a:pPr marL="342900" lvl="0"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  <a:buFont typeface="Calibri"/>
              <a:buChar char="•"/>
            </a:pPr>
            <a:r>
              <a:rPr lang="he-IL" sz="2800" dirty="0"/>
              <a:t>באופן כללי ננסה להימנע ממקרה זה - למה?</a:t>
            </a:r>
            <a:br>
              <a:rPr lang="en-US" sz="2800" dirty="0"/>
            </a:b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428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A3E-719E-4A32-8D19-0680965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6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הפניות מעגליות</a:t>
            </a:r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5FE42089-953D-430E-BAA4-BD3A6F87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43" y="570706"/>
            <a:ext cx="914400" cy="9144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8D2BF054-6AC6-4A62-A691-39F61F01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5857" y="57070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260FF-555D-4EA8-B75D-97D233063937}"/>
              </a:ext>
            </a:extLst>
          </p:cNvPr>
          <p:cNvSpPr/>
          <p:nvPr/>
        </p:nvSpPr>
        <p:spPr>
          <a:xfrm>
            <a:off x="2532364" y="1343003"/>
            <a:ext cx="7127271" cy="44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</a:pPr>
            <a:r>
              <a:rPr lang="he-IL" sz="2800" dirty="0">
                <a:solidFill>
                  <a:schemeClr val="dk1"/>
                </a:solidFill>
              </a:rPr>
              <a:t>לדוגמא, נניח שאלו קבצי הקוד של המחלקות </a:t>
            </a:r>
            <a:r>
              <a:rPr lang="en-US" sz="2800" dirty="0">
                <a:solidFill>
                  <a:schemeClr val="dk1"/>
                </a:solidFill>
              </a:rPr>
              <a:t>X,Y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33454-3E92-4D9B-BA9F-A1B6325E3B9A}"/>
              </a:ext>
            </a:extLst>
          </p:cNvPr>
          <p:cNvSpPr/>
          <p:nvPr/>
        </p:nvSpPr>
        <p:spPr>
          <a:xfrm>
            <a:off x="2361488" y="2337891"/>
            <a:ext cx="2832456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X.h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y_ptr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1952C-5324-47BA-8829-416963E62EEA}"/>
              </a:ext>
            </a:extLst>
          </p:cNvPr>
          <p:cNvSpPr/>
          <p:nvPr/>
        </p:nvSpPr>
        <p:spPr>
          <a:xfrm>
            <a:off x="6998058" y="2324468"/>
            <a:ext cx="2832456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Y.h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temp();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1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A3E-719E-4A32-8D19-0680965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הפניות מעגליות</a:t>
            </a:r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5FE42089-953D-430E-BAA4-BD3A6F87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43" y="570706"/>
            <a:ext cx="914400" cy="9144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8D2BF054-6AC6-4A62-A691-39F61F01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5857" y="57070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260FF-555D-4EA8-B75D-97D233063937}"/>
              </a:ext>
            </a:extLst>
          </p:cNvPr>
          <p:cNvSpPr/>
          <p:nvPr/>
        </p:nvSpPr>
        <p:spPr>
          <a:xfrm>
            <a:off x="5486698" y="1382330"/>
            <a:ext cx="1218603" cy="44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1813"/>
            </a:pPr>
            <a:r>
              <a:rPr lang="he-IL" sz="2800" dirty="0">
                <a:solidFill>
                  <a:schemeClr val="dk1"/>
                </a:solidFill>
              </a:rPr>
              <a:t>הפתרון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284FA-8521-4820-89F8-C4180B875501}"/>
              </a:ext>
            </a:extLst>
          </p:cNvPr>
          <p:cNvSpPr/>
          <p:nvPr/>
        </p:nvSpPr>
        <p:spPr>
          <a:xfrm>
            <a:off x="2361488" y="2337891"/>
            <a:ext cx="2832456" cy="415498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X.h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y_ptr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1A842-FBE5-4D49-9A80-5648DEB4DE64}"/>
              </a:ext>
            </a:extLst>
          </p:cNvPr>
          <p:cNvSpPr/>
          <p:nvPr/>
        </p:nvSpPr>
        <p:spPr>
          <a:xfrm>
            <a:off x="6998058" y="2324468"/>
            <a:ext cx="2832456" cy="415498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ea typeface="Consolas"/>
                <a:cs typeface="Consolas"/>
                <a:sym typeface="Consolas"/>
              </a:rPr>
              <a:t>Y.h</a:t>
            </a:r>
            <a:endParaRPr lang="en-US" sz="2400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  <a:p>
            <a:pPr algn="l" rtl="0"/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b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temp();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2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2F3-53A5-4BF9-B9B2-2CAF281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שחמט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F0F25-9B73-4ED5-A2CA-FD045E8E8D3B}"/>
              </a:ext>
            </a:extLst>
          </p:cNvPr>
          <p:cNvSpPr/>
          <p:nvPr/>
        </p:nvSpPr>
        <p:spPr>
          <a:xfrm>
            <a:off x="3280967" y="3244334"/>
            <a:ext cx="563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https://www.youtube.com/watch?v=9IYRC7g2ICg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53F-1F66-4ADE-A18B-7CE4907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המלצות לפיתוח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9688-342A-4D77-B3EF-B8256AEC3742}"/>
              </a:ext>
            </a:extLst>
          </p:cNvPr>
          <p:cNvSpPr/>
          <p:nvPr/>
        </p:nvSpPr>
        <p:spPr>
          <a:xfrm>
            <a:off x="475343" y="2060466"/>
            <a:ext cx="112413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בהתחלה לא להסתמך על ה-</a:t>
            </a:r>
            <a:r>
              <a:rPr lang="en-US" sz="2800" dirty="0">
                <a:solidFill>
                  <a:schemeClr val="dk1"/>
                </a:solidFill>
              </a:rPr>
              <a:t>Frontend</a:t>
            </a:r>
            <a:r>
              <a:rPr lang="he-IL" sz="2800" dirty="0">
                <a:solidFill>
                  <a:schemeClr val="dk1"/>
                </a:solidFill>
              </a:rPr>
              <a:t> אלא ל</a:t>
            </a:r>
            <a:r>
              <a:rPr lang="he-IL" sz="2800" dirty="0"/>
              <a:t>בדוק את הקוד ב-</a:t>
            </a:r>
            <a:r>
              <a:rPr lang="en-US" sz="2800" b="1" dirty="0"/>
              <a:t>Console</a:t>
            </a:r>
            <a:r>
              <a:rPr lang="he-IL" sz="2800" dirty="0"/>
              <a:t> ו</a:t>
            </a:r>
            <a:r>
              <a:rPr lang="he-IL" sz="2800" dirty="0">
                <a:solidFill>
                  <a:schemeClr val="dk1"/>
                </a:solidFill>
              </a:rPr>
              <a:t>להדפיס את הלוח אחרי כל שינוי.</a:t>
            </a:r>
            <a:endParaRPr lang="he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6D69A-FF09-442D-8F0E-74DD0FA06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" r="22464"/>
          <a:stretch/>
        </p:blipFill>
        <p:spPr>
          <a:xfrm>
            <a:off x="1590140" y="3429000"/>
            <a:ext cx="9011720" cy="1802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A3B5-D437-40DA-BB01-2C228236BA7F}"/>
              </a:ext>
            </a:extLst>
          </p:cNvPr>
          <p:cNvSpPr/>
          <p:nvPr/>
        </p:nvSpPr>
        <p:spPr>
          <a:xfrm>
            <a:off x="4010332" y="1322742"/>
            <a:ext cx="417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dk1"/>
                </a:solidFill>
              </a:rPr>
              <a:t>להתחיל לפתח על ה-</a:t>
            </a:r>
            <a:r>
              <a:rPr lang="en-US" sz="2400" b="1" dirty="0">
                <a:solidFill>
                  <a:schemeClr val="dk1"/>
                </a:solidFill>
              </a:rPr>
              <a:t>Console</a:t>
            </a:r>
            <a:endParaRPr lang="en-US" sz="2400" b="1" dirty="0"/>
          </a:p>
        </p:txBody>
      </p:sp>
      <p:pic>
        <p:nvPicPr>
          <p:cNvPr id="9218" name="Picture 2" descr="תוצאת תמונה עבור ‪console icon‬‏">
            <a:extLst>
              <a:ext uri="{FF2B5EF4-FFF2-40B4-BE49-F238E27FC236}">
                <a16:creationId xmlns:a16="http://schemas.microsoft.com/office/drawing/2014/main" id="{23DC59FA-4CAE-42E5-AF5B-581512B0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40" y="55952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53F-1F66-4ADE-A18B-7CE4907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המלצות לפיתוח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9688-342A-4D77-B3EF-B8256AEC3742}"/>
              </a:ext>
            </a:extLst>
          </p:cNvPr>
          <p:cNvSpPr/>
          <p:nvPr/>
        </p:nvSpPr>
        <p:spPr>
          <a:xfrm>
            <a:off x="475343" y="2078661"/>
            <a:ext cx="11241314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להתחיל עם </a:t>
            </a:r>
            <a:r>
              <a:rPr lang="he-IL" sz="2800" b="1" dirty="0">
                <a:solidFill>
                  <a:schemeClr val="dk1"/>
                </a:solidFill>
              </a:rPr>
              <a:t>הצריחים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שהם זזים כמו שצריך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שצריח יכול לאכול צריח של היריב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E88F7-3E0B-442F-909F-39D37F6B1614}"/>
              </a:ext>
            </a:extLst>
          </p:cNvPr>
          <p:cNvSpPr/>
          <p:nvPr/>
        </p:nvSpPr>
        <p:spPr>
          <a:xfrm>
            <a:off x="3503784" y="1336676"/>
            <a:ext cx="5184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dk1"/>
                </a:solidFill>
              </a:rPr>
              <a:t>להתחיל לפתח את הכלים בסדר הבא:</a:t>
            </a:r>
            <a:endParaRPr lang="en-US" sz="2400" b="1" dirty="0"/>
          </a:p>
        </p:txBody>
      </p:sp>
      <p:pic>
        <p:nvPicPr>
          <p:cNvPr id="10242" name="Picture 2" descr="תוצאת תמונה עבור ‪Chess king icon‬‏">
            <a:extLst>
              <a:ext uri="{FF2B5EF4-FFF2-40B4-BE49-F238E27FC236}">
                <a16:creationId xmlns:a16="http://schemas.microsoft.com/office/drawing/2014/main" id="{4405E33F-F110-4F86-A1CB-FF64F790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9" y="4467225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תוצאת תמונה עבור ‪Chess Rook Icon‬‏">
            <a:extLst>
              <a:ext uri="{FF2B5EF4-FFF2-40B4-BE49-F238E27FC236}">
                <a16:creationId xmlns:a16="http://schemas.microsoft.com/office/drawing/2014/main" id="{614E1C08-EF45-4742-B169-FFE55499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816" y="619095"/>
            <a:ext cx="874841" cy="8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3A1B47-9AE3-46D8-B810-07B26415B295}"/>
              </a:ext>
            </a:extLst>
          </p:cNvPr>
          <p:cNvSpPr/>
          <p:nvPr/>
        </p:nvSpPr>
        <p:spPr>
          <a:xfrm>
            <a:off x="475343" y="3429000"/>
            <a:ext cx="11241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להמשיך ל</a:t>
            </a:r>
            <a:r>
              <a:rPr lang="he-IL" sz="2800" b="1" dirty="0">
                <a:solidFill>
                  <a:schemeClr val="dk1"/>
                </a:solidFill>
              </a:rPr>
              <a:t>מלכים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שהמלך זז ואוכל באופן תקין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שהמהלך שח תקין (שאפשר לצאת ממנו באמצעות תזוזה של המלך)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ששחקן לא יכול לגרום למצב של שח על עצמו</a:t>
            </a:r>
          </a:p>
        </p:txBody>
      </p:sp>
    </p:spTree>
    <p:extLst>
      <p:ext uri="{BB962C8B-B14F-4D97-AF65-F5344CB8AC3E}">
        <p14:creationId xmlns:p14="http://schemas.microsoft.com/office/powerpoint/2010/main" val="20870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53F-1F66-4ADE-A18B-7CE4907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המלצות לפיתוח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9688-342A-4D77-B3EF-B8256AEC3742}"/>
              </a:ext>
            </a:extLst>
          </p:cNvPr>
          <p:cNvSpPr/>
          <p:nvPr/>
        </p:nvSpPr>
        <p:spPr>
          <a:xfrm>
            <a:off x="475343" y="2078661"/>
            <a:ext cx="1124131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אחרי שהמלך והצריחים ממומשים, להמשיך לשאר הכלים מלבד החיילים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לוודא שכולם זזים ואוכלים בצורה תקינה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A1B47-9AE3-46D8-B810-07B26415B295}"/>
              </a:ext>
            </a:extLst>
          </p:cNvPr>
          <p:cNvSpPr/>
          <p:nvPr/>
        </p:nvSpPr>
        <p:spPr>
          <a:xfrm>
            <a:off x="475343" y="4538472"/>
            <a:ext cx="11241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בסוף לממש את החיילים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תחילה לוודא שהחיילים יכולים לעשות רק </a:t>
            </a:r>
            <a:r>
              <a:rPr lang="he-IL" sz="2400" b="1" dirty="0">
                <a:solidFill>
                  <a:schemeClr val="dk1"/>
                </a:solidFill>
              </a:rPr>
              <a:t>צעד אחד קדימה</a:t>
            </a:r>
            <a:r>
              <a:rPr lang="he-IL" sz="24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אחר כך להוסיף יכולת תזוזה של </a:t>
            </a:r>
            <a:r>
              <a:rPr lang="he-IL" sz="2400" b="1" dirty="0">
                <a:solidFill>
                  <a:schemeClr val="dk1"/>
                </a:solidFill>
              </a:rPr>
              <a:t>שני צעדים </a:t>
            </a:r>
            <a:r>
              <a:rPr lang="he-IL" sz="2400" dirty="0">
                <a:solidFill>
                  <a:schemeClr val="dk1"/>
                </a:solidFill>
              </a:rPr>
              <a:t>(אם זו הפעם הראשונה שהחייל זז).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לבסוף להוסיף את יכולת ה</a:t>
            </a:r>
            <a:r>
              <a:rPr lang="he-IL" sz="2400" b="1" dirty="0">
                <a:solidFill>
                  <a:schemeClr val="dk1"/>
                </a:solidFill>
              </a:rPr>
              <a:t>אכילה באלכסון</a:t>
            </a:r>
          </a:p>
        </p:txBody>
      </p:sp>
      <p:pic>
        <p:nvPicPr>
          <p:cNvPr id="11266" name="Picture 2" descr="תוצאת תמונה עבור ‪Chess Pawn icon‬‏">
            <a:extLst>
              <a:ext uri="{FF2B5EF4-FFF2-40B4-BE49-F238E27FC236}">
                <a16:creationId xmlns:a16="http://schemas.microsoft.com/office/drawing/2014/main" id="{61C41712-FB7B-4D33-BA45-2F794342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09" y="5724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E8349-3FDF-44D1-842C-8A6A7178E273}"/>
              </a:ext>
            </a:extLst>
          </p:cNvPr>
          <p:cNvSpPr/>
          <p:nvPr/>
        </p:nvSpPr>
        <p:spPr>
          <a:xfrm>
            <a:off x="3503784" y="1336676"/>
            <a:ext cx="5184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dk1"/>
                </a:solidFill>
              </a:rPr>
              <a:t>להתחיל לפתח את הכלים בסדר הבא:</a:t>
            </a:r>
            <a:endParaRPr lang="en-US" sz="2400" b="1" dirty="0"/>
          </a:p>
        </p:txBody>
      </p:sp>
      <p:pic>
        <p:nvPicPr>
          <p:cNvPr id="9" name="Picture 4" descr="תוצאת תמונה עבור ‪Chess queen icon‬‏">
            <a:extLst>
              <a:ext uri="{FF2B5EF4-FFF2-40B4-BE49-F238E27FC236}">
                <a16:creationId xmlns:a16="http://schemas.microsoft.com/office/drawing/2014/main" id="{CC4FED90-0BF7-4100-9FB3-17FDF03D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82" y="2980406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תוצאת תמונה עבור ‪Bishop Chessicon‬‏">
            <a:extLst>
              <a:ext uri="{FF2B5EF4-FFF2-40B4-BE49-F238E27FC236}">
                <a16:creationId xmlns:a16="http://schemas.microsoft.com/office/drawing/2014/main" id="{8AB5B476-7D90-4EEF-ACA0-4AE88F42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82" y="3028031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תוצאת תמונה עבור ‪Knight Chess Icon‬‏">
            <a:extLst>
              <a:ext uri="{FF2B5EF4-FFF2-40B4-BE49-F238E27FC236}">
                <a16:creationId xmlns:a16="http://schemas.microsoft.com/office/drawing/2014/main" id="{B4D24F12-945F-4219-A170-E93CFD57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58" y="3171511"/>
            <a:ext cx="973502" cy="9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772-F220-4A7E-A2E1-EE6FFDAA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המלצות נוספות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6221B-5522-4B83-A4C8-5CA96C47C4E3}"/>
              </a:ext>
            </a:extLst>
          </p:cNvPr>
          <p:cNvSpPr/>
          <p:nvPr/>
        </p:nvSpPr>
        <p:spPr>
          <a:xfrm>
            <a:off x="3843337" y="2303746"/>
            <a:ext cx="751046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זה פרויקט מאתגר, לכן </a:t>
            </a:r>
            <a:r>
              <a:rPr lang="he-IL" sz="2400" b="1" u="sng" dirty="0">
                <a:solidFill>
                  <a:schemeClr val="dk1"/>
                </a:solidFill>
              </a:rPr>
              <a:t>אל</a:t>
            </a:r>
            <a:r>
              <a:rPr lang="he-IL" sz="2400" b="1" dirty="0">
                <a:solidFill>
                  <a:schemeClr val="dk1"/>
                </a:solidFill>
              </a:rPr>
              <a:t> </a:t>
            </a:r>
            <a:r>
              <a:rPr lang="he-IL" sz="2400" dirty="0">
                <a:solidFill>
                  <a:schemeClr val="dk1"/>
                </a:solidFill>
              </a:rPr>
              <a:t>תדחו את הדברים לרגע האחרון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400" dirty="0"/>
              <a:t>ה</a:t>
            </a:r>
            <a:r>
              <a:rPr lang="he-IL" sz="2400" dirty="0">
                <a:solidFill>
                  <a:schemeClr val="dk1"/>
                </a:solidFill>
              </a:rPr>
              <a:t>תייעצו עם המדריך/ה בכל קושי ושאלה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b="1" u="sng" dirty="0">
                <a:solidFill>
                  <a:schemeClr val="dk1"/>
                </a:solidFill>
              </a:rPr>
              <a:t>חשבו ותכננו</a:t>
            </a:r>
            <a:r>
              <a:rPr lang="he-IL" sz="2400" b="1" dirty="0">
                <a:solidFill>
                  <a:schemeClr val="dk1"/>
                </a:solidFill>
              </a:rPr>
              <a:t> </a:t>
            </a:r>
            <a:r>
              <a:rPr lang="he-IL" sz="2400" dirty="0">
                <a:solidFill>
                  <a:schemeClr val="dk1"/>
                </a:solidFill>
              </a:rPr>
              <a:t>לפני שרצים לכתוב קוד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400" dirty="0"/>
              <a:t>ה</a:t>
            </a:r>
            <a:r>
              <a:rPr lang="he-IL" sz="2400" dirty="0">
                <a:solidFill>
                  <a:schemeClr val="dk1"/>
                </a:solidFill>
              </a:rPr>
              <a:t>שקיעו את המיטב שלכם </a:t>
            </a:r>
            <a:r>
              <a:rPr lang="he-IL" sz="2400" dirty="0"/>
              <a:t>והפיקו </a:t>
            </a:r>
            <a:r>
              <a:rPr lang="he-IL" sz="2400" dirty="0">
                <a:solidFill>
                  <a:schemeClr val="dk1"/>
                </a:solidFill>
              </a:rPr>
              <a:t>את המיטב מהפרויקט</a:t>
            </a:r>
          </a:p>
        </p:txBody>
      </p:sp>
      <p:pic>
        <p:nvPicPr>
          <p:cNvPr id="12290" name="Picture 2" descr="תוצאת תמונה עבור ‪time icon‬‏">
            <a:extLst>
              <a:ext uri="{FF2B5EF4-FFF2-40B4-BE49-F238E27FC236}">
                <a16:creationId xmlns:a16="http://schemas.microsoft.com/office/drawing/2014/main" id="{62F9CD13-17F7-43DB-8416-03A8BF0C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6" y="1366572"/>
            <a:ext cx="1404938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תוצאת תמונה עבור ‪instructor icon‬‏">
            <a:extLst>
              <a:ext uri="{FF2B5EF4-FFF2-40B4-BE49-F238E27FC236}">
                <a16:creationId xmlns:a16="http://schemas.microsoft.com/office/drawing/2014/main" id="{46D36CDE-31C9-4B97-A4F5-E2FD1960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792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תוצאת תמונה עבור ‪plan and design icon‬‏">
            <a:extLst>
              <a:ext uri="{FF2B5EF4-FFF2-40B4-BE49-F238E27FC236}">
                <a16:creationId xmlns:a16="http://schemas.microsoft.com/office/drawing/2014/main" id="{720BE6BD-6072-4DB8-9B89-C7BA0BF9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3356113"/>
            <a:ext cx="1201737" cy="12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תוצאת תמונה עבור ‪achievement icon‬‏">
            <a:extLst>
              <a:ext uri="{FF2B5EF4-FFF2-40B4-BE49-F238E27FC236}">
                <a16:creationId xmlns:a16="http://schemas.microsoft.com/office/drawing/2014/main" id="{157EE1DE-7AC2-445C-BD67-D0E83B51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" y="4200524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879-29DB-4254-8785-8AA3E87D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הגשה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3DE41-CDA0-4130-AA60-6719C0BC2B98}"/>
              </a:ext>
            </a:extLst>
          </p:cNvPr>
          <p:cNvSpPr/>
          <p:nvPr/>
        </p:nvSpPr>
        <p:spPr>
          <a:xfrm>
            <a:off x="3495675" y="1495695"/>
            <a:ext cx="7858125" cy="501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/>
              <a:t>העבודה היא ב</a:t>
            </a:r>
            <a:r>
              <a:rPr lang="he-IL" sz="2800" b="1" dirty="0"/>
              <a:t>זוגות</a:t>
            </a:r>
            <a:br>
              <a:rPr lang="en-US" sz="2800" b="1" dirty="0"/>
            </a:br>
            <a:endParaRPr lang="he-IL" sz="2800" dirty="0"/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/>
              <a:t>משך הפרויקט - </a:t>
            </a:r>
            <a:r>
              <a:rPr lang="he-IL" sz="2800" b="1" dirty="0"/>
              <a:t>שבועיים</a:t>
            </a:r>
          </a:p>
          <a:p>
            <a:pPr marL="457200" lvl="0">
              <a:lnSpc>
                <a:spcPct val="115000"/>
              </a:lnSpc>
            </a:pPr>
            <a:endParaRPr lang="he-IL" sz="2800" dirty="0"/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/>
              <a:t>היום (שיעור 7):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כותבים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 ומאשרים מול המדריך/ה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מראים למדריך את ה-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repository</a:t>
            </a: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 ב-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gitlab</a:t>
            </a: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מתחילים לכתוב קוד ורואים שהקבצים שסופקו מתקמפלים ורצים</a:t>
            </a:r>
          </a:p>
          <a:p>
            <a:pPr marL="914400" lvl="0">
              <a:lnSpc>
                <a:spcPct val="115000"/>
              </a:lnSpc>
            </a:pPr>
            <a:endParaRPr lang="he-IL"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14" name="Picture 2" descr="תוצאת תמונה עבור ‪Pair icon‬‏">
            <a:extLst>
              <a:ext uri="{FF2B5EF4-FFF2-40B4-BE49-F238E27FC236}">
                <a16:creationId xmlns:a16="http://schemas.microsoft.com/office/drawing/2014/main" id="{86552E71-671B-4257-BF98-CAE22E6E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3" y="1171574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תוצאת תמונה עבור ‪14 days icon‬‏">
            <a:extLst>
              <a:ext uri="{FF2B5EF4-FFF2-40B4-BE49-F238E27FC236}">
                <a16:creationId xmlns:a16="http://schemas.microsoft.com/office/drawing/2014/main" id="{B6154913-2437-4C96-81D3-03EC2B4A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695699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879-29DB-4254-8785-8AA3E87D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הגשה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3DE41-CDA0-4130-AA60-6719C0BC2B98}"/>
              </a:ext>
            </a:extLst>
          </p:cNvPr>
          <p:cNvSpPr/>
          <p:nvPr/>
        </p:nvSpPr>
        <p:spPr>
          <a:xfrm>
            <a:off x="914400" y="1060451"/>
            <a:ext cx="10263187" cy="501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/>
              <a:t>בשיעור הבא (שיעור 8): 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עבודה בכיתה על הפרויקט </a:t>
            </a:r>
          </a:p>
          <a:p>
            <a:pPr marL="914400" lvl="0">
              <a:lnSpc>
                <a:spcPct val="115000"/>
              </a:lnSpc>
            </a:pPr>
            <a:endParaRPr lang="he-IL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/>
              <a:t>יום לאחר מכן, הגשת חלק א', הכולל: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צריחים המסוגלים לנוע באופן תקין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קיים מלך המסוגל לנוע באופן תקין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קיימת התייחסות לשח וטיפול מתאים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אין צורך לעבוד עם ה-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he-IL" sz="2800" dirty="0">
                <a:latin typeface="Calibri"/>
                <a:ea typeface="Calibri"/>
                <a:cs typeface="Calibri"/>
                <a:sym typeface="Calibri"/>
              </a:rPr>
              <a:t> בשלב זה, אפשר להסתפק ב-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Console</a:t>
            </a:r>
            <a:endParaRPr lang="he-IL"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115000"/>
              </a:lnSpc>
              <a:buSzPts val="1800"/>
              <a:buFont typeface="Calibri"/>
              <a:buChar char="–"/>
            </a:pPr>
            <a:endParaRPr lang="he-IL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115000"/>
              </a:lnSpc>
              <a:buSzPts val="1800"/>
              <a:buFont typeface="Calibri"/>
              <a:buChar char="•"/>
            </a:pPr>
            <a:r>
              <a:rPr lang="he-IL" sz="2800" dirty="0"/>
              <a:t>בתום השבועיים מיום קבלת הפרויקט יש להגיש </a:t>
            </a:r>
            <a:r>
              <a:rPr lang="he-IL" sz="2800" b="1" dirty="0"/>
              <a:t>אותו במלואו</a:t>
            </a:r>
          </a:p>
        </p:txBody>
      </p:sp>
      <p:pic>
        <p:nvPicPr>
          <p:cNvPr id="14338" name="Picture 2" descr="תוצאת תמונה עבור ‪Chess funny image‬‏">
            <a:extLst>
              <a:ext uri="{FF2B5EF4-FFF2-40B4-BE49-F238E27FC236}">
                <a16:creationId xmlns:a16="http://schemas.microsoft.com/office/drawing/2014/main" id="{F2ADDF6C-51EF-4380-B617-DCD022E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777877"/>
            <a:ext cx="3645111" cy="32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3151-86C7-445B-9BF4-268ACA7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בונוסים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14F417-446C-4097-B8CE-33A80A278373}"/>
              </a:ext>
            </a:extLst>
          </p:cNvPr>
          <p:cNvSpPr/>
          <p:nvPr/>
        </p:nvSpPr>
        <p:spPr>
          <a:xfrm>
            <a:off x="3409950" y="1325563"/>
            <a:ext cx="748665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בדיקה של מט</a:t>
            </a:r>
          </a:p>
          <a:p>
            <a:pPr marL="342900" lvl="0"/>
            <a:endParaRPr lang="he-IL" sz="28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הצרחה</a:t>
            </a:r>
          </a:p>
          <a:p>
            <a:pPr marL="342900" lvl="0">
              <a:spcBef>
                <a:spcPts val="640"/>
              </a:spcBef>
            </a:pPr>
            <a:endParaRPr lang="he-IL" sz="28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En-passent</a:t>
            </a:r>
            <a:endParaRPr lang="en-US" sz="2800" dirty="0">
              <a:solidFill>
                <a:schemeClr val="dk1"/>
              </a:solidFill>
            </a:endParaRPr>
          </a:p>
          <a:p>
            <a:pPr marL="342900" lvl="0">
              <a:spcBef>
                <a:spcPts val="640"/>
              </a:spcBef>
            </a:pPr>
            <a:endParaRPr lang="en-US" sz="28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>
                <a:solidFill>
                  <a:schemeClr val="dk1"/>
                </a:solidFill>
              </a:rPr>
              <a:t>כשכלי מגיע לקצה, להחליף אותו בכלי חזק אחר (יש לשים לב שלא נתמך על ידי ה-</a:t>
            </a:r>
            <a:r>
              <a:rPr lang="en-US" sz="2800" dirty="0">
                <a:solidFill>
                  <a:schemeClr val="dk1"/>
                </a:solidFill>
              </a:rPr>
              <a:t>Frontend</a:t>
            </a:r>
            <a:r>
              <a:rPr lang="he-IL" sz="2800" dirty="0">
                <a:solidFill>
                  <a:schemeClr val="dk1"/>
                </a:solidFill>
              </a:rPr>
              <a:t>)</a:t>
            </a:r>
            <a:br>
              <a:rPr lang="en-US" sz="2800" dirty="0">
                <a:solidFill>
                  <a:schemeClr val="dk1"/>
                </a:solidFill>
              </a:rPr>
            </a:br>
            <a:endParaRPr lang="he-IL" sz="2800" dirty="0">
              <a:solidFill>
                <a:schemeClr val="dk1"/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Calibri"/>
              <a:buChar char="•"/>
            </a:pPr>
            <a:r>
              <a:rPr lang="he-IL" sz="2800" dirty="0"/>
              <a:t>עוד בונוסים שהמדריך/ה מאשר/ת...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2B7B7-31FC-4674-8B20-C15846C4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160463"/>
            <a:ext cx="6096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2F3-53A5-4BF9-B9B2-2CAF281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שחמט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F5EAA-41AB-43DC-8EB8-FBD56267D657}"/>
              </a:ext>
            </a:extLst>
          </p:cNvPr>
          <p:cNvSpPr/>
          <p:nvPr/>
        </p:nvSpPr>
        <p:spPr>
          <a:xfrm>
            <a:off x="1384663" y="2248036"/>
            <a:ext cx="942267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80174"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בפרויקט זה נבנה משחק שחמט לשני שחקנים אנושיים, המשחקים על אותו מחשב</a:t>
            </a:r>
            <a:endParaRPr lang="he-IL" sz="2000" dirty="0"/>
          </a:p>
          <a:p>
            <a:pPr marL="342900" lvl="0">
              <a:spcBef>
                <a:spcPts val="640"/>
              </a:spcBef>
            </a:pPr>
            <a:endParaRPr lang="he-IL" sz="2000" dirty="0"/>
          </a:p>
          <a:p>
            <a:pPr marL="342900" lvl="0" indent="-380174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אתם תממשו את המנוע של המשחק (</a:t>
            </a:r>
            <a:r>
              <a:rPr lang="en-US" sz="2000" dirty="0">
                <a:solidFill>
                  <a:schemeClr val="dk1"/>
                </a:solidFill>
              </a:rPr>
              <a:t>Backend</a:t>
            </a:r>
            <a:r>
              <a:rPr lang="he-IL" sz="2000" dirty="0">
                <a:solidFill>
                  <a:schemeClr val="dk1"/>
                </a:solidFill>
              </a:rPr>
              <a:t> בשפת </a:t>
            </a:r>
            <a:r>
              <a:rPr lang="en-US" sz="2000" dirty="0">
                <a:solidFill>
                  <a:schemeClr val="dk1"/>
                </a:solidFill>
              </a:rPr>
              <a:t>C++</a:t>
            </a:r>
            <a:r>
              <a:rPr lang="he-IL" sz="2000" dirty="0">
                <a:solidFill>
                  <a:schemeClr val="dk1"/>
                </a:solidFill>
              </a:rPr>
              <a:t>), אנחנו מימשנו את הרכיב הגרפי של המשחק (</a:t>
            </a:r>
            <a:r>
              <a:rPr lang="en-US" sz="2000" dirty="0">
                <a:solidFill>
                  <a:schemeClr val="dk1"/>
                </a:solidFill>
              </a:rPr>
              <a:t>Frontend</a:t>
            </a:r>
            <a:r>
              <a:rPr lang="he-IL" sz="2000" dirty="0">
                <a:solidFill>
                  <a:schemeClr val="dk1"/>
                </a:solidFill>
              </a:rPr>
              <a:t> בשפת </a:t>
            </a:r>
            <a:r>
              <a:rPr lang="en-US" sz="2000" dirty="0">
                <a:solidFill>
                  <a:schemeClr val="dk1"/>
                </a:solidFill>
              </a:rPr>
              <a:t>C#</a:t>
            </a:r>
            <a:r>
              <a:rPr lang="he-IL" sz="2000" dirty="0">
                <a:solidFill>
                  <a:schemeClr val="dk1"/>
                </a:solidFill>
              </a:rPr>
              <a:t>)</a:t>
            </a:r>
            <a:br>
              <a:rPr lang="en-US" sz="2000" dirty="0">
                <a:solidFill>
                  <a:schemeClr val="dk1"/>
                </a:solidFill>
              </a:rPr>
            </a:br>
            <a:endParaRPr lang="en-US" sz="2000" dirty="0"/>
          </a:p>
          <a:p>
            <a:pPr marL="342900" lvl="0" indent="-370840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לא נממש במשחק שלנו מהלכים מיוחדים כמו הצרחה או </a:t>
            </a:r>
            <a:r>
              <a:rPr lang="en-US" sz="2000" dirty="0" err="1">
                <a:solidFill>
                  <a:schemeClr val="dk1"/>
                </a:solidFill>
              </a:rPr>
              <a:t>en</a:t>
            </a:r>
            <a:r>
              <a:rPr lang="en-US" sz="2000" dirty="0">
                <a:solidFill>
                  <a:schemeClr val="dk1"/>
                </a:solidFill>
              </a:rPr>
              <a:t> passant</a:t>
            </a:r>
            <a:r>
              <a:rPr lang="he-IL" sz="2000" dirty="0">
                <a:solidFill>
                  <a:schemeClr val="dk1"/>
                </a:solidFill>
              </a:rPr>
              <a:t>, גם לא מט</a:t>
            </a:r>
          </a:p>
          <a:p>
            <a:pPr marL="342900" lvl="0">
              <a:spcBef>
                <a:spcPts val="640"/>
              </a:spcBef>
            </a:pPr>
            <a:endParaRPr lang="he-IL" sz="2000" dirty="0"/>
          </a:p>
          <a:p>
            <a:pPr marL="342900" lvl="0" indent="-380174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הפרויקט מסכם את מושגי היסוד של תכנות מונחה עצמים שלמדנו- מחלקות, הורשה, פולימורפיזם, </a:t>
            </a:r>
            <a:r>
              <a:rPr lang="he-IL" sz="2000" dirty="0" err="1"/>
              <a:t>כימוס</a:t>
            </a:r>
            <a:endParaRPr lang="he-IL" sz="2000" dirty="0"/>
          </a:p>
          <a:p>
            <a:pPr marL="342900" lvl="0" indent="-227774">
              <a:spcBef>
                <a:spcPts val="640"/>
              </a:spcBef>
              <a:buClr>
                <a:schemeClr val="dk1"/>
              </a:buClr>
              <a:buSzPts val="1813"/>
            </a:pPr>
            <a:endParaRPr lang="he-IL" sz="2000" dirty="0">
              <a:solidFill>
                <a:schemeClr val="dk1"/>
              </a:solidFill>
            </a:endParaRPr>
          </a:p>
        </p:txBody>
      </p:sp>
      <p:pic>
        <p:nvPicPr>
          <p:cNvPr id="5" name="Graphic 4" descr="Chess pieces">
            <a:extLst>
              <a:ext uri="{FF2B5EF4-FFF2-40B4-BE49-F238E27FC236}">
                <a16:creationId xmlns:a16="http://schemas.microsoft.com/office/drawing/2014/main" id="{E272E9D2-DE7D-4B0D-8349-05E4FFF23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022" y="376523"/>
            <a:ext cx="1185751" cy="1061893"/>
          </a:xfrm>
          <a:prstGeom prst="rect">
            <a:avLst/>
          </a:prstGeom>
        </p:spPr>
      </p:pic>
      <p:pic>
        <p:nvPicPr>
          <p:cNvPr id="6" name="Picture 5" descr="תוצאת תמונה עבור ‪Chess icon image‬‏">
            <a:extLst>
              <a:ext uri="{FF2B5EF4-FFF2-40B4-BE49-F238E27FC236}">
                <a16:creationId xmlns:a16="http://schemas.microsoft.com/office/drawing/2014/main" id="{DCFFF819-0CCF-4D9C-8E5C-F5C2DA3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37" y="5624945"/>
            <a:ext cx="1061893" cy="10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1B78-401A-484C-93AE-06F68A5C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08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איך נראה ה-</a:t>
            </a:r>
            <a:r>
              <a:rPr lang="en-US" b="1" dirty="0"/>
              <a:t>Frontend</a:t>
            </a:r>
          </a:p>
        </p:txBody>
      </p:sp>
      <p:pic>
        <p:nvPicPr>
          <p:cNvPr id="3" name="Google Shape;63;p8">
            <a:extLst>
              <a:ext uri="{FF2B5EF4-FFF2-40B4-BE49-F238E27FC236}">
                <a16:creationId xmlns:a16="http://schemas.microsoft.com/office/drawing/2014/main" id="{48C03D59-F571-418E-A3DF-DFB355782B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50" y="1524643"/>
            <a:ext cx="8604300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4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98B8-8A26-4102-BDFF-4EDE7EB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תקשורת </a:t>
            </a:r>
            <a:r>
              <a:rPr lang="en-US" b="1" dirty="0"/>
              <a:t>Backend + Frontend</a:t>
            </a:r>
          </a:p>
        </p:txBody>
      </p:sp>
      <p:pic>
        <p:nvPicPr>
          <p:cNvPr id="1028" name="Picture 4" descr="תוצאת תמונה עבור ‪Chess funny image‬‏">
            <a:extLst>
              <a:ext uri="{FF2B5EF4-FFF2-40B4-BE49-F238E27FC236}">
                <a16:creationId xmlns:a16="http://schemas.microsoft.com/office/drawing/2014/main" id="{FB1A8BE5-7583-4E2F-8026-AFE09FD5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08" y="4699000"/>
            <a:ext cx="341598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1EB9F0-ABF8-4A04-955B-D4EFEADA21A9}"/>
              </a:ext>
            </a:extLst>
          </p:cNvPr>
          <p:cNvSpPr/>
          <p:nvPr/>
        </p:nvSpPr>
        <p:spPr>
          <a:xfrm>
            <a:off x="838200" y="1828800"/>
            <a:ext cx="105156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הרכיב הגרפי (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) והמנוע החישובי (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) מתקשרים ביניהם בעזרת </a:t>
            </a:r>
            <a:r>
              <a:rPr lang="en-US" sz="2400" dirty="0">
                <a:solidFill>
                  <a:schemeClr val="dk1"/>
                </a:solidFill>
              </a:rPr>
              <a:t>named pipes</a:t>
            </a:r>
          </a:p>
          <a:p>
            <a:pPr marL="342900" lvl="0"/>
            <a:endParaRPr lang="en-US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לא נרחיב על הנושא, מוזמנים להעמיק ולחקור בעצמכם</a:t>
            </a:r>
            <a:endParaRPr lang="he-IL" sz="2400" dirty="0"/>
          </a:p>
          <a:p>
            <a:pPr marL="342900" lvl="0">
              <a:spcBef>
                <a:spcPts val="640"/>
              </a:spcBef>
            </a:pPr>
            <a:endParaRPr lang="he-IL" sz="2400" dirty="0"/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על מנת שהרכיבים יתקשרו מוגדר ביניהם פרוטוקול אפליקטיבי </a:t>
            </a:r>
            <a:r>
              <a:rPr lang="he-IL" sz="2400" dirty="0"/>
              <a:t>(</a:t>
            </a:r>
            <a:r>
              <a:rPr lang="he-IL" sz="2400" dirty="0">
                <a:solidFill>
                  <a:schemeClr val="dk1"/>
                </a:solidFill>
              </a:rPr>
              <a:t>ראה בהמשך)</a:t>
            </a:r>
          </a:p>
        </p:txBody>
      </p:sp>
    </p:spTree>
    <p:extLst>
      <p:ext uri="{BB962C8B-B14F-4D97-AF65-F5344CB8AC3E}">
        <p14:creationId xmlns:p14="http://schemas.microsoft.com/office/powerpoint/2010/main" val="28690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4925-EF6E-45D2-91BF-AA56C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31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מהלך התור</a:t>
            </a:r>
            <a:endParaRPr lang="en-US" dirty="0"/>
          </a:p>
        </p:txBody>
      </p:sp>
      <p:pic>
        <p:nvPicPr>
          <p:cNvPr id="3074" name="Picture 2" descr="תוצאת תמונה עבור ‪Chess funny image‬‏">
            <a:extLst>
              <a:ext uri="{FF2B5EF4-FFF2-40B4-BE49-F238E27FC236}">
                <a16:creationId xmlns:a16="http://schemas.microsoft.com/office/drawing/2014/main" id="{CEB179BF-C01D-4CA0-8D91-9A7CD485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4359394"/>
            <a:ext cx="3035300" cy="227647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D8D13-9E2C-4D9C-BA72-DFA38BB60FD2}"/>
              </a:ext>
            </a:extLst>
          </p:cNvPr>
          <p:cNvSpPr/>
          <p:nvPr/>
        </p:nvSpPr>
        <p:spPr>
          <a:xfrm>
            <a:off x="641348" y="1458794"/>
            <a:ext cx="1090930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עם תחילת פעולת 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, הוא שולח ל-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מחרוזת המכילה את לוח המשחק (הסבר מפורט בהמשך)</a:t>
            </a:r>
          </a:p>
          <a:p>
            <a:pPr marL="342900" lvl="0" algn="r"/>
            <a:endParaRPr lang="he-IL" sz="1600" dirty="0"/>
          </a:p>
          <a:p>
            <a:pPr marL="342900" lvl="0" indent="-342900" algn="r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שולח ל-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את משבצת המקור ואת משבצת היעד. 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he-IL" sz="2000" dirty="0">
                <a:solidFill>
                  <a:schemeClr val="dk1"/>
                </a:solidFill>
              </a:rPr>
              <a:t>לדוגמא: הזז את הכלי שב-</a:t>
            </a:r>
            <a:r>
              <a:rPr lang="en-US" sz="2000" dirty="0">
                <a:solidFill>
                  <a:schemeClr val="dk1"/>
                </a:solidFill>
              </a:rPr>
              <a:t>a2</a:t>
            </a:r>
            <a:r>
              <a:rPr lang="he-IL" sz="2000" dirty="0">
                <a:solidFill>
                  <a:schemeClr val="dk1"/>
                </a:solidFill>
              </a:rPr>
              <a:t> למשבצת </a:t>
            </a:r>
            <a:r>
              <a:rPr lang="en-US" sz="2000" dirty="0">
                <a:solidFill>
                  <a:schemeClr val="dk1"/>
                </a:solidFill>
              </a:rPr>
              <a:t>a4</a:t>
            </a:r>
          </a:p>
          <a:p>
            <a:pPr marL="342900" lvl="0" indent="457200" algn="r">
              <a:spcBef>
                <a:spcPts val="560"/>
              </a:spcBef>
            </a:pPr>
            <a:endParaRPr lang="en-US" sz="1600" dirty="0"/>
          </a:p>
          <a:p>
            <a:pPr marL="342900" lvl="0" indent="-342900" algn="r">
              <a:spcBef>
                <a:spcPts val="640"/>
              </a:spcBef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מריץ את המהלך ומחזיר ל-</a:t>
            </a:r>
            <a:r>
              <a:rPr lang="en-US" sz="2400" dirty="0">
                <a:solidFill>
                  <a:schemeClr val="dk1"/>
                </a:solidFill>
              </a:rPr>
              <a:t>Frontend</a:t>
            </a:r>
            <a:r>
              <a:rPr lang="he-IL" sz="2400" dirty="0">
                <a:solidFill>
                  <a:schemeClr val="dk1"/>
                </a:solidFill>
              </a:rPr>
              <a:t> קוד כלשהו.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676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C8F-290D-495A-92FA-A709BEED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3CF68-A94F-40DD-8004-C0B58C92FE32}"/>
              </a:ext>
            </a:extLst>
          </p:cNvPr>
          <p:cNvSpPr/>
          <p:nvPr/>
        </p:nvSpPr>
        <p:spPr>
          <a:xfrm>
            <a:off x="2146300" y="934720"/>
            <a:ext cx="9207500" cy="560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ts val="2400"/>
            </a:pPr>
            <a:r>
              <a:rPr lang="he-IL" sz="2400" dirty="0">
                <a:solidFill>
                  <a:schemeClr val="dk1"/>
                </a:solidFill>
              </a:rPr>
              <a:t>ה-</a:t>
            </a:r>
            <a:r>
              <a:rPr lang="en-US" sz="2400" dirty="0">
                <a:solidFill>
                  <a:schemeClr val="dk1"/>
                </a:solidFill>
              </a:rPr>
              <a:t>Backend</a:t>
            </a:r>
            <a:r>
              <a:rPr lang="he-IL" sz="2400" dirty="0">
                <a:solidFill>
                  <a:schemeClr val="dk1"/>
                </a:solidFill>
              </a:rPr>
              <a:t> צריך לוודא האם: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2400" dirty="0">
              <a:solidFill>
                <a:schemeClr val="dk1"/>
              </a:solidFill>
            </a:endParaRPr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משבצת המקור ומשבצת היעד נמצאות בתחום הלוח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במשבצת המקור קיים כלי של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במשבצת היעד לא קיים כלי של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dk1"/>
                </a:solidFill>
              </a:rPr>
              <a:t>הכלי שבמשבצת המקור יכול לנוע אל משבצת היעד: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חוקיות התנועה של הכלי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אין כלי שחוסם את הדרך</a:t>
            </a:r>
            <a:endParaRPr lang="he-IL" sz="1600" dirty="0"/>
          </a:p>
          <a:p>
            <a:pPr marL="1346200" lvl="2" indent="-3429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dk1"/>
                </a:solidFill>
              </a:rPr>
              <a:t>התזוזה לא תגרום לשח על השחקן הנוכחי</a:t>
            </a:r>
            <a:br>
              <a:rPr lang="en-US" sz="2000" dirty="0">
                <a:solidFill>
                  <a:schemeClr val="dk1"/>
                </a:solidFill>
              </a:rPr>
            </a:br>
            <a:endParaRPr lang="he-IL" sz="1600" dirty="0"/>
          </a:p>
          <a:p>
            <a:pPr marL="914400" lvl="1" indent="-457200">
              <a:spcBef>
                <a:spcPts val="560"/>
              </a:spcBef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dk1"/>
                </a:solidFill>
              </a:rPr>
              <a:t>המהלך של השחקן הנוכחי גרם לשח אצל השחקן היריב</a:t>
            </a:r>
            <a:br>
              <a:rPr lang="en-US" sz="2400" dirty="0">
                <a:solidFill>
                  <a:schemeClr val="dk1"/>
                </a:solidFill>
              </a:rPr>
            </a:br>
            <a:endParaRPr lang="he-IL" sz="1600" dirty="0"/>
          </a:p>
          <a:p>
            <a:pPr lvl="0" algn="ctr">
              <a:spcBef>
                <a:spcPts val="640"/>
              </a:spcBef>
              <a:buClr>
                <a:schemeClr val="dk1"/>
              </a:buClr>
              <a:buSzPts val="1960"/>
            </a:pPr>
            <a:r>
              <a:rPr lang="he-IL" sz="2400" b="1" dirty="0">
                <a:solidFill>
                  <a:schemeClr val="dk1"/>
                </a:solidFill>
              </a:rPr>
              <a:t>אם התזוזה חוקית, יש לבצע אותה, ולהעביר את התור לשחקן השני </a:t>
            </a:r>
          </a:p>
        </p:txBody>
      </p:sp>
      <p:pic>
        <p:nvPicPr>
          <p:cNvPr id="4098" name="Picture 2" descr="תוצאת תמונה עבור ‪Backend funny meme‬‏">
            <a:extLst>
              <a:ext uri="{FF2B5EF4-FFF2-40B4-BE49-F238E27FC236}">
                <a16:creationId xmlns:a16="http://schemas.microsoft.com/office/drawing/2014/main" id="{36CCB2CF-8768-4B79-90CC-FE66A6F5C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838200" y="1117600"/>
            <a:ext cx="2172723" cy="28575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2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2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r>
              <a:rPr lang="he-IL" dirty="0"/>
              <a:t> ל-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C1434-937D-4E2A-9807-12C25E37CE43}"/>
              </a:ext>
            </a:extLst>
          </p:cNvPr>
          <p:cNvSpPr/>
          <p:nvPr/>
        </p:nvSpPr>
        <p:spPr>
          <a:xfrm>
            <a:off x="556985" y="2614018"/>
            <a:ext cx="1107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ts val="1372"/>
            </a:pPr>
            <a:r>
              <a:rPr lang="he-IL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תזוזה</a:t>
            </a:r>
            <a:b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</a:br>
            <a:endParaRPr lang="he-IL" sz="2800" dirty="0">
              <a:sym typeface="Calibri"/>
            </a:endParaRPr>
          </a:p>
          <a:p>
            <a:pPr marL="457200" lvl="0" indent="-457200">
              <a:lnSpc>
                <a:spcPct val="80000"/>
              </a:lnSpc>
              <a:buClr>
                <a:schemeClr val="dk1"/>
              </a:buClr>
              <a:buSzPts val="1372"/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לאחר שהמשתמש בחר משבצת מקור ויעד, תישלח מה-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בחזרה מחרוזת שמתארת את המהלך – (משבצת מקור ומשבצת היעד משמאל לימין)</a:t>
            </a:r>
            <a:b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</a:br>
            <a:r>
              <a:rPr lang="he-IL" sz="2800" dirty="0">
                <a:solidFill>
                  <a:srgbClr val="FF0000"/>
                </a:solidFill>
                <a:latin typeface="Calibri"/>
                <a:ea typeface="Arial"/>
                <a:cs typeface="Calibri"/>
                <a:sym typeface="Calibri"/>
              </a:rPr>
              <a:t>*</a:t>
            </a:r>
            <a:r>
              <a:rPr lang="he-IL" sz="28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לדוגמא: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אם חזרה המחרוזת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“e2e4”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זה אומר שניסו להזיז את הכלי   שבמשבצת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</a:t>
            </a:r>
            <a:r>
              <a:rPr lang="he-IL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למשבצת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52750-892F-4000-9576-0D9882FAEFCA}"/>
              </a:ext>
            </a:extLst>
          </p:cNvPr>
          <p:cNvSpPr/>
          <p:nvPr/>
        </p:nvSpPr>
        <p:spPr>
          <a:xfrm>
            <a:off x="838200" y="1662007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כאשר אנחנו מבצעים פעולה על ה-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ה-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r>
              <a:rPr lang="he-IL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יחזיר בחזרה הודעה</a:t>
            </a:r>
            <a:endParaRPr lang="en-US" sz="2800" dirty="0"/>
          </a:p>
        </p:txBody>
      </p:sp>
      <p:pic>
        <p:nvPicPr>
          <p:cNvPr id="5128" name="Picture 8" descr="תמונה קשורה">
            <a:extLst>
              <a:ext uri="{FF2B5EF4-FFF2-40B4-BE49-F238E27FC236}">
                <a16:creationId xmlns:a16="http://schemas.microsoft.com/office/drawing/2014/main" id="{84F89B5C-F1C7-4AC5-B1DB-DB0F38D25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02" y="5168563"/>
            <a:ext cx="1481499" cy="14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C15-E335-49A5-8E15-608C91E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פרוטוקול אפליקטיבי – </a:t>
            </a:r>
            <a:r>
              <a:rPr lang="en-US" b="1" dirty="0">
                <a:solidFill>
                  <a:srgbClr val="FFBD30"/>
                </a:solidFill>
              </a:rPr>
              <a:t>Backend</a:t>
            </a:r>
            <a:r>
              <a:rPr lang="he-IL" b="1" dirty="0">
                <a:solidFill>
                  <a:srgbClr val="FFBD30"/>
                </a:solidFill>
              </a:rPr>
              <a:t> </a:t>
            </a:r>
            <a:r>
              <a:rPr lang="he-IL" dirty="0"/>
              <a:t>ל-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rgbClr val="FFBD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/>
              <p:nvPr/>
            </p:nvSpPr>
            <p:spPr>
              <a:xfrm>
                <a:off x="-130629" y="981331"/>
                <a:ext cx="12322629" cy="3982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800" b="1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תחילת משחק</a:t>
                </a:r>
                <a:br>
                  <a:rPr lang="en-US" sz="28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</a:br>
                <a:endParaRPr lang="he-IL" sz="2400" dirty="0">
                  <a:sym typeface="Calibri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בתחילת המשחק יש לשלוח ל-</a:t>
                </a:r>
                <a: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Frontend</a:t>
                </a: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מחרוזת בת </a:t>
                </a:r>
                <a:r>
                  <a:rPr lang="he-IL" sz="24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66 תווים</a:t>
                </a: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שמתארת את הלוח</a:t>
                </a:r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lvl="0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המחרוזת בנויה בצורה הבאה:</a:t>
                </a: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64 התווים הראשונים מייצגים את הכלים בכל משבצת (החל מהפינה השמאלית העליונה, ועד הפינה הימנית התחתונה).</a:t>
                </a:r>
                <a:endParaRPr lang="en-U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התו ה-65 מציין איזה שחקן מתחיל (0 – לבן, אחר – שחור)</a:t>
                </a:r>
              </a:p>
              <a:p>
                <a:pPr marL="914400" lvl="1" indent="-457200">
                  <a:lnSpc>
                    <a:spcPct val="80000"/>
                  </a:lnSpc>
                  <a:buClr>
                    <a:schemeClr val="dk1"/>
                  </a:buClr>
                  <a:buSzPts val="1372"/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התו ה-66 הוא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𝑁𝑈𝐿𝐿</m:t>
                    </m:r>
                  </m:oMath>
                </a14:m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2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אות קטנה מייצגת כלי שחור, אות גדולה מייצגת כלי לבן.</a:t>
                </a:r>
              </a:p>
              <a:p>
                <a:pPr lvl="2"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האותיות:</a:t>
                </a:r>
                <a:br>
                  <a:rPr 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lang="he-IL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D913B1-DF9A-4A5B-A9CB-5587CF11D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29" y="981331"/>
                <a:ext cx="12322629" cy="3982629"/>
              </a:xfrm>
              <a:prstGeom prst="rect">
                <a:avLst/>
              </a:prstGeom>
              <a:blipFill>
                <a:blip r:embed="rId3"/>
                <a:stretch>
                  <a:fillRect t="-3522" r="-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D5D5E3-22FD-4083-9420-5FC9C848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36" y="5546748"/>
            <a:ext cx="3061607" cy="1009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D626A-794A-4E3C-846F-1468A76E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336" y="4395357"/>
            <a:ext cx="3061607" cy="1010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3A8A0C-39FF-45EA-BDDE-1F5131F143C3}"/>
                  </a:ext>
                </a:extLst>
              </p:cNvPr>
              <p:cNvSpPr/>
              <p:nvPr/>
            </p:nvSpPr>
            <p:spPr>
              <a:xfrm>
                <a:off x="5747657" y="4607852"/>
                <a:ext cx="4267199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𝑲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𝒌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מלך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𝑸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𝒒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 מלכה לבנה או שחורה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𝑹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𝒓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צריח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𝑵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𝒏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פרש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𝑩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𝒃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רץ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𝑷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𝒑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חייל לבן או שחור</a:t>
                </a:r>
              </a:p>
              <a:p>
                <a:pPr>
                  <a:lnSpc>
                    <a:spcPct val="80000"/>
                  </a:lnSpc>
                  <a:buClr>
                    <a:schemeClr val="dk1"/>
                  </a:buClr>
                  <a:buSzPts val="1372"/>
                </a:pPr>
                <a14:m>
                  <m:oMath xmlns:m="http://schemas.openxmlformats.org/officeDocument/2006/math">
                    <m:r>
                      <a:rPr lang="he-IL" sz="24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#</m:t>
                    </m:r>
                  </m:oMath>
                </a14:m>
                <a:r>
                  <a:rPr lang="he-IL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משבצת ריקה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3A8A0C-39FF-45EA-BDDE-1F5131F14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7" y="4607852"/>
                <a:ext cx="4267199" cy="2160591"/>
              </a:xfrm>
              <a:prstGeom prst="rect">
                <a:avLst/>
              </a:prstGeom>
              <a:blipFill>
                <a:blip r:embed="rId6"/>
                <a:stretch>
                  <a:fillRect t="-5367" r="-1143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Liran1">
      <a:dk1>
        <a:srgbClr val="575353"/>
      </a:dk1>
      <a:lt1>
        <a:srgbClr val="FFFFFF"/>
      </a:lt1>
      <a:dk2>
        <a:srgbClr val="F2F2F2"/>
      </a:dk2>
      <a:lt2>
        <a:srgbClr val="ACA8A8"/>
      </a:lt2>
      <a:accent1>
        <a:srgbClr val="35A7FF"/>
      </a:accent1>
      <a:accent2>
        <a:srgbClr val="FF5964"/>
      </a:accent2>
      <a:accent3>
        <a:srgbClr val="6BF178"/>
      </a:accent3>
      <a:accent4>
        <a:srgbClr val="FFE74C"/>
      </a:accent4>
      <a:accent5>
        <a:srgbClr val="C297FB"/>
      </a:accent5>
      <a:accent6>
        <a:srgbClr val="FFFFFF"/>
      </a:accent6>
      <a:hlink>
        <a:srgbClr val="0099FF"/>
      </a:hlink>
      <a:folHlink>
        <a:srgbClr val="009900"/>
      </a:folHlink>
    </a:clrScheme>
    <a:fontScheme name="תבנית מספר 1">
      <a:majorFont>
        <a:latin typeface="Gill Sans Nova Light"/>
        <a:ea typeface=""/>
        <a:cs typeface="Gisha"/>
      </a:majorFont>
      <a:minorFont>
        <a:latin typeface="Consolas"/>
        <a:ea typeface=""/>
        <a:cs typeface="Gis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תבנית 1 משופר.potx" id="{4C5FAFB8-5192-4E96-8F75-D4A8305EB48D}" vid="{73966A8A-D7B4-4691-A8F3-C9F2368D4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tempo</Template>
  <TotalTime>316</TotalTime>
  <Words>1315</Words>
  <Application>Microsoft Office PowerPoint</Application>
  <PresentationFormat>Widescreen</PresentationFormat>
  <Paragraphs>285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Courier New</vt:lpstr>
      <vt:lpstr>Gill Sans Nova Light</vt:lpstr>
      <vt:lpstr>Wingdings</vt:lpstr>
      <vt:lpstr>ערכת נושא Office</vt:lpstr>
      <vt:lpstr>פרויקט שחמט</vt:lpstr>
      <vt:lpstr>שחמט</vt:lpstr>
      <vt:lpstr>שחמט</vt:lpstr>
      <vt:lpstr>איך נראה ה-Frontend</vt:lpstr>
      <vt:lpstr>תקשורת Backend + Frontend</vt:lpstr>
      <vt:lpstr>מהלך התור</vt:lpstr>
      <vt:lpstr>Backend</vt:lpstr>
      <vt:lpstr>פרוטוקול אפליקטיבי – Frontend ל- Backend</vt:lpstr>
      <vt:lpstr>פרוטוקול אפליקטיבי – Backend ל-Frontend</vt:lpstr>
      <vt:lpstr>פרוטוקול אפליקטיבי – Backend ל-Frontend</vt:lpstr>
      <vt:lpstr>פרוטוקול אפליקטיבי – דוגמא 1</vt:lpstr>
      <vt:lpstr>פרוטוקול אפליקטיבי – דוגמא 2</vt:lpstr>
      <vt:lpstr>Design</vt:lpstr>
      <vt:lpstr>Design</vt:lpstr>
      <vt:lpstr>Design</vt:lpstr>
      <vt:lpstr>קבצים נלווים</vt:lpstr>
      <vt:lpstr>הפניות מעגליות</vt:lpstr>
      <vt:lpstr>הפניות מעגליות</vt:lpstr>
      <vt:lpstr>הפניות מעגליות</vt:lpstr>
      <vt:lpstr>המלצות לפיתוח</vt:lpstr>
      <vt:lpstr>המלצות לפיתוח</vt:lpstr>
      <vt:lpstr>המלצות לפיתוח</vt:lpstr>
      <vt:lpstr>המלצות נוספות</vt:lpstr>
      <vt:lpstr>הגשה</vt:lpstr>
      <vt:lpstr>הגשה</vt:lpstr>
      <vt:lpstr>בונוסים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Lior</dc:creator>
  <cp:lastModifiedBy>Tomer Lior</cp:lastModifiedBy>
  <cp:revision>29</cp:revision>
  <dcterms:created xsi:type="dcterms:W3CDTF">2019-12-03T10:13:51Z</dcterms:created>
  <dcterms:modified xsi:type="dcterms:W3CDTF">2019-12-03T15:49:28Z</dcterms:modified>
</cp:coreProperties>
</file>