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59" r:id="rId5"/>
    <p:sldId id="260" r:id="rId6"/>
    <p:sldId id="263" r:id="rId7"/>
    <p:sldId id="264" r:id="rId8"/>
    <p:sldId id="262" r:id="rId9"/>
    <p:sldId id="265" r:id="rId10"/>
    <p:sldId id="266" r:id="rId11"/>
    <p:sldId id="283" r:id="rId12"/>
    <p:sldId id="267" r:id="rId13"/>
    <p:sldId id="284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30"/>
    <a:srgbClr val="0077E7"/>
    <a:srgbClr val="004C9A"/>
    <a:srgbClr val="FFFFFF"/>
    <a:srgbClr val="FF91B0"/>
    <a:srgbClr val="45D8FF"/>
    <a:srgbClr val="EEEEEE"/>
    <a:srgbClr val="DEDFE1"/>
    <a:srgbClr val="F3F3F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642" autoAdjust="0"/>
    <p:restoredTop sz="90268" autoAdjust="0"/>
  </p:normalViewPr>
  <p:slideViewPr>
    <p:cSldViewPr snapToGrid="0">
      <p:cViewPr varScale="1">
        <p:scale>
          <a:sx n="100" d="100"/>
          <a:sy n="100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39BDF-23C8-4B8F-8116-7B4A3B752CE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C95EF-5912-4EF8-A1D9-ED628542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0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25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*קוד שגיאה 5 רלבנטי רק למימוש על ה-</a:t>
            </a:r>
            <a:r>
              <a:rPr lang="en-US" b="0" dirty="0"/>
              <a:t>Console</a:t>
            </a:r>
            <a:r>
              <a:rPr lang="he-IL" b="0" dirty="0"/>
              <a:t>, כי הממשק הגרפי מונע מהמשתמש לעשות מהלכים עם אינדקסים לא תקינים</a:t>
            </a:r>
            <a:endParaRPr lang="en-US" b="0" dirty="0"/>
          </a:p>
          <a:p>
            <a:pPr algn="r" rtl="1"/>
            <a:endParaRPr lang="he-IL" b="0" dirty="0"/>
          </a:p>
          <a:p>
            <a:pPr algn="r" rtl="1"/>
            <a:endParaRPr lang="he-IL" b="0" dirty="0"/>
          </a:p>
          <a:p>
            <a:pPr algn="r" rtl="1"/>
            <a:r>
              <a:rPr lang="he-IL" b="0" dirty="0"/>
              <a:t>דוגמאות לשליחת הודעות בין ה-</a:t>
            </a:r>
            <a:r>
              <a:rPr lang="en-US" b="0" dirty="0"/>
              <a:t>Backend</a:t>
            </a:r>
            <a:r>
              <a:rPr lang="he-IL" b="0" dirty="0"/>
              <a:t> וה-</a:t>
            </a:r>
            <a:r>
              <a:rPr lang="en-US" b="0" dirty="0"/>
              <a:t>Frontend</a:t>
            </a:r>
            <a:r>
              <a:rPr lang="he-IL" b="0" dirty="0"/>
              <a:t>:</a:t>
            </a:r>
          </a:p>
          <a:p>
            <a:pPr algn="r" rtl="1"/>
            <a:endParaRPr lang="he-IL" b="0" dirty="0"/>
          </a:p>
          <a:p>
            <a:pPr algn="r" rtl="1"/>
            <a:r>
              <a:rPr lang="he-IL" b="1" dirty="0"/>
              <a:t>דוגמא 1 (מהלך תקין)</a:t>
            </a:r>
            <a:endParaRPr lang="he-IL" b="0" dirty="0"/>
          </a:p>
          <a:p>
            <a:pPr marL="228600" indent="-228600" algn="r" rtl="1">
              <a:buAutoNum type="arabicPeriod"/>
            </a:pPr>
            <a:r>
              <a:rPr lang="he-IL" b="0" dirty="0"/>
              <a:t>משתמש לוחץ על משבצת </a:t>
            </a:r>
            <a:r>
              <a:rPr lang="en-US" b="0" dirty="0"/>
              <a:t>e2</a:t>
            </a:r>
            <a:r>
              <a:rPr lang="he-IL" b="0" dirty="0"/>
              <a:t> שבה יש חייל שחור, ואחר כך לוחץ על משבצת </a:t>
            </a:r>
            <a:r>
              <a:rPr lang="en-US" b="0" dirty="0"/>
              <a:t>e4</a:t>
            </a:r>
            <a:r>
              <a:rPr lang="he-IL" b="0" dirty="0"/>
              <a:t> שהיא פנויה.</a:t>
            </a:r>
          </a:p>
          <a:p>
            <a:pPr marL="228600" indent="-228600" algn="r" rtl="1">
              <a:buAutoNum type="arabicPeriod"/>
            </a:pPr>
            <a:r>
              <a:rPr lang="he-IL" b="0" dirty="0"/>
              <a:t>ה-</a:t>
            </a:r>
            <a:r>
              <a:rPr lang="en-US" b="0" dirty="0"/>
              <a:t>Frontend</a:t>
            </a:r>
            <a:r>
              <a:rPr lang="he-IL" b="0" dirty="0"/>
              <a:t> יחזיר את המחרוזת </a:t>
            </a:r>
            <a:r>
              <a:rPr lang="en-US" b="0" dirty="0"/>
              <a:t>“e2e4”</a:t>
            </a:r>
            <a:r>
              <a:rPr lang="he-IL" b="0" dirty="0"/>
              <a:t> ל-</a:t>
            </a:r>
            <a:r>
              <a:rPr lang="en-US" b="0" dirty="0"/>
              <a:t>Backend</a:t>
            </a:r>
            <a:endParaRPr lang="he-IL" b="0" dirty="0"/>
          </a:p>
          <a:p>
            <a:pPr marL="228600" indent="-228600" algn="r" rtl="1">
              <a:buAutoNum type="arabicPeriod"/>
            </a:pPr>
            <a:r>
              <a:rPr lang="he-IL" b="0" dirty="0"/>
              <a:t>ה-</a:t>
            </a:r>
            <a:r>
              <a:rPr lang="en-US" b="0" dirty="0"/>
              <a:t>Backend</a:t>
            </a:r>
            <a:r>
              <a:rPr lang="he-IL" b="0" dirty="0"/>
              <a:t> בודק שהמהלך תקין, במקרה הזה המהלך באמת תקין ולכן ה-</a:t>
            </a:r>
            <a:r>
              <a:rPr lang="en-US" b="0" dirty="0"/>
              <a:t>Backend</a:t>
            </a:r>
            <a:r>
              <a:rPr lang="he-IL" b="0" dirty="0"/>
              <a:t> מבצע את המהלך ומחזיר ל-</a:t>
            </a:r>
            <a:r>
              <a:rPr lang="en-US" b="0" dirty="0"/>
              <a:t>Frontend</a:t>
            </a:r>
            <a:r>
              <a:rPr lang="he-IL" b="0" dirty="0"/>
              <a:t> קוד 0.</a:t>
            </a:r>
          </a:p>
          <a:p>
            <a:pPr marL="228600" indent="-228600" algn="r" rtl="1">
              <a:buAutoNum type="arabicPeriod"/>
            </a:pPr>
            <a:r>
              <a:rPr lang="he-IL" b="0" dirty="0"/>
              <a:t>ה-</a:t>
            </a:r>
            <a:r>
              <a:rPr lang="en-US" b="0" dirty="0"/>
              <a:t>Frontend</a:t>
            </a:r>
            <a:r>
              <a:rPr lang="he-IL" b="0" dirty="0"/>
              <a:t> יציג את המהלך הלוח לאחר ביצוע המהלך.</a:t>
            </a:r>
          </a:p>
          <a:p>
            <a:pPr algn="r" rtl="1"/>
            <a:endParaRPr lang="he-IL" b="0" dirty="0"/>
          </a:p>
          <a:p>
            <a:pPr algn="r" rtl="1"/>
            <a:r>
              <a:rPr lang="he-IL" b="1" dirty="0"/>
              <a:t>דוגמא 2 (מהלך לא תקין)</a:t>
            </a:r>
            <a:endParaRPr lang="he-IL" b="0" dirty="0"/>
          </a:p>
          <a:p>
            <a:pPr algn="r" rtl="1"/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2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D4AA79-44EC-4936-A8D8-1A559AFFD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7068"/>
            <a:ext cx="9144000" cy="2479675"/>
          </a:xfrm>
          <a:noFill/>
          <a:ln w="12700">
            <a:noFill/>
          </a:ln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889EC91-267C-4A75-B7B7-754316DA8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0618"/>
            <a:ext cx="9144000" cy="615143"/>
          </a:xfrm>
          <a:noFill/>
          <a:ln w="12700">
            <a:noFill/>
          </a:ln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964272-9B53-47AD-B010-6EF56154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ד'/אייר/תשפ"ג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83A22A-5D11-40F0-BD0F-AE141324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6B9BDD-8FEB-4580-A0DC-48760431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משולש ישר-זווית 8">
            <a:extLst>
              <a:ext uri="{FF2B5EF4-FFF2-40B4-BE49-F238E27FC236}">
                <a16:creationId xmlns:a16="http://schemas.microsoft.com/office/drawing/2014/main" id="{7C92F403-77F4-46FE-981B-92A5B64C6CDA}"/>
              </a:ext>
            </a:extLst>
          </p:cNvPr>
          <p:cNvSpPr/>
          <p:nvPr userDrawn="1"/>
        </p:nvSpPr>
        <p:spPr>
          <a:xfrm flipH="1">
            <a:off x="11506200" y="0"/>
            <a:ext cx="685800" cy="6858000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שולש ישר-זווית 9">
            <a:extLst>
              <a:ext uri="{FF2B5EF4-FFF2-40B4-BE49-F238E27FC236}">
                <a16:creationId xmlns:a16="http://schemas.microsoft.com/office/drawing/2014/main" id="{AF3E6B83-74A4-472A-A87E-D7D229FEF64A}"/>
              </a:ext>
            </a:extLst>
          </p:cNvPr>
          <p:cNvSpPr/>
          <p:nvPr userDrawn="1"/>
        </p:nvSpPr>
        <p:spPr>
          <a:xfrm rot="10800000">
            <a:off x="11706224" y="0"/>
            <a:ext cx="485775" cy="6219824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rgbClr val="159BFF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שולש ישר-זווית 10">
            <a:extLst>
              <a:ext uri="{FF2B5EF4-FFF2-40B4-BE49-F238E27FC236}">
                <a16:creationId xmlns:a16="http://schemas.microsoft.com/office/drawing/2014/main" id="{D7623B76-21FA-42F8-811D-7B07298786AC}"/>
              </a:ext>
            </a:extLst>
          </p:cNvPr>
          <p:cNvSpPr/>
          <p:nvPr userDrawn="1"/>
        </p:nvSpPr>
        <p:spPr>
          <a:xfrm flipH="1">
            <a:off x="11811000" y="0"/>
            <a:ext cx="381000" cy="6858000"/>
          </a:xfrm>
          <a:prstGeom prst="rtTriangle">
            <a:avLst/>
          </a:prstGeom>
          <a:solidFill>
            <a:srgbClr val="159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22" y="286002"/>
            <a:ext cx="6104355" cy="2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C62205-81A8-4EB1-AC98-57587F7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6351CB-70CA-410A-8EF4-0AFF6AB8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E6C0B3-3A30-48D2-B7BF-0E0C39AB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ד'/אייר/תשפ"ג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A79366-DB81-45AE-85E6-8C24C1E4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521C4-70FD-46E1-876B-8C4B1DC7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6" name="קבוצה 15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1143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B1365-BCAE-409C-8045-8925E7FC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786A49-2AE4-4558-A8EC-518A8211E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C04321-9560-41E9-A347-866CE6E6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ד'/אייר/תשפ"ג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D084E7-2442-4639-9653-D48C4E9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58A2C0-D214-4189-AF3B-E9FD3485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שולש ישר-זווית 13">
            <a:extLst>
              <a:ext uri="{FF2B5EF4-FFF2-40B4-BE49-F238E27FC236}">
                <a16:creationId xmlns:a16="http://schemas.microsoft.com/office/drawing/2014/main" id="{44C677AF-A124-4AAC-AC1D-619292EF34C5}"/>
              </a:ext>
            </a:extLst>
          </p:cNvPr>
          <p:cNvSpPr/>
          <p:nvPr userDrawn="1"/>
        </p:nvSpPr>
        <p:spPr>
          <a:xfrm flipH="1">
            <a:off x="11506200" y="0"/>
            <a:ext cx="685800" cy="6858000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שולש ישר-זווית 14">
            <a:extLst>
              <a:ext uri="{FF2B5EF4-FFF2-40B4-BE49-F238E27FC236}">
                <a16:creationId xmlns:a16="http://schemas.microsoft.com/office/drawing/2014/main" id="{28C74465-6AC4-4333-85A5-E30235CF7E7B}"/>
              </a:ext>
            </a:extLst>
          </p:cNvPr>
          <p:cNvSpPr/>
          <p:nvPr userDrawn="1"/>
        </p:nvSpPr>
        <p:spPr>
          <a:xfrm rot="10800000">
            <a:off x="11706224" y="0"/>
            <a:ext cx="485775" cy="6219824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rgbClr val="159BFF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שולש ישר-זווית 15">
            <a:extLst>
              <a:ext uri="{FF2B5EF4-FFF2-40B4-BE49-F238E27FC236}">
                <a16:creationId xmlns:a16="http://schemas.microsoft.com/office/drawing/2014/main" id="{B3E61D3F-98C5-454D-AAB7-AB900ADD3389}"/>
              </a:ext>
            </a:extLst>
          </p:cNvPr>
          <p:cNvSpPr/>
          <p:nvPr userDrawn="1"/>
        </p:nvSpPr>
        <p:spPr>
          <a:xfrm flipH="1">
            <a:off x="11811000" y="0"/>
            <a:ext cx="381000" cy="6858000"/>
          </a:xfrm>
          <a:prstGeom prst="rtTriangle">
            <a:avLst/>
          </a:prstGeom>
          <a:solidFill>
            <a:srgbClr val="159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קבוצה 12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00548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B9A330-B391-4454-BE32-29C4F92E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B62008-9176-49FD-9529-936391E58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69FEB5-C64E-488E-9246-57971857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5715F67-26AD-4F57-9E0B-40E966B6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ד'/אייר/תשפ"ג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A8024B-A2D1-4259-BD9D-DB8AB625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E0E57F-2BF1-4120-B17A-1A8AD15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4" name="קבוצה 13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48024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245A3B-CC0B-4FB5-AE18-D3F6F644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235D1B-7069-4625-AAAD-163FE8E2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8AE024-7E3E-4FA8-9435-463FCFEC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3FBBD2C-3770-422C-AF9E-84034CBD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4972FC9-8CD0-4616-AD67-7EE48F5A7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3D5CD7C-B87C-4B44-A92A-1A3A456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ד'/אייר/תשפ"ג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642FB7B-537D-4226-834D-897F9614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96533D8-4E5B-47EC-B0D0-4FADC447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3" name="קבוצה 12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87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D7717C-9758-4594-A807-AB1EFF4F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26D0295-CE7B-45ED-B56B-5A852B00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ד'/אייר/תשפ"ג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BFAB375-2BA1-4466-8DF0-6A09659B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8D06C33-15CB-43A0-B6A1-A46F67B2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9" name="קבוצה 8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56061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0D4CD47-B8E0-4252-A0C1-8B0EA7FB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ד'/אייר/תשפ"ג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B931254-A0EE-4EE3-9914-712180B4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076140F-6591-459F-870F-A58F33EA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8" name="קבוצה 7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37024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1C8C4B-532D-4CDE-B76E-4867AF50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F80AA3-74B7-4F5A-896F-C95E7650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71DE534-8990-4D23-9C07-689555A2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7C5B76-6C5B-4ECB-A82F-0EE871BD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ד'/אייר/תשפ"ג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0594BC0-2F4E-4350-AB5F-689315F7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40F9715-BD01-45EE-866F-0846714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1" name="קבוצה 10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90021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C69F65-B65C-488F-B9E4-144E70C3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1BEB858-F3A1-487A-AF73-2F51D494E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B7C1B77-5D79-476A-AF43-D7AFCD69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15968D4-E88A-4C48-98A7-DC073B4D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ד'/אייר/תשפ"ג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72A664-5D76-46B4-BC8B-AFF33DDF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6354F2-2B47-4399-B13D-6DB789B4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1" name="קבוצה 10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63706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1EFF943B-E737-417A-AC87-3E0F460FF32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15595" cy="6858000"/>
          </a:xfrm>
          <a:prstGeom prst="rect">
            <a:avLst/>
          </a:prstGeom>
        </p:spPr>
      </p:pic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D82BBC6-9605-458B-BA9E-CF0D0ADC14B3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4E2264-E938-4392-A40B-A0ADB680CABD}"/>
              </a:ext>
            </a:extLst>
          </p:cNvPr>
          <p:cNvSpPr>
            <a:spLocks noGrp="1" noChangeAspect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708752-0DEA-4640-BB3F-1752C0A95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ECB-541B-469D-A10A-B442D0EAB148}" type="datetimeFigureOut">
              <a:rPr lang="he-IL" smtClean="0"/>
              <a:t>ד'/אייר/תשפ"ג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5DC15A-6629-4CDA-853C-F5D3FB97C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B16AC7-1E0A-4146-B17D-69DD75A3C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3B1B119-4CCA-4218-8CA4-5611F3369857}"/>
              </a:ext>
            </a:extLst>
          </p:cNvPr>
          <p:cNvSpPr/>
          <p:nvPr userDrawn="1"/>
        </p:nvSpPr>
        <p:spPr>
          <a:xfrm>
            <a:off x="12016509" y="0"/>
            <a:ext cx="175491" cy="6356350"/>
          </a:xfrm>
          <a:prstGeom prst="rect">
            <a:avLst/>
          </a:prstGeom>
          <a:solidFill>
            <a:srgbClr val="004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61B8100-AE2D-478F-81FE-4837F3FCFFB4}"/>
              </a:ext>
            </a:extLst>
          </p:cNvPr>
          <p:cNvSpPr/>
          <p:nvPr userDrawn="1"/>
        </p:nvSpPr>
        <p:spPr>
          <a:xfrm>
            <a:off x="12016509" y="6356351"/>
            <a:ext cx="175491" cy="501650"/>
          </a:xfrm>
          <a:prstGeom prst="rect">
            <a:avLst/>
          </a:prstGeom>
          <a:gradFill>
            <a:gsLst>
              <a:gs pos="0">
                <a:srgbClr val="004C9A"/>
              </a:gs>
              <a:gs pos="100000">
                <a:srgbClr val="0077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84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9B9B2D-16A9-43E0-A6D1-C4331A361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  <a:r>
              <a:rPr lang="he-IL" dirty="0"/>
              <a:t> – פרויקט שחמט</a:t>
            </a:r>
          </a:p>
        </p:txBody>
      </p:sp>
    </p:spTree>
    <p:extLst>
      <p:ext uri="{BB962C8B-B14F-4D97-AF65-F5344CB8AC3E}">
        <p14:creationId xmlns:p14="http://schemas.microsoft.com/office/powerpoint/2010/main" val="8576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9FF8-9E38-4828-B69C-DBF8CC4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דוגמא 1</a:t>
            </a:r>
            <a:endParaRPr lang="en-US" dirty="0"/>
          </a:p>
        </p:txBody>
      </p:sp>
      <p:pic>
        <p:nvPicPr>
          <p:cNvPr id="5" name="Google Shape;114;p15">
            <a:extLst>
              <a:ext uri="{FF2B5EF4-FFF2-40B4-BE49-F238E27FC236}">
                <a16:creationId xmlns:a16="http://schemas.microsoft.com/office/drawing/2014/main" id="{49EF920F-3E84-4846-9AFD-128F4C59EC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06574" y="1325563"/>
            <a:ext cx="8978850" cy="4832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15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9FF8-9E38-4828-B69C-DBF8CC4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דוגמא 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203F6-4242-4F4B-9C1C-6E015E3FDB3B}"/>
              </a:ext>
            </a:extLst>
          </p:cNvPr>
          <p:cNvSpPr/>
          <p:nvPr/>
        </p:nvSpPr>
        <p:spPr>
          <a:xfrm>
            <a:off x="515256" y="1365508"/>
            <a:ext cx="1116148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b="1" dirty="0"/>
              <a:t>מהלך תקין</a:t>
            </a:r>
            <a:br>
              <a:rPr lang="en-US" sz="2800" b="1" dirty="0"/>
            </a:br>
            <a:endParaRPr lang="he-IL" sz="2800" b="1" dirty="0"/>
          </a:p>
          <a:p>
            <a:pPr marL="228600" indent="-228600">
              <a:buAutoNum type="arabicPeriod"/>
            </a:pPr>
            <a:r>
              <a:rPr lang="he-IL" sz="2800" dirty="0"/>
              <a:t>משתמש שמשחק בכלים השחורים לוחץ על משבצת </a:t>
            </a:r>
            <a:r>
              <a:rPr lang="en-US" sz="2800" dirty="0"/>
              <a:t>e2</a:t>
            </a:r>
            <a:r>
              <a:rPr lang="he-IL" sz="2800" dirty="0"/>
              <a:t> שבה יש חייל שחור, ואחר כך לוחץ על משבצת </a:t>
            </a:r>
            <a:r>
              <a:rPr lang="en-US" sz="2800" dirty="0"/>
              <a:t>e4</a:t>
            </a:r>
            <a:r>
              <a:rPr lang="he-IL" sz="2800" dirty="0"/>
              <a:t> (משבצת פנויה).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Frontend</a:t>
            </a:r>
            <a:r>
              <a:rPr lang="he-IL" sz="2800" dirty="0"/>
              <a:t> שולח ל-</a:t>
            </a:r>
            <a:r>
              <a:rPr lang="en-US" sz="2800" dirty="0"/>
              <a:t>Backend</a:t>
            </a:r>
            <a:r>
              <a:rPr lang="he-IL" sz="2800" dirty="0"/>
              <a:t> את המחרוזת </a:t>
            </a:r>
            <a:r>
              <a:rPr lang="en-US" sz="2800" dirty="0"/>
              <a:t>“e2e4”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Backend</a:t>
            </a:r>
            <a:r>
              <a:rPr lang="he-IL" sz="2800" dirty="0"/>
              <a:t> בודק שהמהלך תקין, במקרה הזה המהלך באמת תקין ולכן ה-</a:t>
            </a:r>
            <a:r>
              <a:rPr lang="en-US" sz="2800" dirty="0"/>
              <a:t>Backend</a:t>
            </a:r>
            <a:r>
              <a:rPr lang="he-IL" sz="2800" dirty="0"/>
              <a:t> מבצע את המהלך ומחזיר ל-</a:t>
            </a:r>
            <a:r>
              <a:rPr lang="en-US" sz="2800" dirty="0"/>
              <a:t>Frontend</a:t>
            </a:r>
            <a:r>
              <a:rPr lang="he-IL" sz="2800" dirty="0"/>
              <a:t> קוד 0.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Frontend</a:t>
            </a:r>
            <a:r>
              <a:rPr lang="he-IL" sz="2800" dirty="0"/>
              <a:t> יציג את הלוח לאחר ביצוע המהלך.</a:t>
            </a:r>
          </a:p>
        </p:txBody>
      </p:sp>
    </p:spTree>
    <p:extLst>
      <p:ext uri="{BB962C8B-B14F-4D97-AF65-F5344CB8AC3E}">
        <p14:creationId xmlns:p14="http://schemas.microsoft.com/office/powerpoint/2010/main" val="89558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9FF8-9E38-4828-B69C-DBF8CC4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דוגמא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0D9890-EF9D-4CC7-BD3A-0AC96D00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95" y="1265955"/>
            <a:ext cx="8537009" cy="49897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476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9FF8-9E38-4828-B69C-DBF8CC4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דוגמא 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203F6-4242-4F4B-9C1C-6E015E3FDB3B}"/>
              </a:ext>
            </a:extLst>
          </p:cNvPr>
          <p:cNvSpPr/>
          <p:nvPr/>
        </p:nvSpPr>
        <p:spPr>
          <a:xfrm>
            <a:off x="515257" y="1265955"/>
            <a:ext cx="111614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b="1" dirty="0"/>
              <a:t>מהלך לא תקין</a:t>
            </a:r>
            <a:br>
              <a:rPr lang="en-US" sz="2800" b="1" dirty="0"/>
            </a:br>
            <a:endParaRPr lang="he-IL" sz="2800" b="1" dirty="0"/>
          </a:p>
          <a:p>
            <a:pPr marL="228600" indent="-228600">
              <a:buAutoNum type="arabicPeriod"/>
            </a:pPr>
            <a:r>
              <a:rPr lang="he-IL" sz="2800" dirty="0"/>
              <a:t>משתמש שמשחק בכלים השחורים לוחץ על משבצת </a:t>
            </a:r>
            <a:r>
              <a:rPr lang="en-US" sz="2800" dirty="0"/>
              <a:t>d3</a:t>
            </a:r>
            <a:r>
              <a:rPr lang="he-IL" sz="2800" dirty="0"/>
              <a:t> שבה אין אף כלי, ואחר כך לוחץ על משבצת </a:t>
            </a:r>
            <a:r>
              <a:rPr lang="en-US" sz="2800" dirty="0"/>
              <a:t>e2</a:t>
            </a:r>
            <a:r>
              <a:rPr lang="he-IL" sz="2800" dirty="0"/>
              <a:t> פעם נוספת (משבצת שבה יש כלי מהסוג של השחקן).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Frontend</a:t>
            </a:r>
            <a:r>
              <a:rPr lang="he-IL" sz="2800" dirty="0"/>
              <a:t> שולח ל-</a:t>
            </a:r>
            <a:r>
              <a:rPr lang="en-US" sz="2800" dirty="0"/>
              <a:t>Backend</a:t>
            </a:r>
            <a:r>
              <a:rPr lang="he-IL" sz="2800" dirty="0"/>
              <a:t> את המחרוזת </a:t>
            </a:r>
            <a:r>
              <a:rPr lang="en-US" sz="2800" dirty="0"/>
              <a:t>“d3e2”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Backend</a:t>
            </a:r>
            <a:r>
              <a:rPr lang="he-IL" sz="2800" dirty="0"/>
              <a:t> בודק שהמהלך תקין, במקרה הזה המהלך </a:t>
            </a:r>
            <a:r>
              <a:rPr lang="he-IL" sz="2800" b="1" dirty="0"/>
              <a:t>לא</a:t>
            </a:r>
            <a:r>
              <a:rPr lang="he-IL" sz="2800" dirty="0"/>
              <a:t> תקין ולכן ה-</a:t>
            </a:r>
            <a:r>
              <a:rPr lang="en-US" sz="2800" dirty="0"/>
              <a:t>Backend</a:t>
            </a:r>
            <a:r>
              <a:rPr lang="he-IL" sz="2800" dirty="0"/>
              <a:t> לא מבצע את המהלך ומחזיר ל-</a:t>
            </a:r>
            <a:r>
              <a:rPr lang="en-US" sz="2800" dirty="0"/>
              <a:t>Frontend</a:t>
            </a:r>
            <a:r>
              <a:rPr lang="he-IL" sz="2800" dirty="0"/>
              <a:t> קוד 2.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Frontend</a:t>
            </a:r>
            <a:r>
              <a:rPr lang="he-IL" sz="2800" dirty="0"/>
              <a:t> יציג את אותו הלוח בלי ביצוע המהלך, והודעת שגיאה</a:t>
            </a:r>
          </a:p>
        </p:txBody>
      </p:sp>
    </p:spTree>
    <p:extLst>
      <p:ext uri="{BB962C8B-B14F-4D97-AF65-F5344CB8AC3E}">
        <p14:creationId xmlns:p14="http://schemas.microsoft.com/office/powerpoint/2010/main" val="355736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02F3-53A5-4BF9-B9B2-2CAF2817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שחמט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F5EAA-41AB-43DC-8EB8-FBD56267D657}"/>
              </a:ext>
            </a:extLst>
          </p:cNvPr>
          <p:cNvSpPr/>
          <p:nvPr/>
        </p:nvSpPr>
        <p:spPr>
          <a:xfrm>
            <a:off x="1384663" y="2248036"/>
            <a:ext cx="942267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80174">
              <a:buClr>
                <a:schemeClr val="dk1"/>
              </a:buClr>
              <a:buSzPts val="2400"/>
              <a:buFont typeface="Arial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בפרויקט זה נבנה משחק שחמט לשני שחקנים אנושיים, המשחקים על אותו מחשב</a:t>
            </a:r>
            <a:endParaRPr lang="he-IL" sz="2000" dirty="0"/>
          </a:p>
          <a:p>
            <a:pPr marL="342900" lvl="0">
              <a:spcBef>
                <a:spcPts val="640"/>
              </a:spcBef>
            </a:pPr>
            <a:endParaRPr lang="he-IL" sz="2000" dirty="0"/>
          </a:p>
          <a:p>
            <a:pPr marL="342900" lvl="0" indent="-380174">
              <a:spcBef>
                <a:spcPts val="64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אתם תממשו את המנוע של המשחק (</a:t>
            </a:r>
            <a:r>
              <a:rPr lang="en-US" sz="2000" dirty="0">
                <a:solidFill>
                  <a:schemeClr val="dk1"/>
                </a:solidFill>
              </a:rPr>
              <a:t>Backend</a:t>
            </a:r>
            <a:r>
              <a:rPr lang="he-IL" sz="2000" dirty="0">
                <a:solidFill>
                  <a:schemeClr val="dk1"/>
                </a:solidFill>
              </a:rPr>
              <a:t> בשפת </a:t>
            </a:r>
            <a:r>
              <a:rPr lang="en-US" sz="2000" dirty="0">
                <a:solidFill>
                  <a:schemeClr val="dk1"/>
                </a:solidFill>
              </a:rPr>
              <a:t>C++</a:t>
            </a:r>
            <a:r>
              <a:rPr lang="he-IL" sz="2000" dirty="0">
                <a:solidFill>
                  <a:schemeClr val="dk1"/>
                </a:solidFill>
              </a:rPr>
              <a:t>), אנחנו מימשנו את הרכיב הגרפי של המשחק (</a:t>
            </a:r>
            <a:r>
              <a:rPr lang="en-US" sz="2000" dirty="0">
                <a:solidFill>
                  <a:schemeClr val="dk1"/>
                </a:solidFill>
              </a:rPr>
              <a:t>Frontend</a:t>
            </a:r>
            <a:r>
              <a:rPr lang="he-IL" sz="2000" dirty="0">
                <a:solidFill>
                  <a:schemeClr val="dk1"/>
                </a:solidFill>
              </a:rPr>
              <a:t> בשפת </a:t>
            </a:r>
            <a:r>
              <a:rPr lang="en-US" sz="2000" dirty="0">
                <a:solidFill>
                  <a:schemeClr val="dk1"/>
                </a:solidFill>
              </a:rPr>
              <a:t>C#</a:t>
            </a:r>
            <a:r>
              <a:rPr lang="he-IL" sz="2000" dirty="0">
                <a:solidFill>
                  <a:schemeClr val="dk1"/>
                </a:solidFill>
              </a:rPr>
              <a:t>)</a:t>
            </a:r>
            <a:br>
              <a:rPr lang="en-US" sz="2000" dirty="0">
                <a:solidFill>
                  <a:schemeClr val="dk1"/>
                </a:solidFill>
              </a:rPr>
            </a:br>
            <a:endParaRPr lang="en-US" sz="2000" dirty="0"/>
          </a:p>
          <a:p>
            <a:pPr marL="342900" lvl="0" indent="-370840">
              <a:spcBef>
                <a:spcPts val="64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לא נממש במשחק שלנו מהלכים מיוחדים כמו הצרחה או </a:t>
            </a:r>
            <a:r>
              <a:rPr lang="en-US" sz="2000" dirty="0" err="1">
                <a:solidFill>
                  <a:schemeClr val="dk1"/>
                </a:solidFill>
              </a:rPr>
              <a:t>en</a:t>
            </a:r>
            <a:r>
              <a:rPr lang="en-US" sz="2000" dirty="0">
                <a:solidFill>
                  <a:schemeClr val="dk1"/>
                </a:solidFill>
              </a:rPr>
              <a:t> passant</a:t>
            </a:r>
            <a:r>
              <a:rPr lang="he-IL" sz="2000" dirty="0">
                <a:solidFill>
                  <a:schemeClr val="dk1"/>
                </a:solidFill>
              </a:rPr>
              <a:t>, גם לא מט</a:t>
            </a:r>
          </a:p>
          <a:p>
            <a:pPr marL="342900" lvl="0">
              <a:spcBef>
                <a:spcPts val="640"/>
              </a:spcBef>
            </a:pPr>
            <a:endParaRPr lang="he-IL" sz="2000" dirty="0"/>
          </a:p>
          <a:p>
            <a:pPr marL="342900" lvl="0" indent="-380174">
              <a:spcBef>
                <a:spcPts val="64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הפרויקט מסכם את מושגי היסוד של תכנות מונחה עצמים שלמדנו- מחלקות, הורשה, פולימורפיזם, </a:t>
            </a:r>
            <a:r>
              <a:rPr lang="he-IL" sz="2000" dirty="0" err="1"/>
              <a:t>כימוס</a:t>
            </a:r>
            <a:r>
              <a:rPr lang="he-IL" sz="2000" dirty="0">
                <a:solidFill>
                  <a:schemeClr val="dk1"/>
                </a:solidFill>
              </a:rPr>
              <a:t>, חריגות</a:t>
            </a:r>
            <a:endParaRPr lang="he-IL" sz="2000" dirty="0"/>
          </a:p>
          <a:p>
            <a:pPr marL="342900" lvl="0" indent="-227774">
              <a:spcBef>
                <a:spcPts val="640"/>
              </a:spcBef>
              <a:buClr>
                <a:schemeClr val="dk1"/>
              </a:buClr>
              <a:buSzPts val="1813"/>
            </a:pPr>
            <a:endParaRPr lang="he-IL" sz="2000" dirty="0">
              <a:solidFill>
                <a:schemeClr val="dk1"/>
              </a:solidFill>
            </a:endParaRPr>
          </a:p>
        </p:txBody>
      </p:sp>
      <p:pic>
        <p:nvPicPr>
          <p:cNvPr id="5" name="Graphic 4" descr="Chess pieces">
            <a:extLst>
              <a:ext uri="{FF2B5EF4-FFF2-40B4-BE49-F238E27FC236}">
                <a16:creationId xmlns:a16="http://schemas.microsoft.com/office/drawing/2014/main" id="{E272E9D2-DE7D-4B0D-8349-05E4FFF23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022" y="376523"/>
            <a:ext cx="1185751" cy="1061893"/>
          </a:xfrm>
          <a:prstGeom prst="rect">
            <a:avLst/>
          </a:prstGeom>
        </p:spPr>
      </p:pic>
      <p:pic>
        <p:nvPicPr>
          <p:cNvPr id="6" name="Picture 5" descr="תוצאת תמונה עבור ‪Chess icon image‬‏">
            <a:extLst>
              <a:ext uri="{FF2B5EF4-FFF2-40B4-BE49-F238E27FC236}">
                <a16:creationId xmlns:a16="http://schemas.microsoft.com/office/drawing/2014/main" id="{DCFFF819-0CCF-4D9C-8E5C-F5C2DA3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337" y="5624945"/>
            <a:ext cx="1061893" cy="106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94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1B78-401A-484C-93AE-06F68A5C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08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איך נראה ה-</a:t>
            </a:r>
            <a:r>
              <a:rPr lang="en-US" b="1" dirty="0"/>
              <a:t>Frontend</a:t>
            </a:r>
            <a:r>
              <a:rPr lang="he-IL" dirty="0"/>
              <a:t>?</a:t>
            </a:r>
            <a:endParaRPr lang="en-US" dirty="0"/>
          </a:p>
        </p:txBody>
      </p:sp>
      <p:pic>
        <p:nvPicPr>
          <p:cNvPr id="3" name="Google Shape;63;p8">
            <a:extLst>
              <a:ext uri="{FF2B5EF4-FFF2-40B4-BE49-F238E27FC236}">
                <a16:creationId xmlns:a16="http://schemas.microsoft.com/office/drawing/2014/main" id="{48C03D59-F571-418E-A3DF-DFB355782B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50" y="1524643"/>
            <a:ext cx="8604300" cy="483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42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98B8-8A26-4102-BDFF-4EDE7EBF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תקשורת </a:t>
            </a:r>
            <a:r>
              <a:rPr lang="en-US" b="1" dirty="0"/>
              <a:t>Backend + Frontend</a:t>
            </a:r>
          </a:p>
        </p:txBody>
      </p:sp>
      <p:pic>
        <p:nvPicPr>
          <p:cNvPr id="1028" name="Picture 4" descr="תוצאת תמונה עבור ‪Chess funny image‬‏">
            <a:extLst>
              <a:ext uri="{FF2B5EF4-FFF2-40B4-BE49-F238E27FC236}">
                <a16:creationId xmlns:a16="http://schemas.microsoft.com/office/drawing/2014/main" id="{FB1A8BE5-7583-4E2F-8026-AFE09FD5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08" y="4699000"/>
            <a:ext cx="3415983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1EB9F0-ABF8-4A04-955B-D4EFEADA21A9}"/>
              </a:ext>
            </a:extLst>
          </p:cNvPr>
          <p:cNvSpPr/>
          <p:nvPr/>
        </p:nvSpPr>
        <p:spPr>
          <a:xfrm>
            <a:off x="838199" y="1690688"/>
            <a:ext cx="105156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הרכיב הגרפי (</a:t>
            </a:r>
            <a:r>
              <a:rPr lang="en-US" sz="2400" dirty="0">
                <a:solidFill>
                  <a:schemeClr val="dk1"/>
                </a:solidFill>
              </a:rPr>
              <a:t>Frontend</a:t>
            </a:r>
            <a:r>
              <a:rPr lang="he-IL" sz="2400" dirty="0">
                <a:solidFill>
                  <a:schemeClr val="dk1"/>
                </a:solidFill>
              </a:rPr>
              <a:t>) והמנוע החישובי (</a:t>
            </a:r>
            <a:r>
              <a:rPr lang="en-US" sz="2400" dirty="0">
                <a:solidFill>
                  <a:schemeClr val="dk1"/>
                </a:solidFill>
              </a:rPr>
              <a:t>Backend</a:t>
            </a:r>
            <a:r>
              <a:rPr lang="he-IL" sz="2400" dirty="0">
                <a:solidFill>
                  <a:schemeClr val="dk1"/>
                </a:solidFill>
              </a:rPr>
              <a:t>) מתקשרים ביניהם בעזרת </a:t>
            </a:r>
            <a:r>
              <a:rPr lang="en-US" sz="2400" dirty="0">
                <a:solidFill>
                  <a:schemeClr val="dk1"/>
                </a:solidFill>
              </a:rPr>
              <a:t>named pipes</a:t>
            </a:r>
            <a:endParaRPr lang="he-IL" sz="24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על מנת שהרכיבים יתקשרו מוגדר ביניהם פרוטוקול אפליקטיבי </a:t>
            </a:r>
            <a:r>
              <a:rPr lang="he-IL" sz="2400" dirty="0"/>
              <a:t>(</a:t>
            </a:r>
            <a:r>
              <a:rPr lang="he-IL" sz="2400" dirty="0">
                <a:solidFill>
                  <a:schemeClr val="dk1"/>
                </a:solidFill>
              </a:rPr>
              <a:t>ראה בהמשך)</a:t>
            </a:r>
          </a:p>
        </p:txBody>
      </p:sp>
    </p:spTree>
    <p:extLst>
      <p:ext uri="{BB962C8B-B14F-4D97-AF65-F5344CB8AC3E}">
        <p14:creationId xmlns:p14="http://schemas.microsoft.com/office/powerpoint/2010/main" val="286903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4925-EF6E-45D2-91BF-AA56C446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231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מהלך התור</a:t>
            </a:r>
            <a:endParaRPr lang="en-US" dirty="0"/>
          </a:p>
        </p:txBody>
      </p:sp>
      <p:pic>
        <p:nvPicPr>
          <p:cNvPr id="3074" name="Picture 2" descr="תוצאת תמונה עבור ‪Chess funny image‬‏">
            <a:extLst>
              <a:ext uri="{FF2B5EF4-FFF2-40B4-BE49-F238E27FC236}">
                <a16:creationId xmlns:a16="http://schemas.microsoft.com/office/drawing/2014/main" id="{CEB179BF-C01D-4CA0-8D91-9A7CD485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4359394"/>
            <a:ext cx="3035300" cy="227647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8D8D13-9E2C-4D9C-BA72-DFA38BB60FD2}"/>
              </a:ext>
            </a:extLst>
          </p:cNvPr>
          <p:cNvSpPr/>
          <p:nvPr/>
        </p:nvSpPr>
        <p:spPr>
          <a:xfrm>
            <a:off x="641348" y="1458794"/>
            <a:ext cx="10909304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עם תחילת פעולת ה-</a:t>
            </a:r>
            <a:r>
              <a:rPr lang="en-US" sz="2400" dirty="0">
                <a:solidFill>
                  <a:schemeClr val="dk1"/>
                </a:solidFill>
              </a:rPr>
              <a:t>Backend</a:t>
            </a:r>
            <a:r>
              <a:rPr lang="he-IL" sz="2400" dirty="0">
                <a:solidFill>
                  <a:schemeClr val="dk1"/>
                </a:solidFill>
              </a:rPr>
              <a:t>, הוא שולח ל-</a:t>
            </a:r>
            <a:r>
              <a:rPr lang="en-US" sz="2400" dirty="0">
                <a:solidFill>
                  <a:schemeClr val="dk1"/>
                </a:solidFill>
              </a:rPr>
              <a:t>Frontend</a:t>
            </a:r>
            <a:r>
              <a:rPr lang="he-IL" sz="2400" dirty="0">
                <a:solidFill>
                  <a:schemeClr val="dk1"/>
                </a:solidFill>
              </a:rPr>
              <a:t> מחרוזת המכילה את לוח המשחק (הסבר מפורט בהמשך)</a:t>
            </a:r>
          </a:p>
          <a:p>
            <a:pPr marL="342900" lvl="0" algn="r"/>
            <a:endParaRPr lang="he-IL" sz="1600" dirty="0"/>
          </a:p>
          <a:p>
            <a:pPr marL="342900" lvl="0" indent="-342900" algn="r">
              <a:spcBef>
                <a:spcPts val="640"/>
              </a:spcBef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ה-</a:t>
            </a:r>
            <a:r>
              <a:rPr lang="en-US" sz="2400" dirty="0">
                <a:solidFill>
                  <a:schemeClr val="dk1"/>
                </a:solidFill>
              </a:rPr>
              <a:t>Frontend</a:t>
            </a:r>
            <a:r>
              <a:rPr lang="he-IL" sz="2400" dirty="0">
                <a:solidFill>
                  <a:schemeClr val="dk1"/>
                </a:solidFill>
              </a:rPr>
              <a:t> שולח ל-</a:t>
            </a:r>
            <a:r>
              <a:rPr lang="en-US" sz="2400" dirty="0">
                <a:solidFill>
                  <a:schemeClr val="dk1"/>
                </a:solidFill>
              </a:rPr>
              <a:t>Backend</a:t>
            </a:r>
            <a:r>
              <a:rPr lang="he-IL" sz="2400" dirty="0">
                <a:solidFill>
                  <a:schemeClr val="dk1"/>
                </a:solidFill>
              </a:rPr>
              <a:t> את משבצת המקור ואת משבצת היעד. 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he-IL" sz="2000" dirty="0">
                <a:solidFill>
                  <a:schemeClr val="dk1"/>
                </a:solidFill>
              </a:rPr>
              <a:t>לדוגמא: הזז את הכלי שב-</a:t>
            </a:r>
            <a:r>
              <a:rPr lang="en-US" sz="2000" dirty="0">
                <a:solidFill>
                  <a:schemeClr val="dk1"/>
                </a:solidFill>
              </a:rPr>
              <a:t>a2</a:t>
            </a:r>
            <a:r>
              <a:rPr lang="he-IL" sz="2000" dirty="0">
                <a:solidFill>
                  <a:schemeClr val="dk1"/>
                </a:solidFill>
              </a:rPr>
              <a:t> למשבצת </a:t>
            </a:r>
            <a:r>
              <a:rPr lang="en-US" sz="2000" dirty="0">
                <a:solidFill>
                  <a:schemeClr val="dk1"/>
                </a:solidFill>
              </a:rPr>
              <a:t>a4</a:t>
            </a:r>
          </a:p>
          <a:p>
            <a:pPr marL="342900" lvl="0" indent="457200" algn="r">
              <a:spcBef>
                <a:spcPts val="560"/>
              </a:spcBef>
            </a:pPr>
            <a:endParaRPr lang="en-US" sz="1600" dirty="0"/>
          </a:p>
          <a:p>
            <a:pPr marL="342900" lvl="0" indent="-342900" algn="r">
              <a:spcBef>
                <a:spcPts val="640"/>
              </a:spcBef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ה-</a:t>
            </a:r>
            <a:r>
              <a:rPr lang="en-US" sz="2400" dirty="0">
                <a:solidFill>
                  <a:schemeClr val="dk1"/>
                </a:solidFill>
              </a:rPr>
              <a:t>Backend</a:t>
            </a:r>
            <a:r>
              <a:rPr lang="he-IL" sz="2400" dirty="0">
                <a:solidFill>
                  <a:schemeClr val="dk1"/>
                </a:solidFill>
              </a:rPr>
              <a:t> מריץ את המהלך ומחזיר ל-</a:t>
            </a:r>
            <a:r>
              <a:rPr lang="en-US" sz="2400" dirty="0">
                <a:solidFill>
                  <a:schemeClr val="dk1"/>
                </a:solidFill>
              </a:rPr>
              <a:t>Frontend</a:t>
            </a:r>
            <a:r>
              <a:rPr lang="he-IL" sz="2400" dirty="0">
                <a:solidFill>
                  <a:schemeClr val="dk1"/>
                </a:solidFill>
              </a:rPr>
              <a:t> קוד כלשהו.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56765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C8F-290D-495A-92FA-A709BEED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3CF68-A94F-40DD-8004-C0B58C92FE32}"/>
              </a:ext>
            </a:extLst>
          </p:cNvPr>
          <p:cNvSpPr/>
          <p:nvPr/>
        </p:nvSpPr>
        <p:spPr>
          <a:xfrm>
            <a:off x="1492250" y="1016001"/>
            <a:ext cx="9207500" cy="5178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ts val="2400"/>
            </a:pPr>
            <a:r>
              <a:rPr lang="he-IL" sz="2000" dirty="0">
                <a:solidFill>
                  <a:schemeClr val="dk1"/>
                </a:solidFill>
              </a:rPr>
              <a:t>ה-</a:t>
            </a:r>
            <a:r>
              <a:rPr lang="en-US" sz="2000" dirty="0">
                <a:solidFill>
                  <a:schemeClr val="dk1"/>
                </a:solidFill>
              </a:rPr>
              <a:t>Backend</a:t>
            </a:r>
            <a:r>
              <a:rPr lang="he-IL" sz="2000" dirty="0">
                <a:solidFill>
                  <a:schemeClr val="dk1"/>
                </a:solidFill>
              </a:rPr>
              <a:t> צריך לוודא האם:</a:t>
            </a:r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משבצת המקור ומשבצת היעד נמצאות בתחום הלוח</a:t>
            </a:r>
            <a:br>
              <a:rPr lang="en-US" sz="2000" dirty="0">
                <a:solidFill>
                  <a:schemeClr val="dk1"/>
                </a:solidFill>
              </a:rPr>
            </a:br>
            <a:endParaRPr lang="he-IL" sz="1600" dirty="0"/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במשבצת המקור קיים כלי של השחקן הנוכחי</a:t>
            </a:r>
            <a:br>
              <a:rPr lang="en-US" sz="2000" dirty="0">
                <a:solidFill>
                  <a:schemeClr val="dk1"/>
                </a:solidFill>
              </a:rPr>
            </a:br>
            <a:endParaRPr lang="he-IL" sz="1600" dirty="0"/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במשבצת היעד לא קיים כלי של השחקן הנוכחי</a:t>
            </a:r>
            <a:br>
              <a:rPr lang="en-US" sz="2000" dirty="0">
                <a:solidFill>
                  <a:schemeClr val="dk1"/>
                </a:solidFill>
              </a:rPr>
            </a:br>
            <a:endParaRPr lang="he-IL" sz="1600" dirty="0"/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הכלי שבמשבצת המקור יכול לנוע אל משבצת היעד:</a:t>
            </a:r>
            <a:endParaRPr lang="he-IL" sz="1600" dirty="0"/>
          </a:p>
          <a:p>
            <a:pPr marL="1346200" lvl="2" indent="-342900">
              <a:spcBef>
                <a:spcPts val="480"/>
              </a:spcBef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dk1"/>
                </a:solidFill>
              </a:rPr>
              <a:t>חוקיות התנועה של הכלי</a:t>
            </a:r>
            <a:endParaRPr lang="he-IL" sz="1600" dirty="0"/>
          </a:p>
          <a:p>
            <a:pPr marL="1346200" lvl="2" indent="-342900">
              <a:spcBef>
                <a:spcPts val="480"/>
              </a:spcBef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dk1"/>
                </a:solidFill>
              </a:rPr>
              <a:t>אין כלי שחוסם את הדרך</a:t>
            </a:r>
            <a:endParaRPr lang="he-IL" sz="1600" dirty="0"/>
          </a:p>
          <a:p>
            <a:pPr marL="1346200" lvl="2" indent="-342900">
              <a:spcBef>
                <a:spcPts val="480"/>
              </a:spcBef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dk1"/>
                </a:solidFill>
              </a:rPr>
              <a:t>התזוזה לא תגרום לשח על השחקן הנוכחי</a:t>
            </a:r>
            <a:br>
              <a:rPr lang="en-US" sz="2000" dirty="0">
                <a:solidFill>
                  <a:schemeClr val="dk1"/>
                </a:solidFill>
              </a:rPr>
            </a:br>
            <a:endParaRPr lang="he-IL" sz="1600" dirty="0"/>
          </a:p>
          <a:p>
            <a:pPr marL="914400" lvl="1" indent="-457200">
              <a:spcBef>
                <a:spcPts val="560"/>
              </a:spcBef>
              <a:buClr>
                <a:schemeClr val="dk1"/>
              </a:buClr>
              <a:buSzPts val="2600"/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המהלך של השחקן הנוכחי גרם לשח אצל השחקן היריב</a:t>
            </a:r>
            <a:br>
              <a:rPr lang="en-US" sz="2400" dirty="0">
                <a:solidFill>
                  <a:schemeClr val="dk1"/>
                </a:solidFill>
              </a:rPr>
            </a:br>
            <a:endParaRPr lang="he-IL" sz="1600" dirty="0"/>
          </a:p>
          <a:p>
            <a:pPr lvl="0" algn="ctr">
              <a:spcBef>
                <a:spcPts val="640"/>
              </a:spcBef>
              <a:buClr>
                <a:schemeClr val="dk1"/>
              </a:buClr>
              <a:buSzPts val="1960"/>
            </a:pPr>
            <a:r>
              <a:rPr lang="he-IL" sz="2400" b="1" dirty="0">
                <a:solidFill>
                  <a:schemeClr val="dk1"/>
                </a:solidFill>
              </a:rPr>
              <a:t>אם התזוזה חוקית, יש לבצע אותה, ולהעביר את התור לשחקן השני </a:t>
            </a:r>
          </a:p>
        </p:txBody>
      </p:sp>
      <p:pic>
        <p:nvPicPr>
          <p:cNvPr id="4098" name="Picture 2" descr="תוצאת תמונה עבור ‪Backend funny meme‬‏">
            <a:extLst>
              <a:ext uri="{FF2B5EF4-FFF2-40B4-BE49-F238E27FC236}">
                <a16:creationId xmlns:a16="http://schemas.microsoft.com/office/drawing/2014/main" id="{36CCB2CF-8768-4B79-90CC-FE66A6F5C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838200" y="1117600"/>
            <a:ext cx="2172723" cy="28575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02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C15-E335-49A5-8E15-608C91E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</a:t>
            </a:r>
            <a:r>
              <a:rPr lang="en-US" b="1" dirty="0">
                <a:solidFill>
                  <a:srgbClr val="FFBD30"/>
                </a:solidFill>
              </a:rPr>
              <a:t>Backend</a:t>
            </a:r>
            <a:r>
              <a:rPr lang="he-IL" b="1" dirty="0">
                <a:solidFill>
                  <a:srgbClr val="FFBD30"/>
                </a:solidFill>
              </a:rPr>
              <a:t> </a:t>
            </a:r>
            <a:r>
              <a:rPr lang="he-IL" dirty="0"/>
              <a:t>ל-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Frontend</a:t>
            </a:r>
            <a:endParaRPr lang="en-US" b="1" dirty="0">
              <a:solidFill>
                <a:srgbClr val="FFBD3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D913B1-DF9A-4A5B-A9CB-5587CF11DD69}"/>
                  </a:ext>
                </a:extLst>
              </p:cNvPr>
              <p:cNvSpPr/>
              <p:nvPr/>
            </p:nvSpPr>
            <p:spPr>
              <a:xfrm>
                <a:off x="-65315" y="975393"/>
                <a:ext cx="12322629" cy="3982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:r>
                  <a:rPr lang="he-IL" sz="2800" b="1" dirty="0">
                    <a:solidFill>
                      <a:schemeClr val="dk1"/>
                    </a:solidFill>
                    <a:latin typeface="Calibri"/>
                    <a:cs typeface="+mj-cs"/>
                    <a:sym typeface="Calibri"/>
                  </a:rPr>
                  <a:t>תחילת משחק</a:t>
                </a:r>
                <a:br>
                  <a:rPr lang="en-US" sz="2800" dirty="0">
                    <a:solidFill>
                      <a:schemeClr val="dk1"/>
                    </a:solidFill>
                    <a:latin typeface="Calibri"/>
                    <a:cs typeface="+mj-cs"/>
                    <a:sym typeface="Calibri"/>
                  </a:rPr>
                </a:br>
                <a:endParaRPr lang="he-IL" sz="2400" dirty="0">
                  <a:cs typeface="+mj-cs"/>
                  <a:sym typeface="Calibri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בתחילת המשחק יש לשלוח ל-</a:t>
                </a:r>
                <a: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Frontend</a:t>
                </a: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מחרוזת בת </a:t>
                </a:r>
                <a:r>
                  <a:rPr lang="he-IL" sz="2400" b="1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66 תווים</a:t>
                </a: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שמתארת את הלוח</a:t>
                </a:r>
                <a:b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</a:br>
                <a:endParaRPr lang="he-IL" sz="24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המחרוזת בנויה בצורה הבאה:</a:t>
                </a:r>
              </a:p>
              <a:p>
                <a:pPr marL="914400" lvl="1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64 התווים הראשונים מייצגים את הכלים בכל משבצת (החל מהפינה השמאלית העליונה, ועד הפינה הימנית התחתונה).</a:t>
                </a:r>
                <a:endParaRPr lang="en-US" sz="24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  <a:p>
                <a:pPr marL="914400" lvl="1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התו ה-65 מציין איזה שחקן מתחיל (0 – לבן, אחר – שחור)</a:t>
                </a:r>
              </a:p>
              <a:p>
                <a:pPr marL="914400" lvl="1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התו ה-66 הוא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𝑁𝑈𝐿𝐿</m:t>
                    </m:r>
                  </m:oMath>
                </a14:m>
                <a:b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</a:br>
                <a:endParaRPr lang="he-IL" sz="24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  <a:p>
                <a:pPr lvl="2"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אות קטנה מייצגת כלי שחור, אות גדולה מייצגת כלי לבן.</a:t>
                </a:r>
              </a:p>
              <a:p>
                <a:pPr lvl="2"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האותיות:</a:t>
                </a:r>
                <a:b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</a:br>
                <a:endParaRPr lang="he-IL" sz="24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D913B1-DF9A-4A5B-A9CB-5587CF11D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15" y="975393"/>
                <a:ext cx="12322629" cy="3982629"/>
              </a:xfrm>
              <a:prstGeom prst="rect">
                <a:avLst/>
              </a:prstGeom>
              <a:blipFill>
                <a:blip r:embed="rId3"/>
                <a:stretch>
                  <a:fillRect l="-297" t="-3675" r="-99" b="-26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3D5D5E3-22FD-4083-9420-5FC9C848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36" y="5546748"/>
            <a:ext cx="3061607" cy="1009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1D626A-794A-4E3C-846F-1468A76EB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336" y="4395357"/>
            <a:ext cx="3061607" cy="1010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3A8A0C-39FF-45EA-BDDE-1F5131F143C3}"/>
                  </a:ext>
                </a:extLst>
              </p:cNvPr>
              <p:cNvSpPr/>
              <p:nvPr/>
            </p:nvSpPr>
            <p:spPr>
              <a:xfrm>
                <a:off x="5747657" y="4607852"/>
                <a:ext cx="4267199" cy="2160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𝑲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𝒌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= מלך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𝑸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𝒒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=  מלכה לבנה או שחורה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𝑹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𝒓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= צריח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𝑵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𝒏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= פרש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𝑩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𝒃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= רץ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𝑷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𝒑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= חייל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he-IL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#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משבצת ריקה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3A8A0C-39FF-45EA-BDDE-1F5131F14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57" y="4607852"/>
                <a:ext cx="4267199" cy="2160591"/>
              </a:xfrm>
              <a:prstGeom prst="rect">
                <a:avLst/>
              </a:prstGeom>
              <a:blipFill>
                <a:blip r:embed="rId6"/>
                <a:stretch>
                  <a:fillRect l="-1429" t="-5650" r="-1143" b="-5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18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C15-E335-49A5-8E15-608C91E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2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Frontend</a:t>
            </a:r>
            <a:r>
              <a:rPr lang="he-IL" dirty="0"/>
              <a:t> ל- </a:t>
            </a:r>
            <a:r>
              <a:rPr lang="en-US" b="1" dirty="0">
                <a:solidFill>
                  <a:srgbClr val="FFBD30"/>
                </a:solidFill>
              </a:rPr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C1434-937D-4E2A-9807-12C25E37CE43}"/>
              </a:ext>
            </a:extLst>
          </p:cNvPr>
          <p:cNvSpPr/>
          <p:nvPr/>
        </p:nvSpPr>
        <p:spPr>
          <a:xfrm>
            <a:off x="556984" y="2510489"/>
            <a:ext cx="11078030" cy="2901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3200" b="1" dirty="0">
                <a:solidFill>
                  <a:schemeClr val="dk1"/>
                </a:solidFill>
                <a:latin typeface="Calibri"/>
                <a:cs typeface="+mj-cs"/>
                <a:sym typeface="Calibri"/>
              </a:rPr>
              <a:t>תזוזה</a:t>
            </a:r>
            <a:br>
              <a:rPr lang="en-US" sz="3200" dirty="0">
                <a:solidFill>
                  <a:schemeClr val="dk1"/>
                </a:solidFill>
                <a:latin typeface="Calibri"/>
                <a:cs typeface="+mj-cs"/>
                <a:sym typeface="Calibri"/>
              </a:rPr>
            </a:br>
            <a:endParaRPr lang="he-IL" sz="2800" dirty="0">
              <a:cs typeface="+mj-cs"/>
              <a:sym typeface="Calibri"/>
            </a:endParaRPr>
          </a:p>
          <a:p>
            <a:pPr marL="457200" lvl="0" indent="-457200">
              <a:lnSpc>
                <a:spcPct val="80000"/>
              </a:lnSpc>
              <a:buClr>
                <a:schemeClr val="dk1"/>
              </a:buClr>
              <a:buSzPts val="1372"/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לאחר שהמשתמש בחר משבצת מקור ויעד, תישלח מה-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Frontend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בחזרה מחרוזת שמתארת את המהלך – (משבצת מקור ומשבצת היעד משמאל לימין)</a:t>
            </a:r>
            <a:br>
              <a:rPr lang="en-US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</a:br>
            <a:br>
              <a:rPr lang="en-US" sz="2800" dirty="0">
                <a:solidFill>
                  <a:schemeClr val="dk1"/>
                </a:solidFill>
                <a:latin typeface="Calibri"/>
                <a:ea typeface="Arial"/>
                <a:cs typeface="+mj-cs"/>
                <a:sym typeface="Calibri"/>
              </a:rPr>
            </a:br>
            <a:r>
              <a:rPr lang="he-IL" sz="2800" dirty="0">
                <a:solidFill>
                  <a:srgbClr val="FF0000"/>
                </a:solidFill>
                <a:latin typeface="Calibri"/>
                <a:ea typeface="Arial"/>
                <a:cs typeface="+mj-cs"/>
                <a:sym typeface="Calibri"/>
              </a:rPr>
              <a:t>*</a:t>
            </a:r>
            <a:r>
              <a:rPr lang="he-IL" sz="2800" dirty="0">
                <a:solidFill>
                  <a:schemeClr val="dk1"/>
                </a:solidFill>
                <a:latin typeface="Calibri"/>
                <a:ea typeface="Arial"/>
                <a:cs typeface="+mj-cs"/>
                <a:sym typeface="Calibri"/>
              </a:rPr>
              <a:t> 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לדוגמא: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אם חזרה המחרוזת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“e2e4”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זה אומר שניסו להזיז את הכלי   שבמשבצת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e2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למשבצת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e4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952750-892F-4000-9576-0D9882FAEFCA}"/>
              </a:ext>
            </a:extLst>
          </p:cNvPr>
          <p:cNvSpPr/>
          <p:nvPr/>
        </p:nvSpPr>
        <p:spPr>
          <a:xfrm>
            <a:off x="838200" y="1662007"/>
            <a:ext cx="10515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כאשר אנחנו מבצעים פעולה על ה-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Frontend</a:t>
            </a:r>
            <a:r>
              <a:rPr lang="he-IL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ה-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Frontend</a:t>
            </a:r>
            <a:r>
              <a:rPr lang="he-IL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יחזיר בחזרה הודעה:</a:t>
            </a:r>
            <a:endParaRPr lang="en-US" sz="2800" dirty="0"/>
          </a:p>
        </p:txBody>
      </p:sp>
      <p:pic>
        <p:nvPicPr>
          <p:cNvPr id="5128" name="Picture 8" descr="תמונה קשורה">
            <a:extLst>
              <a:ext uri="{FF2B5EF4-FFF2-40B4-BE49-F238E27FC236}">
                <a16:creationId xmlns:a16="http://schemas.microsoft.com/office/drawing/2014/main" id="{84F89B5C-F1C7-4AC5-B1DB-DB0F38D25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02" y="5168563"/>
            <a:ext cx="1481499" cy="148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C15-E335-49A5-8E15-608C91E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</a:t>
            </a:r>
            <a:r>
              <a:rPr lang="en-US" b="1" dirty="0">
                <a:solidFill>
                  <a:srgbClr val="FFBD30"/>
                </a:solidFill>
              </a:rPr>
              <a:t>Backend</a:t>
            </a:r>
            <a:r>
              <a:rPr lang="he-IL" b="1" dirty="0">
                <a:solidFill>
                  <a:srgbClr val="FFBD30"/>
                </a:solidFill>
              </a:rPr>
              <a:t> </a:t>
            </a:r>
            <a:r>
              <a:rPr lang="he-IL" dirty="0"/>
              <a:t>ל-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Frontend</a:t>
            </a:r>
            <a:endParaRPr lang="en-US" b="1" dirty="0">
              <a:solidFill>
                <a:srgbClr val="FFBD3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D913B1-DF9A-4A5B-A9CB-5587CF11DD69}"/>
                  </a:ext>
                </a:extLst>
              </p:cNvPr>
              <p:cNvSpPr/>
              <p:nvPr/>
            </p:nvSpPr>
            <p:spPr>
              <a:xfrm>
                <a:off x="-65315" y="1325563"/>
                <a:ext cx="12322629" cy="2899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:r>
                  <a:rPr lang="he-IL" sz="3200" b="1" dirty="0">
                    <a:solidFill>
                      <a:schemeClr val="dk1"/>
                    </a:solidFill>
                    <a:latin typeface="Calibri"/>
                    <a:cs typeface="+mj-cs"/>
                    <a:sym typeface="Calibri"/>
                  </a:rPr>
                  <a:t>תזוזה</a:t>
                </a:r>
                <a:br>
                  <a:rPr lang="en-US" sz="3200" b="1" dirty="0">
                    <a:solidFill>
                      <a:schemeClr val="dk1"/>
                    </a:solidFill>
                    <a:latin typeface="Calibri"/>
                    <a:cs typeface="+mj-cs"/>
                    <a:sym typeface="Calibri"/>
                  </a:rPr>
                </a:br>
                <a:endParaRPr lang="he-IL" sz="2800" dirty="0">
                  <a:cs typeface="+mj-cs"/>
                  <a:sym typeface="Calibri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אחרי שבוצעה פעולה על ה-</a:t>
                </a:r>
                <a: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Frontend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, ואחרי שביצענו את המהלך המבוקש ב-</a:t>
                </a:r>
                <a: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Backend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יש להחזיר ל-</a:t>
                </a:r>
                <a: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Frontend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מחרוזת בת </a:t>
                </a:r>
                <a:r>
                  <a:rPr lang="he-IL" sz="2800" b="1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שני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 </a:t>
                </a:r>
                <a:r>
                  <a:rPr lang="he-IL" sz="2800" b="1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תווים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. </a:t>
                </a:r>
                <a:b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</a:b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התו הראשון מייצג קוד, והתו השני הוא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+mj-cs"/>
                        <a:sym typeface="Arial"/>
                      </a:rPr>
                      <m:t>𝑁𝑈𝐿𝐿</m:t>
                    </m:r>
                  </m:oMath>
                </a14:m>
                <a:endParaRPr lang="he-IL" sz="28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endParaRPr lang="he-IL" sz="28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  <a:t>קודים:</a:t>
                </a:r>
                <a:b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+mj-cs"/>
                    <a:sym typeface="Arial"/>
                  </a:rPr>
                </a:br>
                <a:endParaRPr lang="he-IL" sz="2800" dirty="0">
                  <a:solidFill>
                    <a:schemeClr val="dk1"/>
                  </a:solidFill>
                  <a:latin typeface="Arial"/>
                  <a:ea typeface="Arial"/>
                  <a:cs typeface="+mj-cs"/>
                  <a:sym typeface="Arial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D913B1-DF9A-4A5B-A9CB-5587CF11D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15" y="1325563"/>
                <a:ext cx="12322629" cy="2899255"/>
              </a:xfrm>
              <a:prstGeom prst="rect">
                <a:avLst/>
              </a:prstGeom>
              <a:blipFill>
                <a:blip r:embed="rId3"/>
                <a:stretch>
                  <a:fillRect t="-6092" r="-99" b="-4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C1948A9-443D-4EF1-8EF6-92980E3791A1}"/>
              </a:ext>
            </a:extLst>
          </p:cNvPr>
          <p:cNvSpPr/>
          <p:nvPr/>
        </p:nvSpPr>
        <p:spPr>
          <a:xfrm>
            <a:off x="2093685" y="3761134"/>
            <a:ext cx="8004627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0 – מהלך תקין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1 – מהלך תקין, התבצעה תזוזה שגרמה שח על היריב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2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תקין, במשבצת המקור אין כלי של השחקן הנוכחי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3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תקין, במשבצת היעד קיים כלי של השחקן הנוכחי</a:t>
            </a:r>
            <a:endParaRPr lang="he-IL" sz="2400" b="1" dirty="0">
              <a:solidFill>
                <a:schemeClr val="dk1"/>
              </a:solidFill>
              <a:latin typeface="Arial"/>
              <a:ea typeface="Arial"/>
              <a:cs typeface="+mj-cs"/>
              <a:sym typeface="Arial"/>
            </a:endParaRP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4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תקין, בעקבות התזוזה יגרם שח על השחקן הנוכחי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5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תקין, אינדקסים של המשבצות אינם חוקיים*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6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תקין, תזוזה לא חוקית של כלי</a:t>
            </a:r>
            <a:br>
              <a:rPr lang="en-US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</a:b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7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 תקין, משבצת המקור ומשבצת היעד זהות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+mj-cs"/>
                <a:sym typeface="Arial"/>
              </a:rPr>
              <a:t>8 – מהלך תקין, התבצע שחמט!</a:t>
            </a:r>
          </a:p>
        </p:txBody>
      </p:sp>
    </p:spTree>
    <p:extLst>
      <p:ext uri="{BB962C8B-B14F-4D97-AF65-F5344CB8AC3E}">
        <p14:creationId xmlns:p14="http://schemas.microsoft.com/office/powerpoint/2010/main" val="25224549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Liran1">
      <a:dk1>
        <a:srgbClr val="575353"/>
      </a:dk1>
      <a:lt1>
        <a:srgbClr val="FFFFFF"/>
      </a:lt1>
      <a:dk2>
        <a:srgbClr val="F2F2F2"/>
      </a:dk2>
      <a:lt2>
        <a:srgbClr val="ACA8A8"/>
      </a:lt2>
      <a:accent1>
        <a:srgbClr val="35A7FF"/>
      </a:accent1>
      <a:accent2>
        <a:srgbClr val="FF5964"/>
      </a:accent2>
      <a:accent3>
        <a:srgbClr val="6BF178"/>
      </a:accent3>
      <a:accent4>
        <a:srgbClr val="FFE74C"/>
      </a:accent4>
      <a:accent5>
        <a:srgbClr val="C297FB"/>
      </a:accent5>
      <a:accent6>
        <a:srgbClr val="FFFFFF"/>
      </a:accent6>
      <a:hlink>
        <a:srgbClr val="0099FF"/>
      </a:hlink>
      <a:folHlink>
        <a:srgbClr val="009900"/>
      </a:folHlink>
    </a:clrScheme>
    <a:fontScheme name="תבנית מספר 1">
      <a:majorFont>
        <a:latin typeface="Gill Sans Nova Light"/>
        <a:ea typeface=""/>
        <a:cs typeface="Gisha"/>
      </a:majorFont>
      <a:minorFont>
        <a:latin typeface="Consolas"/>
        <a:ea typeface=""/>
        <a:cs typeface="Gish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תבנית 1 משופר.potx" id="{4C5FAFB8-5192-4E96-8F75-D4A8305EB48D}" vid="{73966A8A-D7B4-4691-A8F3-C9F2368D4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tempo</Template>
  <TotalTime>297</TotalTime>
  <Words>882</Words>
  <Application>Microsoft Office PowerPoint</Application>
  <PresentationFormat>מסך רחב</PresentationFormat>
  <Paragraphs>97</Paragraphs>
  <Slides>13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Gill Sans Nova Light</vt:lpstr>
      <vt:lpstr>Wingdings</vt:lpstr>
      <vt:lpstr>ערכת נושא Office</vt:lpstr>
      <vt:lpstr>High level design – פרויקט שחמט</vt:lpstr>
      <vt:lpstr>שחמט</vt:lpstr>
      <vt:lpstr>איך נראה ה-Frontend?</vt:lpstr>
      <vt:lpstr>תקשורת Backend + Frontend</vt:lpstr>
      <vt:lpstr>מהלך התור</vt:lpstr>
      <vt:lpstr>Backend</vt:lpstr>
      <vt:lpstr>פרוטוקול אפליקטיבי – Backend ל-Frontend</vt:lpstr>
      <vt:lpstr>פרוטוקול אפליקטיבי – Frontend ל- Backend</vt:lpstr>
      <vt:lpstr>פרוטוקול אפליקטיבי – Backend ל-Frontend</vt:lpstr>
      <vt:lpstr>פרוטוקול אפליקטיבי – דוגמא 1</vt:lpstr>
      <vt:lpstr>פרוטוקול אפליקטיבי – דוגמא 1</vt:lpstr>
      <vt:lpstr>פרוטוקול אפליקטיבי – דוגמא 2</vt:lpstr>
      <vt:lpstr>פרוטוקול אפליקטיבי – דוגמא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Lior</dc:creator>
  <cp:lastModifiedBy>Ofek Ifrah</cp:lastModifiedBy>
  <cp:revision>31</cp:revision>
  <dcterms:created xsi:type="dcterms:W3CDTF">2019-12-03T10:13:51Z</dcterms:created>
  <dcterms:modified xsi:type="dcterms:W3CDTF">2023-04-25T11:19:33Z</dcterms:modified>
</cp:coreProperties>
</file>