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BA60F0-D876-E051-C661-2D5DD460A627}"/>
              </a:ext>
            </a:extLst>
          </p:cNvPr>
          <p:cNvSpPr>
            <a:spLocks noGrp="1"/>
          </p:cNvSpPr>
          <p:nvPr>
            <p:ph type="ctrTitle"/>
          </p:nvPr>
        </p:nvSpPr>
        <p:spPr/>
        <p:txBody>
          <a:bodyPr/>
          <a:lstStyle/>
          <a:p>
            <a:r>
              <a:rPr lang="en-US" dirty="0"/>
              <a:t>Features attack on android</a:t>
            </a:r>
            <a:endParaRPr lang="LID4096" dirty="0"/>
          </a:p>
        </p:txBody>
      </p:sp>
      <p:sp>
        <p:nvSpPr>
          <p:cNvPr id="3" name="כותרת משנה 2">
            <a:extLst>
              <a:ext uri="{FF2B5EF4-FFF2-40B4-BE49-F238E27FC236}">
                <a16:creationId xmlns:a16="http://schemas.microsoft.com/office/drawing/2014/main" id="{473F5AA2-335F-3A40-63C2-0265384A7E31}"/>
              </a:ext>
            </a:extLst>
          </p:cNvPr>
          <p:cNvSpPr>
            <a:spLocks noGrp="1"/>
          </p:cNvSpPr>
          <p:nvPr>
            <p:ph type="subTitle" idx="1"/>
          </p:nvPr>
        </p:nvSpPr>
        <p:spPr/>
        <p:txBody>
          <a:bodyPr/>
          <a:lstStyle/>
          <a:p>
            <a:r>
              <a:rPr lang="en-US" dirty="0"/>
              <a:t>Dvir Gev 209530583</a:t>
            </a:r>
          </a:p>
          <a:p>
            <a:r>
              <a:rPr lang="en-US" dirty="0" err="1"/>
              <a:t>Ofir</a:t>
            </a:r>
            <a:r>
              <a:rPr lang="en-US" dirty="0"/>
              <a:t> </a:t>
            </a:r>
            <a:r>
              <a:rPr lang="en-US" dirty="0" err="1"/>
              <a:t>regev</a:t>
            </a:r>
            <a:r>
              <a:rPr lang="en-US" dirty="0"/>
              <a:t> 206863409</a:t>
            </a:r>
            <a:endParaRPr lang="LID4096" dirty="0"/>
          </a:p>
        </p:txBody>
      </p:sp>
    </p:spTree>
    <p:extLst>
      <p:ext uri="{BB962C8B-B14F-4D97-AF65-F5344CB8AC3E}">
        <p14:creationId xmlns:p14="http://schemas.microsoft.com/office/powerpoint/2010/main" val="319074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E5D6F76-C224-B9F6-3F1B-2EED4B0EE6F3}"/>
              </a:ext>
            </a:extLst>
          </p:cNvPr>
          <p:cNvSpPr>
            <a:spLocks noGrp="1"/>
          </p:cNvSpPr>
          <p:nvPr>
            <p:ph type="title"/>
          </p:nvPr>
        </p:nvSpPr>
        <p:spPr/>
        <p:txBody>
          <a:bodyPr/>
          <a:lstStyle/>
          <a:p>
            <a:r>
              <a:rPr lang="en-US" dirty="0"/>
              <a:t>Indirection </a:t>
            </a:r>
            <a:endParaRPr lang="LID4096" dirty="0"/>
          </a:p>
        </p:txBody>
      </p:sp>
      <p:sp>
        <p:nvSpPr>
          <p:cNvPr id="3" name="מציין מיקום תוכן 2">
            <a:extLst>
              <a:ext uri="{FF2B5EF4-FFF2-40B4-BE49-F238E27FC236}">
                <a16:creationId xmlns:a16="http://schemas.microsoft.com/office/drawing/2014/main" id="{50AFA1F0-B40C-13DA-E829-08405B3D1AF3}"/>
              </a:ext>
            </a:extLst>
          </p:cNvPr>
          <p:cNvSpPr>
            <a:spLocks noGrp="1"/>
          </p:cNvSpPr>
          <p:nvPr>
            <p:ph idx="1"/>
          </p:nvPr>
        </p:nvSpPr>
        <p:spPr/>
        <p:txBody>
          <a:bodyPr>
            <a:normAutofit/>
          </a:bodyPr>
          <a:lstStyle/>
          <a:p>
            <a:r>
              <a:rPr lang="en-US" dirty="0"/>
              <a:t>Nowadays smartphones takes a large part in our life. Fortunately, it includes many risks, such as Invasion of privacy and theft of personal information. In our project, we tried to find an attack on the classifier from the article ”Android Malware Detection using Static and Dynamic Features” by Kaustubh </a:t>
            </a:r>
            <a:r>
              <a:rPr lang="en-US" dirty="0" err="1"/>
              <a:t>Patro</a:t>
            </a:r>
            <a:r>
              <a:rPr lang="en-US" dirty="0"/>
              <a:t>. By finding a weak spot in this classifier, we successfully pass a malicious application without the classifier detection. Index Terms—attacks, features, classifier, machine-learning</a:t>
            </a:r>
            <a:endParaRPr lang="LID4096" dirty="0"/>
          </a:p>
        </p:txBody>
      </p:sp>
    </p:spTree>
    <p:extLst>
      <p:ext uri="{BB962C8B-B14F-4D97-AF65-F5344CB8AC3E}">
        <p14:creationId xmlns:p14="http://schemas.microsoft.com/office/powerpoint/2010/main" val="118572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736679-49DB-19C9-FD1D-4547ABD7729F}"/>
              </a:ext>
            </a:extLst>
          </p:cNvPr>
          <p:cNvSpPr>
            <a:spLocks noGrp="1"/>
          </p:cNvSpPr>
          <p:nvPr>
            <p:ph type="title"/>
          </p:nvPr>
        </p:nvSpPr>
        <p:spPr/>
        <p:txBody>
          <a:bodyPr/>
          <a:lstStyle/>
          <a:p>
            <a:r>
              <a:rPr lang="en-US" dirty="0"/>
              <a:t>Dataset</a:t>
            </a:r>
            <a:endParaRPr lang="LID4096" dirty="0"/>
          </a:p>
        </p:txBody>
      </p:sp>
      <p:sp>
        <p:nvSpPr>
          <p:cNvPr id="3" name="מציין מיקום תוכן 2">
            <a:extLst>
              <a:ext uri="{FF2B5EF4-FFF2-40B4-BE49-F238E27FC236}">
                <a16:creationId xmlns:a16="http://schemas.microsoft.com/office/drawing/2014/main" id="{D31F6DAA-5BD4-76FA-ED52-81275A73E66A}"/>
              </a:ext>
            </a:extLst>
          </p:cNvPr>
          <p:cNvSpPr>
            <a:spLocks noGrp="1"/>
          </p:cNvSpPr>
          <p:nvPr>
            <p:ph idx="1"/>
          </p:nvPr>
        </p:nvSpPr>
        <p:spPr/>
        <p:txBody>
          <a:bodyPr/>
          <a:lstStyle/>
          <a:p>
            <a:r>
              <a:rPr lang="en-US" b="0" dirty="0">
                <a:effectLst/>
                <a:latin typeface="Consolas" panose="020B0609020204030204" pitchFamily="49" charset="0"/>
              </a:rPr>
              <a:t>Benign</a:t>
            </a:r>
          </a:p>
          <a:p>
            <a:pPr lvl="1"/>
            <a:r>
              <a:rPr lang="en-US" b="0" dirty="0">
                <a:solidFill>
                  <a:srgbClr val="D4D4D4"/>
                </a:solidFill>
                <a:effectLst/>
                <a:latin typeface="Consolas" panose="020B0609020204030204" pitchFamily="49" charset="0"/>
              </a:rPr>
              <a:t>74,000 apps</a:t>
            </a:r>
          </a:p>
          <a:p>
            <a:r>
              <a:rPr lang="en-US" dirty="0"/>
              <a:t> Malware</a:t>
            </a:r>
          </a:p>
          <a:p>
            <a:pPr lvl="1"/>
            <a:r>
              <a:rPr lang="en-US" dirty="0"/>
              <a:t>5,478 apps</a:t>
            </a:r>
          </a:p>
          <a:p>
            <a:r>
              <a:rPr lang="en-US" dirty="0"/>
              <a:t>We divided the data into 80% train,  and 20% test.</a:t>
            </a:r>
          </a:p>
        </p:txBody>
      </p:sp>
    </p:spTree>
    <p:extLst>
      <p:ext uri="{BB962C8B-B14F-4D97-AF65-F5344CB8AC3E}">
        <p14:creationId xmlns:p14="http://schemas.microsoft.com/office/powerpoint/2010/main" val="380910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521B09-55EA-1B62-7ED2-6675499D9867}"/>
              </a:ext>
            </a:extLst>
          </p:cNvPr>
          <p:cNvSpPr>
            <a:spLocks noGrp="1"/>
          </p:cNvSpPr>
          <p:nvPr>
            <p:ph type="title"/>
          </p:nvPr>
        </p:nvSpPr>
        <p:spPr/>
        <p:txBody>
          <a:bodyPr/>
          <a:lstStyle/>
          <a:p>
            <a:r>
              <a:rPr lang="en-US" dirty="0"/>
              <a:t>the classifier</a:t>
            </a:r>
            <a:endParaRPr lang="LID4096" dirty="0"/>
          </a:p>
        </p:txBody>
      </p:sp>
      <p:sp>
        <p:nvSpPr>
          <p:cNvPr id="3" name="מציין מיקום תוכן 2">
            <a:extLst>
              <a:ext uri="{FF2B5EF4-FFF2-40B4-BE49-F238E27FC236}">
                <a16:creationId xmlns:a16="http://schemas.microsoft.com/office/drawing/2014/main" id="{66EA849E-2F4A-C1F8-FE8A-04CC18E916BB}"/>
              </a:ext>
            </a:extLst>
          </p:cNvPr>
          <p:cNvSpPr>
            <a:spLocks noGrp="1"/>
          </p:cNvSpPr>
          <p:nvPr>
            <p:ph idx="1"/>
          </p:nvPr>
        </p:nvSpPr>
        <p:spPr/>
        <p:txBody>
          <a:bodyPr/>
          <a:lstStyle/>
          <a:p>
            <a:pPr marL="0" indent="0">
              <a:buNone/>
            </a:pPr>
            <a:r>
              <a:rPr lang="en-US" dirty="0"/>
              <a:t>Our classifier is a </a:t>
            </a:r>
            <a:r>
              <a:rPr lang="en-US" dirty="0" err="1"/>
              <a:t>VotingClassifier</a:t>
            </a:r>
            <a:r>
              <a:rPr lang="en-US" dirty="0"/>
              <a:t> type model. It is a classifier composed of three other classifiers:</a:t>
            </a:r>
          </a:p>
          <a:p>
            <a:r>
              <a:rPr lang="en-US" dirty="0" err="1"/>
              <a:t>KNeighborsClassifier</a:t>
            </a:r>
            <a:r>
              <a:rPr lang="en-US" dirty="0"/>
              <a:t> with </a:t>
            </a:r>
            <a:r>
              <a:rPr lang="en-US" dirty="0" err="1"/>
              <a:t>n_neighbors</a:t>
            </a:r>
            <a:r>
              <a:rPr lang="en-US" dirty="0"/>
              <a:t>=3</a:t>
            </a:r>
          </a:p>
          <a:p>
            <a:r>
              <a:rPr lang="en-US" dirty="0" err="1"/>
              <a:t>RandomForestClassifier</a:t>
            </a:r>
            <a:r>
              <a:rPr lang="en-US" dirty="0"/>
              <a:t> with </a:t>
            </a:r>
            <a:r>
              <a:rPr lang="en-US" dirty="0" err="1"/>
              <a:t>n_estimators</a:t>
            </a:r>
            <a:r>
              <a:rPr lang="en-US" dirty="0"/>
              <a:t>=100, </a:t>
            </a:r>
            <a:r>
              <a:rPr lang="en-US" dirty="0" err="1"/>
              <a:t>random_state</a:t>
            </a:r>
            <a:r>
              <a:rPr lang="en-US" dirty="0"/>
              <a:t>=0</a:t>
            </a:r>
          </a:p>
          <a:p>
            <a:r>
              <a:rPr lang="en-US" dirty="0" err="1"/>
              <a:t>DecisionTreeClassifier</a:t>
            </a:r>
            <a:r>
              <a:rPr lang="en-US" dirty="0"/>
              <a:t> with </a:t>
            </a:r>
            <a:r>
              <a:rPr lang="en-US" dirty="0" err="1"/>
              <a:t>max_depth</a:t>
            </a:r>
            <a:r>
              <a:rPr lang="en-US" dirty="0"/>
              <a:t>=20, </a:t>
            </a:r>
            <a:r>
              <a:rPr lang="en-US" dirty="0" err="1"/>
              <a:t>random_state</a:t>
            </a:r>
            <a:r>
              <a:rPr lang="en-US" dirty="0"/>
              <a:t>=0</a:t>
            </a:r>
          </a:p>
          <a:p>
            <a:pPr marL="0" indent="0">
              <a:buNone/>
            </a:pPr>
            <a:endParaRPr lang="LID4096" dirty="0"/>
          </a:p>
        </p:txBody>
      </p:sp>
      <p:graphicFrame>
        <p:nvGraphicFramePr>
          <p:cNvPr id="4" name="טבלה 4">
            <a:extLst>
              <a:ext uri="{FF2B5EF4-FFF2-40B4-BE49-F238E27FC236}">
                <a16:creationId xmlns:a16="http://schemas.microsoft.com/office/drawing/2014/main" id="{9EA34D46-13BA-00FD-404D-6199AD181CCD}"/>
              </a:ext>
            </a:extLst>
          </p:cNvPr>
          <p:cNvGraphicFramePr>
            <a:graphicFrameLocks noGrp="1"/>
          </p:cNvGraphicFramePr>
          <p:nvPr>
            <p:extLst>
              <p:ext uri="{D42A27DB-BD31-4B8C-83A1-F6EECF244321}">
                <p14:modId xmlns:p14="http://schemas.microsoft.com/office/powerpoint/2010/main" val="1304894420"/>
              </p:ext>
            </p:extLst>
          </p:nvPr>
        </p:nvGraphicFramePr>
        <p:xfrm>
          <a:off x="1213853" y="5049521"/>
          <a:ext cx="8128000" cy="1483360"/>
        </p:xfrm>
        <a:graphic>
          <a:graphicData uri="http://schemas.openxmlformats.org/drawingml/2006/table">
            <a:tbl>
              <a:tblPr bandRow="1">
                <a:tableStyleId>{7DF18680-E054-41AD-8BC1-D1AEF772440D}</a:tableStyleId>
              </a:tblPr>
              <a:tblGrid>
                <a:gridCol w="4064000">
                  <a:extLst>
                    <a:ext uri="{9D8B030D-6E8A-4147-A177-3AD203B41FA5}">
                      <a16:colId xmlns:a16="http://schemas.microsoft.com/office/drawing/2014/main" val="146664331"/>
                    </a:ext>
                  </a:extLst>
                </a:gridCol>
                <a:gridCol w="4064000">
                  <a:extLst>
                    <a:ext uri="{9D8B030D-6E8A-4147-A177-3AD203B41FA5}">
                      <a16:colId xmlns:a16="http://schemas.microsoft.com/office/drawing/2014/main" val="548802042"/>
                    </a:ext>
                  </a:extLst>
                </a:gridCol>
              </a:tblGrid>
              <a:tr h="370840">
                <a:tc>
                  <a:txBody>
                    <a:bodyPr/>
                    <a:lstStyle/>
                    <a:p>
                      <a:r>
                        <a:rPr lang="en-US" dirty="0"/>
                        <a:t>Accuracy</a:t>
                      </a:r>
                      <a:endParaRPr lang="LID4096" dirty="0"/>
                    </a:p>
                  </a:txBody>
                  <a:tcPr/>
                </a:tc>
                <a:tc>
                  <a:txBody>
                    <a:bodyPr/>
                    <a:lstStyle/>
                    <a:p>
                      <a:r>
                        <a:rPr lang="en-US" dirty="0"/>
                        <a:t>98.86%</a:t>
                      </a:r>
                      <a:endParaRPr lang="LID4096" dirty="0"/>
                    </a:p>
                  </a:txBody>
                  <a:tcPr/>
                </a:tc>
                <a:extLst>
                  <a:ext uri="{0D108BD9-81ED-4DB2-BD59-A6C34878D82A}">
                    <a16:rowId xmlns:a16="http://schemas.microsoft.com/office/drawing/2014/main" val="2537291503"/>
                  </a:ext>
                </a:extLst>
              </a:tr>
              <a:tr h="370840">
                <a:tc>
                  <a:txBody>
                    <a:bodyPr/>
                    <a:lstStyle/>
                    <a:p>
                      <a:r>
                        <a:rPr lang="en-US" dirty="0"/>
                        <a:t>Precision</a:t>
                      </a:r>
                      <a:endParaRPr lang="LID4096" dirty="0"/>
                    </a:p>
                  </a:txBody>
                  <a:tcPr/>
                </a:tc>
                <a:tc>
                  <a:txBody>
                    <a:bodyPr/>
                    <a:lstStyle/>
                    <a:p>
                      <a:r>
                        <a:rPr lang="en-US" dirty="0"/>
                        <a:t>98.90%</a:t>
                      </a:r>
                      <a:endParaRPr lang="LID4096" dirty="0"/>
                    </a:p>
                  </a:txBody>
                  <a:tcPr/>
                </a:tc>
                <a:extLst>
                  <a:ext uri="{0D108BD9-81ED-4DB2-BD59-A6C34878D82A}">
                    <a16:rowId xmlns:a16="http://schemas.microsoft.com/office/drawing/2014/main" val="2661766288"/>
                  </a:ext>
                </a:extLst>
              </a:tr>
              <a:tr h="370840">
                <a:tc>
                  <a:txBody>
                    <a:bodyPr/>
                    <a:lstStyle/>
                    <a:p>
                      <a:r>
                        <a:rPr lang="en-US" dirty="0"/>
                        <a:t>Recall</a:t>
                      </a:r>
                      <a:endParaRPr lang="LID4096" dirty="0"/>
                    </a:p>
                  </a:txBody>
                  <a:tcPr/>
                </a:tc>
                <a:tc>
                  <a:txBody>
                    <a:bodyPr/>
                    <a:lstStyle/>
                    <a:p>
                      <a:r>
                        <a:rPr lang="en-US" dirty="0"/>
                        <a:t>88.28%</a:t>
                      </a:r>
                      <a:endParaRPr lang="LID4096" dirty="0"/>
                    </a:p>
                  </a:txBody>
                  <a:tcPr/>
                </a:tc>
                <a:extLst>
                  <a:ext uri="{0D108BD9-81ED-4DB2-BD59-A6C34878D82A}">
                    <a16:rowId xmlns:a16="http://schemas.microsoft.com/office/drawing/2014/main" val="823678012"/>
                  </a:ext>
                </a:extLst>
              </a:tr>
              <a:tr h="370840">
                <a:tc>
                  <a:txBody>
                    <a:bodyPr/>
                    <a:lstStyle/>
                    <a:p>
                      <a:r>
                        <a:rPr lang="en-US" dirty="0"/>
                        <a:t>F1 Score</a:t>
                      </a:r>
                      <a:endParaRPr lang="LID4096" dirty="0"/>
                    </a:p>
                  </a:txBody>
                  <a:tcPr/>
                </a:tc>
                <a:tc>
                  <a:txBody>
                    <a:bodyPr/>
                    <a:lstStyle/>
                    <a:p>
                      <a:r>
                        <a:rPr lang="en-US" dirty="0"/>
                        <a:t>93.28%</a:t>
                      </a:r>
                      <a:endParaRPr lang="LID4096" dirty="0"/>
                    </a:p>
                  </a:txBody>
                  <a:tcPr/>
                </a:tc>
                <a:extLst>
                  <a:ext uri="{0D108BD9-81ED-4DB2-BD59-A6C34878D82A}">
                    <a16:rowId xmlns:a16="http://schemas.microsoft.com/office/drawing/2014/main" val="1959272311"/>
                  </a:ext>
                </a:extLst>
              </a:tr>
            </a:tbl>
          </a:graphicData>
        </a:graphic>
      </p:graphicFrame>
    </p:spTree>
    <p:extLst>
      <p:ext uri="{BB962C8B-B14F-4D97-AF65-F5344CB8AC3E}">
        <p14:creationId xmlns:p14="http://schemas.microsoft.com/office/powerpoint/2010/main" val="35254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10FDAC-A6B6-C8B1-6915-B501BAAD647D}"/>
              </a:ext>
            </a:extLst>
          </p:cNvPr>
          <p:cNvSpPr>
            <a:spLocks noGrp="1"/>
          </p:cNvSpPr>
          <p:nvPr>
            <p:ph type="title"/>
          </p:nvPr>
        </p:nvSpPr>
        <p:spPr/>
        <p:txBody>
          <a:bodyPr/>
          <a:lstStyle/>
          <a:p>
            <a:r>
              <a:rPr lang="en-US" dirty="0"/>
              <a:t>What we did?</a:t>
            </a:r>
            <a:endParaRPr lang="LID4096"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04024BBF-AC96-B0F9-7D9B-77A093D96F50}"/>
                  </a:ext>
                </a:extLst>
              </p:cNvPr>
              <p:cNvSpPr>
                <a:spLocks noGrp="1"/>
              </p:cNvSpPr>
              <p:nvPr>
                <p:ph idx="1"/>
              </p:nvPr>
            </p:nvSpPr>
            <p:spPr/>
            <p:txBody>
              <a:bodyPr/>
              <a:lstStyle/>
              <a:p>
                <a:r>
                  <a:rPr lang="en-US" dirty="0"/>
                  <a:t>We took all the effects from the </a:t>
                </a:r>
                <a:r>
                  <a:rPr lang="en-US" dirty="0" err="1"/>
                  <a:t>X_test</a:t>
                </a:r>
                <a:r>
                  <a:rPr lang="en-US" dirty="0"/>
                  <a:t>.</a:t>
                </a:r>
              </a:p>
              <a:p>
                <a:r>
                  <a:rPr lang="en-US" dirty="0"/>
                  <a:t>We divided them according to </a:t>
                </a:r>
                <a:r>
                  <a:rPr lang="en-US" dirty="0">
                    <a:latin typeface="Consolas" panose="020B0609020204030204" pitchFamily="49" charset="0"/>
                  </a:rPr>
                  <a:t>b</a:t>
                </a:r>
                <a:r>
                  <a:rPr lang="en-US" b="0" dirty="0">
                    <a:effectLst/>
                    <a:latin typeface="Consolas" panose="020B0609020204030204" pitchFamily="49" charset="0"/>
                  </a:rPr>
                  <a:t>enign</a:t>
                </a:r>
                <a:r>
                  <a:rPr lang="en-US" dirty="0"/>
                  <a:t> and malware.</a:t>
                </a:r>
              </a:p>
              <a:p>
                <a:r>
                  <a:rPr lang="en-US" dirty="0"/>
                  <a:t>We calculated the average vector from the benign apps</a:t>
                </a:r>
              </a:p>
              <a:p>
                <a:r>
                  <a:rPr lang="en-US" dirty="0"/>
                  <a:t>We calculated each feature according to the following formula:</a:t>
                </a:r>
              </a:p>
              <a:p>
                <a:pPr marL="0" indent="0">
                  <a:buNone/>
                </a:pPr>
                <a:r>
                  <a:rPr lang="en-US" dirty="0"/>
                  <a:t>	</a:t>
                </a:r>
                <a14:m>
                  <m:oMath xmlns:m="http://schemas.openxmlformats.org/officeDocument/2006/math">
                    <m:r>
                      <a:rPr lang="en-US" b="0" i="1" smtClean="0">
                        <a:latin typeface="Cambria Math" panose="02040503050406030204" pitchFamily="18" charset="0"/>
                      </a:rPr>
                      <m:t>𝑎𝑝𝑝</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=0.9⋅</m:t>
                    </m:r>
                    <m:r>
                      <a:rPr lang="en-US" b="0" i="1" smtClean="0">
                        <a:latin typeface="Cambria Math" panose="02040503050406030204" pitchFamily="18" charset="0"/>
                      </a:rPr>
                      <m:t>𝑎𝑝𝑝</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+0.1⋅</m:t>
                    </m:r>
                    <m:r>
                      <a:rPr lang="en-US" b="0" i="1" smtClean="0">
                        <a:latin typeface="Cambria Math" panose="02040503050406030204" pitchFamily="18" charset="0"/>
                      </a:rPr>
                      <m:t>𝑎𝑣𝑒𝑟𝑎𝑔𝑒</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he-IL" dirty="0"/>
              </a:p>
            </p:txBody>
          </p:sp>
        </mc:Choice>
        <mc:Fallback>
          <p:sp>
            <p:nvSpPr>
              <p:cNvPr id="3" name="מציין מיקום תוכן 2">
                <a:extLst>
                  <a:ext uri="{FF2B5EF4-FFF2-40B4-BE49-F238E27FC236}">
                    <a16:creationId xmlns:a16="http://schemas.microsoft.com/office/drawing/2014/main" id="{04024BBF-AC96-B0F9-7D9B-77A093D96F50}"/>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LID4096">
                    <a:noFill/>
                  </a:rPr>
                  <a:t> </a:t>
                </a:r>
              </a:p>
            </p:txBody>
          </p:sp>
        </mc:Fallback>
      </mc:AlternateContent>
    </p:spTree>
    <p:extLst>
      <p:ext uri="{BB962C8B-B14F-4D97-AF65-F5344CB8AC3E}">
        <p14:creationId xmlns:p14="http://schemas.microsoft.com/office/powerpoint/2010/main" val="375545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C7182A-1910-BF13-417E-8C3CC00F2E6D}"/>
              </a:ext>
            </a:extLst>
          </p:cNvPr>
          <p:cNvSpPr>
            <a:spLocks noGrp="1"/>
          </p:cNvSpPr>
          <p:nvPr>
            <p:ph type="title"/>
          </p:nvPr>
        </p:nvSpPr>
        <p:spPr/>
        <p:txBody>
          <a:bodyPr/>
          <a:lstStyle/>
          <a:p>
            <a:r>
              <a:rPr lang="en-US" dirty="0"/>
              <a:t>Result</a:t>
            </a:r>
            <a:endParaRPr lang="LID4096" dirty="0"/>
          </a:p>
        </p:txBody>
      </p:sp>
      <p:graphicFrame>
        <p:nvGraphicFramePr>
          <p:cNvPr id="4" name="טבלה 4">
            <a:extLst>
              <a:ext uri="{FF2B5EF4-FFF2-40B4-BE49-F238E27FC236}">
                <a16:creationId xmlns:a16="http://schemas.microsoft.com/office/drawing/2014/main" id="{7669E4CD-B152-675A-03A3-241D30716B64}"/>
              </a:ext>
            </a:extLst>
          </p:cNvPr>
          <p:cNvGraphicFramePr>
            <a:graphicFrameLocks noGrp="1"/>
          </p:cNvGraphicFramePr>
          <p:nvPr>
            <p:ph idx="1"/>
            <p:extLst>
              <p:ext uri="{D42A27DB-BD31-4B8C-83A1-F6EECF244321}">
                <p14:modId xmlns:p14="http://schemas.microsoft.com/office/powerpoint/2010/main" val="2775340405"/>
              </p:ext>
            </p:extLst>
          </p:nvPr>
        </p:nvGraphicFramePr>
        <p:xfrm>
          <a:off x="1141413" y="2249488"/>
          <a:ext cx="9906000" cy="1112520"/>
        </p:xfrm>
        <a:graphic>
          <a:graphicData uri="http://schemas.openxmlformats.org/drawingml/2006/table">
            <a:tbl>
              <a:tblPr firstRow="1" bandRow="1">
                <a:tableStyleId>{7DF18680-E054-41AD-8BC1-D1AEF772440D}</a:tableStyleId>
              </a:tblPr>
              <a:tblGrid>
                <a:gridCol w="4953000">
                  <a:extLst>
                    <a:ext uri="{9D8B030D-6E8A-4147-A177-3AD203B41FA5}">
                      <a16:colId xmlns:a16="http://schemas.microsoft.com/office/drawing/2014/main" val="624926361"/>
                    </a:ext>
                  </a:extLst>
                </a:gridCol>
                <a:gridCol w="4953000">
                  <a:extLst>
                    <a:ext uri="{9D8B030D-6E8A-4147-A177-3AD203B41FA5}">
                      <a16:colId xmlns:a16="http://schemas.microsoft.com/office/drawing/2014/main" val="1603192384"/>
                    </a:ext>
                  </a:extLst>
                </a:gridCol>
              </a:tblGrid>
              <a:tr h="370840">
                <a:tc>
                  <a:txBody>
                    <a:bodyPr/>
                    <a:lstStyle/>
                    <a:p>
                      <a:r>
                        <a:rPr lang="en-US" dirty="0"/>
                        <a:t>Type</a:t>
                      </a:r>
                      <a:endParaRPr lang="LID4096" dirty="0"/>
                    </a:p>
                  </a:txBody>
                  <a:tcPr/>
                </a:tc>
                <a:tc>
                  <a:txBody>
                    <a:bodyPr/>
                    <a:lstStyle/>
                    <a:p>
                      <a:r>
                        <a:rPr lang="en-US" dirty="0"/>
                        <a:t>Accuracy of the classifier</a:t>
                      </a:r>
                      <a:endParaRPr lang="LID4096" dirty="0"/>
                    </a:p>
                  </a:txBody>
                  <a:tcPr/>
                </a:tc>
                <a:extLst>
                  <a:ext uri="{0D108BD9-81ED-4DB2-BD59-A6C34878D82A}">
                    <a16:rowId xmlns:a16="http://schemas.microsoft.com/office/drawing/2014/main" val="3530756100"/>
                  </a:ext>
                </a:extLst>
              </a:tr>
              <a:tr h="370840">
                <a:tc>
                  <a:txBody>
                    <a:bodyPr/>
                    <a:lstStyle/>
                    <a:p>
                      <a:r>
                        <a:rPr lang="en-US" dirty="0"/>
                        <a:t>Original Apps</a:t>
                      </a:r>
                      <a:endParaRPr lang="LID4096" dirty="0"/>
                    </a:p>
                  </a:txBody>
                  <a:tcPr/>
                </a:tc>
                <a:tc>
                  <a:txBody>
                    <a:bodyPr/>
                    <a:lstStyle/>
                    <a:p>
                      <a:r>
                        <a:rPr lang="en-US" dirty="0"/>
                        <a:t>88.28%</a:t>
                      </a:r>
                      <a:endParaRPr lang="LID4096" dirty="0"/>
                    </a:p>
                  </a:txBody>
                  <a:tcPr/>
                </a:tc>
                <a:extLst>
                  <a:ext uri="{0D108BD9-81ED-4DB2-BD59-A6C34878D82A}">
                    <a16:rowId xmlns:a16="http://schemas.microsoft.com/office/drawing/2014/main" val="2318125653"/>
                  </a:ext>
                </a:extLst>
              </a:tr>
              <a:tr h="370840">
                <a:tc>
                  <a:txBody>
                    <a:bodyPr/>
                    <a:lstStyle/>
                    <a:p>
                      <a:r>
                        <a:rPr lang="en-US" dirty="0"/>
                        <a:t>Apps after we change them</a:t>
                      </a:r>
                      <a:endParaRPr lang="LID4096" dirty="0"/>
                    </a:p>
                  </a:txBody>
                  <a:tcPr/>
                </a:tc>
                <a:tc>
                  <a:txBody>
                    <a:bodyPr/>
                    <a:lstStyle/>
                    <a:p>
                      <a:r>
                        <a:rPr lang="en-US" dirty="0"/>
                        <a:t>10.82%</a:t>
                      </a:r>
                      <a:endParaRPr lang="LID4096" dirty="0"/>
                    </a:p>
                  </a:txBody>
                  <a:tcPr/>
                </a:tc>
                <a:extLst>
                  <a:ext uri="{0D108BD9-81ED-4DB2-BD59-A6C34878D82A}">
                    <a16:rowId xmlns:a16="http://schemas.microsoft.com/office/drawing/2014/main" val="117973723"/>
                  </a:ext>
                </a:extLst>
              </a:tr>
            </a:tbl>
          </a:graphicData>
        </a:graphic>
      </p:graphicFrame>
    </p:spTree>
    <p:extLst>
      <p:ext uri="{BB962C8B-B14F-4D97-AF65-F5344CB8AC3E}">
        <p14:creationId xmlns:p14="http://schemas.microsoft.com/office/powerpoint/2010/main" val="3118153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TM04033919[[fn=מעגל]]</Template>
  <TotalTime>25</TotalTime>
  <Words>262</Words>
  <Application>Microsoft Office PowerPoint</Application>
  <PresentationFormat>מסך רחב</PresentationFormat>
  <Paragraphs>37</Paragraphs>
  <Slides>6</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6</vt:i4>
      </vt:variant>
    </vt:vector>
  </HeadingPairs>
  <TitlesOfParts>
    <vt:vector size="11" baseType="lpstr">
      <vt:lpstr>Arial</vt:lpstr>
      <vt:lpstr>Cambria Math</vt:lpstr>
      <vt:lpstr>Consolas</vt:lpstr>
      <vt:lpstr>Tw Cen MT</vt:lpstr>
      <vt:lpstr>מעגל</vt:lpstr>
      <vt:lpstr>Features attack on android</vt:lpstr>
      <vt:lpstr>Indirection </vt:lpstr>
      <vt:lpstr>Dataset</vt:lpstr>
      <vt:lpstr>the classifier</vt:lpstr>
      <vt:lpstr>What we did?</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attack on android</dc:title>
  <dc:creator>דביר גב</dc:creator>
  <cp:lastModifiedBy>דביר גב</cp:lastModifiedBy>
  <cp:revision>1</cp:revision>
  <dcterms:created xsi:type="dcterms:W3CDTF">2023-01-16T09:02:00Z</dcterms:created>
  <dcterms:modified xsi:type="dcterms:W3CDTF">2023-01-16T09:27:50Z</dcterms:modified>
</cp:coreProperties>
</file>