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8" r:id="rId4"/>
    <p:sldId id="273" r:id="rId5"/>
    <p:sldId id="275" r:id="rId6"/>
    <p:sldId id="274" r:id="rId7"/>
    <p:sldId id="264" r:id="rId8"/>
    <p:sldId id="266" r:id="rId9"/>
    <p:sldId id="270" r:id="rId10"/>
    <p:sldId id="271" r:id="rId11"/>
    <p:sldId id="267" r:id="rId1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2580-FE03-FF8C-44A7-DC97A0E932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921B0753-2D60-75CC-1E2D-189DF8E78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06A9EEAA-131F-5B15-A027-3F3094823430}"/>
              </a:ext>
            </a:extLst>
          </p:cNvPr>
          <p:cNvSpPr>
            <a:spLocks noGrp="1"/>
          </p:cNvSpPr>
          <p:nvPr>
            <p:ph type="dt" sz="half" idx="10"/>
          </p:nvPr>
        </p:nvSpPr>
        <p:spPr/>
        <p:txBody>
          <a:bodyPr/>
          <a:lstStyle/>
          <a:p>
            <a:fld id="{A7DA6DA2-865B-4014-AEFA-C316A63C6A60}" type="datetimeFigureOut">
              <a:rPr lang="en-IL" smtClean="0"/>
              <a:t>01/08/2023</a:t>
            </a:fld>
            <a:endParaRPr lang="en-IL"/>
          </a:p>
        </p:txBody>
      </p:sp>
      <p:sp>
        <p:nvSpPr>
          <p:cNvPr id="5" name="Footer Placeholder 4">
            <a:extLst>
              <a:ext uri="{FF2B5EF4-FFF2-40B4-BE49-F238E27FC236}">
                <a16:creationId xmlns:a16="http://schemas.microsoft.com/office/drawing/2014/main" id="{01076DF4-4AA1-A89E-B3F4-AA92A3B40EE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C066D88-6412-9622-30D7-0734A59A6551}"/>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87158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8A1D-FD04-EB54-8C39-661FF29DFD63}"/>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50DD59F1-2179-2F31-319C-1B7B307BEE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8DFAD97-7E3B-197E-5592-9684C2B882FE}"/>
              </a:ext>
            </a:extLst>
          </p:cNvPr>
          <p:cNvSpPr>
            <a:spLocks noGrp="1"/>
          </p:cNvSpPr>
          <p:nvPr>
            <p:ph type="dt" sz="half" idx="10"/>
          </p:nvPr>
        </p:nvSpPr>
        <p:spPr/>
        <p:txBody>
          <a:bodyPr/>
          <a:lstStyle/>
          <a:p>
            <a:fld id="{A7DA6DA2-865B-4014-AEFA-C316A63C6A60}" type="datetimeFigureOut">
              <a:rPr lang="en-IL" smtClean="0"/>
              <a:t>01/08/2023</a:t>
            </a:fld>
            <a:endParaRPr lang="en-IL"/>
          </a:p>
        </p:txBody>
      </p:sp>
      <p:sp>
        <p:nvSpPr>
          <p:cNvPr id="5" name="Footer Placeholder 4">
            <a:extLst>
              <a:ext uri="{FF2B5EF4-FFF2-40B4-BE49-F238E27FC236}">
                <a16:creationId xmlns:a16="http://schemas.microsoft.com/office/drawing/2014/main" id="{7450380D-E539-CA8F-52D5-46A76D93099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7A19B5F-5073-757F-3FBE-D0C224413649}"/>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2878016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BC09FD-05E8-70A4-BDE3-0C1B15A853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BF5E96D8-1F3C-05C0-00A7-4123C8BE78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06F6366-D693-6CBC-E0B4-7DAB680EAE82}"/>
              </a:ext>
            </a:extLst>
          </p:cNvPr>
          <p:cNvSpPr>
            <a:spLocks noGrp="1"/>
          </p:cNvSpPr>
          <p:nvPr>
            <p:ph type="dt" sz="half" idx="10"/>
          </p:nvPr>
        </p:nvSpPr>
        <p:spPr/>
        <p:txBody>
          <a:bodyPr/>
          <a:lstStyle/>
          <a:p>
            <a:fld id="{A7DA6DA2-865B-4014-AEFA-C316A63C6A60}" type="datetimeFigureOut">
              <a:rPr lang="en-IL" smtClean="0"/>
              <a:t>01/08/2023</a:t>
            </a:fld>
            <a:endParaRPr lang="en-IL"/>
          </a:p>
        </p:txBody>
      </p:sp>
      <p:sp>
        <p:nvSpPr>
          <p:cNvPr id="5" name="Footer Placeholder 4">
            <a:extLst>
              <a:ext uri="{FF2B5EF4-FFF2-40B4-BE49-F238E27FC236}">
                <a16:creationId xmlns:a16="http://schemas.microsoft.com/office/drawing/2014/main" id="{332DB3AF-E755-947F-D0A3-E93290B476B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C79058-276C-12C0-12AD-65E280D54839}"/>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76860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D259F-C9E7-D7B3-27FA-9F50ACDD535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D3E48DD-B5D7-B732-55D5-8547F6D1A8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BF2A386D-1773-D9CC-B642-7B9AC0DDFC0A}"/>
              </a:ext>
            </a:extLst>
          </p:cNvPr>
          <p:cNvSpPr>
            <a:spLocks noGrp="1"/>
          </p:cNvSpPr>
          <p:nvPr>
            <p:ph type="dt" sz="half" idx="10"/>
          </p:nvPr>
        </p:nvSpPr>
        <p:spPr/>
        <p:txBody>
          <a:bodyPr/>
          <a:lstStyle/>
          <a:p>
            <a:fld id="{A7DA6DA2-865B-4014-AEFA-C316A63C6A60}" type="datetimeFigureOut">
              <a:rPr lang="en-IL" smtClean="0"/>
              <a:t>01/08/2023</a:t>
            </a:fld>
            <a:endParaRPr lang="en-IL"/>
          </a:p>
        </p:txBody>
      </p:sp>
      <p:sp>
        <p:nvSpPr>
          <p:cNvPr id="5" name="Footer Placeholder 4">
            <a:extLst>
              <a:ext uri="{FF2B5EF4-FFF2-40B4-BE49-F238E27FC236}">
                <a16:creationId xmlns:a16="http://schemas.microsoft.com/office/drawing/2014/main" id="{6E6D830C-AE26-73B5-7553-D951F34463C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C466A77-658E-0805-D505-1AD5BC8C143E}"/>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23601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0BEC7-93FB-D2A1-B46C-8DE6301C1A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2B437CBA-C0DD-D8D7-EB22-11F2FD4A72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B5142A-73EE-BB6E-FF6F-5B36AFF653FD}"/>
              </a:ext>
            </a:extLst>
          </p:cNvPr>
          <p:cNvSpPr>
            <a:spLocks noGrp="1"/>
          </p:cNvSpPr>
          <p:nvPr>
            <p:ph type="dt" sz="half" idx="10"/>
          </p:nvPr>
        </p:nvSpPr>
        <p:spPr/>
        <p:txBody>
          <a:bodyPr/>
          <a:lstStyle/>
          <a:p>
            <a:fld id="{A7DA6DA2-865B-4014-AEFA-C316A63C6A60}" type="datetimeFigureOut">
              <a:rPr lang="en-IL" smtClean="0"/>
              <a:t>01/08/2023</a:t>
            </a:fld>
            <a:endParaRPr lang="en-IL"/>
          </a:p>
        </p:txBody>
      </p:sp>
      <p:sp>
        <p:nvSpPr>
          <p:cNvPr id="5" name="Footer Placeholder 4">
            <a:extLst>
              <a:ext uri="{FF2B5EF4-FFF2-40B4-BE49-F238E27FC236}">
                <a16:creationId xmlns:a16="http://schemas.microsoft.com/office/drawing/2014/main" id="{6C9D29A7-3D36-88D8-F452-7BEDB6E63D5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DB153E5-7CE5-8411-700D-213103FEA786}"/>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23443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1DE56-2DC8-7B9B-912A-C541AD76A06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E7B7D1F-39C0-AA9F-6999-18B780ED94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DE331DE3-A45B-1553-358E-63EC142AD4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7232FCAA-2D21-44EB-0F4E-B4FE45A62E08}"/>
              </a:ext>
            </a:extLst>
          </p:cNvPr>
          <p:cNvSpPr>
            <a:spLocks noGrp="1"/>
          </p:cNvSpPr>
          <p:nvPr>
            <p:ph type="dt" sz="half" idx="10"/>
          </p:nvPr>
        </p:nvSpPr>
        <p:spPr/>
        <p:txBody>
          <a:bodyPr/>
          <a:lstStyle/>
          <a:p>
            <a:fld id="{A7DA6DA2-865B-4014-AEFA-C316A63C6A60}" type="datetimeFigureOut">
              <a:rPr lang="en-IL" smtClean="0"/>
              <a:t>01/08/2023</a:t>
            </a:fld>
            <a:endParaRPr lang="en-IL"/>
          </a:p>
        </p:txBody>
      </p:sp>
      <p:sp>
        <p:nvSpPr>
          <p:cNvPr id="6" name="Footer Placeholder 5">
            <a:extLst>
              <a:ext uri="{FF2B5EF4-FFF2-40B4-BE49-F238E27FC236}">
                <a16:creationId xmlns:a16="http://schemas.microsoft.com/office/drawing/2014/main" id="{BF5989DB-C45F-FD71-ECC8-A8BA37B36FA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01E1129-C5C8-C8B9-FC16-C30F86FEA9C4}"/>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4009561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1470-68D6-A15D-B6A9-BC63FE5167D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F4B9C9B5-176F-006F-49BC-EF55DF46D1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0827A-A024-4311-D33D-0727DFFA76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F2E778DE-EFD2-9A09-5935-31C5C8B24C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A9925C-E5BF-FC40-FAAC-FBC28DC157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A37E5C24-FA6E-CA7D-CCF7-E944EF61FC8F}"/>
              </a:ext>
            </a:extLst>
          </p:cNvPr>
          <p:cNvSpPr>
            <a:spLocks noGrp="1"/>
          </p:cNvSpPr>
          <p:nvPr>
            <p:ph type="dt" sz="half" idx="10"/>
          </p:nvPr>
        </p:nvSpPr>
        <p:spPr/>
        <p:txBody>
          <a:bodyPr/>
          <a:lstStyle/>
          <a:p>
            <a:fld id="{A7DA6DA2-865B-4014-AEFA-C316A63C6A60}" type="datetimeFigureOut">
              <a:rPr lang="en-IL" smtClean="0"/>
              <a:t>01/08/2023</a:t>
            </a:fld>
            <a:endParaRPr lang="en-IL"/>
          </a:p>
        </p:txBody>
      </p:sp>
      <p:sp>
        <p:nvSpPr>
          <p:cNvPr id="8" name="Footer Placeholder 7">
            <a:extLst>
              <a:ext uri="{FF2B5EF4-FFF2-40B4-BE49-F238E27FC236}">
                <a16:creationId xmlns:a16="http://schemas.microsoft.com/office/drawing/2014/main" id="{08FA9C31-655E-3506-C553-0AD9540BB629}"/>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BBC14EE-2F05-95E8-BB22-E7AF0988EF12}"/>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882350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280F-4071-9BCA-3E31-618910F48C80}"/>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C9D59D0F-F971-737C-8D17-E9521CF560B3}"/>
              </a:ext>
            </a:extLst>
          </p:cNvPr>
          <p:cNvSpPr>
            <a:spLocks noGrp="1"/>
          </p:cNvSpPr>
          <p:nvPr>
            <p:ph type="dt" sz="half" idx="10"/>
          </p:nvPr>
        </p:nvSpPr>
        <p:spPr/>
        <p:txBody>
          <a:bodyPr/>
          <a:lstStyle/>
          <a:p>
            <a:fld id="{A7DA6DA2-865B-4014-AEFA-C316A63C6A60}" type="datetimeFigureOut">
              <a:rPr lang="en-IL" smtClean="0"/>
              <a:t>01/08/2023</a:t>
            </a:fld>
            <a:endParaRPr lang="en-IL"/>
          </a:p>
        </p:txBody>
      </p:sp>
      <p:sp>
        <p:nvSpPr>
          <p:cNvPr id="4" name="Footer Placeholder 3">
            <a:extLst>
              <a:ext uri="{FF2B5EF4-FFF2-40B4-BE49-F238E27FC236}">
                <a16:creationId xmlns:a16="http://schemas.microsoft.com/office/drawing/2014/main" id="{E0278617-8228-F6A1-0FF6-CE955FB9D9A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5A0AB255-A8DE-B7E7-F04D-7787B77F4AEE}"/>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1528952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6E45CF-11F0-6797-B18F-7593C6FE9F9C}"/>
              </a:ext>
            </a:extLst>
          </p:cNvPr>
          <p:cNvSpPr>
            <a:spLocks noGrp="1"/>
          </p:cNvSpPr>
          <p:nvPr>
            <p:ph type="dt" sz="half" idx="10"/>
          </p:nvPr>
        </p:nvSpPr>
        <p:spPr/>
        <p:txBody>
          <a:bodyPr/>
          <a:lstStyle/>
          <a:p>
            <a:fld id="{A7DA6DA2-865B-4014-AEFA-C316A63C6A60}" type="datetimeFigureOut">
              <a:rPr lang="en-IL" smtClean="0"/>
              <a:t>01/08/2023</a:t>
            </a:fld>
            <a:endParaRPr lang="en-IL"/>
          </a:p>
        </p:txBody>
      </p:sp>
      <p:sp>
        <p:nvSpPr>
          <p:cNvPr id="3" name="Footer Placeholder 2">
            <a:extLst>
              <a:ext uri="{FF2B5EF4-FFF2-40B4-BE49-F238E27FC236}">
                <a16:creationId xmlns:a16="http://schemas.microsoft.com/office/drawing/2014/main" id="{B0FE6558-4A73-FEEF-F01F-92E7308E1A83}"/>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F9FC5AF4-75AC-4804-8CDF-280F1BD3189B}"/>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412426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FCCF-682F-EFE3-8866-D8990A878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38560A1-81DC-B060-9001-9394F3D07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6F204B0B-A02D-25ED-F8CB-D8469915F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57B00B-8D1E-0D1E-CC22-CBF00BA6B068}"/>
              </a:ext>
            </a:extLst>
          </p:cNvPr>
          <p:cNvSpPr>
            <a:spLocks noGrp="1"/>
          </p:cNvSpPr>
          <p:nvPr>
            <p:ph type="dt" sz="half" idx="10"/>
          </p:nvPr>
        </p:nvSpPr>
        <p:spPr/>
        <p:txBody>
          <a:bodyPr/>
          <a:lstStyle/>
          <a:p>
            <a:fld id="{A7DA6DA2-865B-4014-AEFA-C316A63C6A60}" type="datetimeFigureOut">
              <a:rPr lang="en-IL" smtClean="0"/>
              <a:t>01/08/2023</a:t>
            </a:fld>
            <a:endParaRPr lang="en-IL"/>
          </a:p>
        </p:txBody>
      </p:sp>
      <p:sp>
        <p:nvSpPr>
          <p:cNvPr id="6" name="Footer Placeholder 5">
            <a:extLst>
              <a:ext uri="{FF2B5EF4-FFF2-40B4-BE49-F238E27FC236}">
                <a16:creationId xmlns:a16="http://schemas.microsoft.com/office/drawing/2014/main" id="{987C0E37-37AB-60DB-603D-27B9A062330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8DD28B8-CEBF-852C-2728-604760EEC7A0}"/>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364285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30AB-06F2-2020-8B13-1B0A02090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A9634511-C104-DBA9-ADAC-FB8E8D2959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3A85F809-D50D-99BA-CA68-7EF990F33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518101-092B-4CFD-38DB-478697244AC0}"/>
              </a:ext>
            </a:extLst>
          </p:cNvPr>
          <p:cNvSpPr>
            <a:spLocks noGrp="1"/>
          </p:cNvSpPr>
          <p:nvPr>
            <p:ph type="dt" sz="half" idx="10"/>
          </p:nvPr>
        </p:nvSpPr>
        <p:spPr/>
        <p:txBody>
          <a:bodyPr/>
          <a:lstStyle/>
          <a:p>
            <a:fld id="{A7DA6DA2-865B-4014-AEFA-C316A63C6A60}" type="datetimeFigureOut">
              <a:rPr lang="en-IL" smtClean="0"/>
              <a:t>01/08/2023</a:t>
            </a:fld>
            <a:endParaRPr lang="en-IL"/>
          </a:p>
        </p:txBody>
      </p:sp>
      <p:sp>
        <p:nvSpPr>
          <p:cNvPr id="6" name="Footer Placeholder 5">
            <a:extLst>
              <a:ext uri="{FF2B5EF4-FFF2-40B4-BE49-F238E27FC236}">
                <a16:creationId xmlns:a16="http://schemas.microsoft.com/office/drawing/2014/main" id="{F1B0547F-0F45-A88B-0F11-E757427488B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0AFF0EB-0CE9-60E9-E8A0-97B2B576AD30}"/>
              </a:ext>
            </a:extLst>
          </p:cNvPr>
          <p:cNvSpPr>
            <a:spLocks noGrp="1"/>
          </p:cNvSpPr>
          <p:nvPr>
            <p:ph type="sldNum" sz="quarter" idx="12"/>
          </p:nvPr>
        </p:nvSpPr>
        <p:spPr/>
        <p:txBody>
          <a:bodyPr/>
          <a:lstStyle/>
          <a:p>
            <a:fld id="{25FF4C5D-CD1B-42B4-B8BD-ED382A01E566}" type="slidenum">
              <a:rPr lang="en-IL" smtClean="0"/>
              <a:t>‹#›</a:t>
            </a:fld>
            <a:endParaRPr lang="en-IL"/>
          </a:p>
        </p:txBody>
      </p:sp>
    </p:spTree>
    <p:extLst>
      <p:ext uri="{BB962C8B-B14F-4D97-AF65-F5344CB8AC3E}">
        <p14:creationId xmlns:p14="http://schemas.microsoft.com/office/powerpoint/2010/main" val="4262164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699AD-7D50-965B-6A5F-4A1915BA8C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B2B4FFF5-8199-4FB6-D4CB-384BF341E9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A39636E-6376-2CC1-99FE-9E437290A7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A6DA2-865B-4014-AEFA-C316A63C6A60}" type="datetimeFigureOut">
              <a:rPr lang="en-IL" smtClean="0"/>
              <a:t>01/08/2023</a:t>
            </a:fld>
            <a:endParaRPr lang="en-IL"/>
          </a:p>
        </p:txBody>
      </p:sp>
      <p:sp>
        <p:nvSpPr>
          <p:cNvPr id="5" name="Footer Placeholder 4">
            <a:extLst>
              <a:ext uri="{FF2B5EF4-FFF2-40B4-BE49-F238E27FC236}">
                <a16:creationId xmlns:a16="http://schemas.microsoft.com/office/drawing/2014/main" id="{ABF51AE0-7136-781E-62BD-2613D04701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ADC1593C-F228-8A64-9E83-722E981F3E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F4C5D-CD1B-42B4-B8BD-ED382A01E566}" type="slidenum">
              <a:rPr lang="en-IL" smtClean="0"/>
              <a:t>‹#›</a:t>
            </a:fld>
            <a:endParaRPr lang="en-IL"/>
          </a:p>
        </p:txBody>
      </p:sp>
    </p:spTree>
    <p:extLst>
      <p:ext uri="{BB962C8B-B14F-4D97-AF65-F5344CB8AC3E}">
        <p14:creationId xmlns:p14="http://schemas.microsoft.com/office/powerpoint/2010/main" val="1578056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dvirGev/gender-recognition-by-voic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x4nth055/gender-recognition-by-voi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kaggle.com/datasets/mozillaorg/common-voi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E3CC-0A98-B9C6-38F6-2CD7ADC66782}"/>
              </a:ext>
            </a:extLst>
          </p:cNvPr>
          <p:cNvSpPr>
            <a:spLocks noGrp="1"/>
          </p:cNvSpPr>
          <p:nvPr>
            <p:ph type="ctrTitle"/>
          </p:nvPr>
        </p:nvSpPr>
        <p:spPr/>
        <p:txBody>
          <a:bodyPr/>
          <a:lstStyle/>
          <a:p>
            <a:r>
              <a:rPr lang="en-US" dirty="0"/>
              <a:t>Gender recognition by voice</a:t>
            </a:r>
            <a:endParaRPr lang="en-IL" dirty="0"/>
          </a:p>
        </p:txBody>
      </p:sp>
      <p:sp>
        <p:nvSpPr>
          <p:cNvPr id="3" name="Subtitle 2">
            <a:extLst>
              <a:ext uri="{FF2B5EF4-FFF2-40B4-BE49-F238E27FC236}">
                <a16:creationId xmlns:a16="http://schemas.microsoft.com/office/drawing/2014/main" id="{9B229676-EC41-BEDD-837F-0AA553525CC3}"/>
              </a:ext>
            </a:extLst>
          </p:cNvPr>
          <p:cNvSpPr>
            <a:spLocks noGrp="1"/>
          </p:cNvSpPr>
          <p:nvPr>
            <p:ph type="subTitle" idx="1"/>
          </p:nvPr>
        </p:nvSpPr>
        <p:spPr/>
        <p:txBody>
          <a:bodyPr/>
          <a:lstStyle/>
          <a:p>
            <a:r>
              <a:rPr lang="en-US" dirty="0"/>
              <a:t>Dvir Gev &amp; Aviad Gilboa</a:t>
            </a:r>
          </a:p>
          <a:p>
            <a:r>
              <a:rPr lang="en-US" dirty="0"/>
              <a:t>209530583	316080514</a:t>
            </a:r>
          </a:p>
          <a:p>
            <a:r>
              <a:rPr lang="en-US" dirty="0">
                <a:hlinkClick r:id="rId2"/>
              </a:rPr>
              <a:t>Project link</a:t>
            </a:r>
            <a:endParaRPr lang="en-IL" dirty="0"/>
          </a:p>
        </p:txBody>
      </p:sp>
    </p:spTree>
    <p:extLst>
      <p:ext uri="{BB962C8B-B14F-4D97-AF65-F5344CB8AC3E}">
        <p14:creationId xmlns:p14="http://schemas.microsoft.com/office/powerpoint/2010/main" val="408493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p:txBody>
          <a:bodyPr/>
          <a:lstStyle/>
          <a:p>
            <a:r>
              <a:rPr lang="en-US" dirty="0"/>
              <a:t>Discussion – Algorithms</a:t>
            </a:r>
            <a:endParaRPr lang="en-IL" dirty="0"/>
          </a:p>
        </p:txBody>
      </p:sp>
      <p:sp>
        <p:nvSpPr>
          <p:cNvPr id="3" name="Content Placeholder 2">
            <a:extLst>
              <a:ext uri="{FF2B5EF4-FFF2-40B4-BE49-F238E27FC236}">
                <a16:creationId xmlns:a16="http://schemas.microsoft.com/office/drawing/2014/main" id="{BDF399E2-085D-D3B4-577B-45FC2D859120}"/>
              </a:ext>
            </a:extLst>
          </p:cNvPr>
          <p:cNvSpPr>
            <a:spLocks noGrp="1"/>
          </p:cNvSpPr>
          <p:nvPr>
            <p:ph idx="1"/>
          </p:nvPr>
        </p:nvSpPr>
        <p:spPr/>
        <p:txBody>
          <a:bodyPr/>
          <a:lstStyle/>
          <a:p>
            <a:r>
              <a:rPr lang="en-US" dirty="0"/>
              <a:t>PCA</a:t>
            </a:r>
          </a:p>
          <a:p>
            <a:r>
              <a:rPr lang="en-US" dirty="0"/>
              <a:t>Calculate the incline of the last feature in the PCA</a:t>
            </a:r>
          </a:p>
          <a:p>
            <a:r>
              <a:rPr lang="en-US" dirty="0"/>
              <a:t>Neuron network</a:t>
            </a:r>
          </a:p>
          <a:p>
            <a:r>
              <a:rPr lang="en-US" dirty="0"/>
              <a:t>Early </a:t>
            </a:r>
            <a:r>
              <a:rPr lang="en-US" dirty="0" err="1"/>
              <a:t>stoping</a:t>
            </a:r>
            <a:endParaRPr lang="en-US" dirty="0"/>
          </a:p>
        </p:txBody>
      </p:sp>
    </p:spTree>
    <p:extLst>
      <p:ext uri="{BB962C8B-B14F-4D97-AF65-F5344CB8AC3E}">
        <p14:creationId xmlns:p14="http://schemas.microsoft.com/office/powerpoint/2010/main" val="20394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p:txBody>
          <a:bodyPr/>
          <a:lstStyle/>
          <a:p>
            <a:r>
              <a:rPr lang="en-US" dirty="0"/>
              <a:t>Discussion – Open Questions &amp; Future Work</a:t>
            </a:r>
            <a:endParaRPr lang="en-IL" dirty="0"/>
          </a:p>
        </p:txBody>
      </p:sp>
      <p:sp>
        <p:nvSpPr>
          <p:cNvPr id="3" name="Content Placeholder 2">
            <a:extLst>
              <a:ext uri="{FF2B5EF4-FFF2-40B4-BE49-F238E27FC236}">
                <a16:creationId xmlns:a16="http://schemas.microsoft.com/office/drawing/2014/main" id="{BDF399E2-085D-D3B4-577B-45FC2D859120}"/>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2733760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B789-B6CF-08E3-34C0-13B767BA2CE4}"/>
              </a:ext>
            </a:extLst>
          </p:cNvPr>
          <p:cNvSpPr>
            <a:spLocks noGrp="1"/>
          </p:cNvSpPr>
          <p:nvPr>
            <p:ph type="title"/>
          </p:nvPr>
        </p:nvSpPr>
        <p:spPr>
          <a:xfrm>
            <a:off x="604935" y="31219"/>
            <a:ext cx="10515600" cy="1325563"/>
          </a:xfrm>
        </p:spPr>
        <p:txBody>
          <a:bodyPr/>
          <a:lstStyle/>
          <a:p>
            <a:pPr algn="ctr"/>
            <a:r>
              <a:rPr lang="en-US" dirty="0"/>
              <a:t>Introduction</a:t>
            </a:r>
            <a:endParaRPr lang="en-IL" dirty="0"/>
          </a:p>
        </p:txBody>
      </p:sp>
      <p:sp>
        <p:nvSpPr>
          <p:cNvPr id="3" name="Content Placeholder 2">
            <a:extLst>
              <a:ext uri="{FF2B5EF4-FFF2-40B4-BE49-F238E27FC236}">
                <a16:creationId xmlns:a16="http://schemas.microsoft.com/office/drawing/2014/main" id="{F7722284-F57D-8666-289B-80303DFCF0D4}"/>
              </a:ext>
            </a:extLst>
          </p:cNvPr>
          <p:cNvSpPr>
            <a:spLocks noGrp="1"/>
          </p:cNvSpPr>
          <p:nvPr>
            <p:ph idx="1"/>
          </p:nvPr>
        </p:nvSpPr>
        <p:spPr>
          <a:xfrm>
            <a:off x="604935" y="1155351"/>
            <a:ext cx="10515600" cy="3771212"/>
          </a:xfrm>
        </p:spPr>
        <p:txBody>
          <a:bodyPr>
            <a:normAutofit lnSpcReduction="10000"/>
          </a:bodyPr>
          <a:lstStyle/>
          <a:p>
            <a:r>
              <a:rPr lang="en-US" dirty="0"/>
              <a:t>The purpose of this project is to develop and implement an AI system that can accurately predict the gender of a speaker based on a given voice recording.</a:t>
            </a:r>
          </a:p>
          <a:p>
            <a:r>
              <a:rPr lang="en-US" dirty="0"/>
              <a:t>We have selected this </a:t>
            </a:r>
            <a:r>
              <a:rPr lang="en-US" dirty="0">
                <a:hlinkClick r:id="rId2"/>
              </a:rPr>
              <a:t>open-source git</a:t>
            </a:r>
            <a:r>
              <a:rPr lang="en-US" dirty="0"/>
              <a:t> as our starting point for our work.</a:t>
            </a:r>
          </a:p>
          <a:p>
            <a:r>
              <a:rPr lang="en-US" dirty="0"/>
              <a:t>Through the process of developing and optimizing this model, we have gained an understanding of various concepts in the field of machine learning, including improving and optimizing the model to achieve better results</a:t>
            </a:r>
          </a:p>
        </p:txBody>
      </p:sp>
    </p:spTree>
    <p:extLst>
      <p:ext uri="{BB962C8B-B14F-4D97-AF65-F5344CB8AC3E}">
        <p14:creationId xmlns:p14="http://schemas.microsoft.com/office/powerpoint/2010/main" val="271708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831E-5F67-806E-70A3-647230951367}"/>
              </a:ext>
            </a:extLst>
          </p:cNvPr>
          <p:cNvSpPr>
            <a:spLocks noGrp="1"/>
          </p:cNvSpPr>
          <p:nvPr>
            <p:ph type="title"/>
          </p:nvPr>
        </p:nvSpPr>
        <p:spPr>
          <a:xfrm>
            <a:off x="748361" y="77452"/>
            <a:ext cx="10515600" cy="1325563"/>
          </a:xfrm>
        </p:spPr>
        <p:txBody>
          <a:bodyPr/>
          <a:lstStyle/>
          <a:p>
            <a:pPr algn="ctr"/>
            <a:r>
              <a:rPr lang="en-US" dirty="0"/>
              <a:t>Introduction</a:t>
            </a:r>
            <a:endParaRPr lang="en-IL" dirty="0"/>
          </a:p>
        </p:txBody>
      </p:sp>
      <p:sp>
        <p:nvSpPr>
          <p:cNvPr id="9" name="תיבת טקסט 8">
            <a:extLst>
              <a:ext uri="{FF2B5EF4-FFF2-40B4-BE49-F238E27FC236}">
                <a16:creationId xmlns:a16="http://schemas.microsoft.com/office/drawing/2014/main" id="{6AE9A559-DD06-2A32-931F-F87A8731E224}"/>
              </a:ext>
            </a:extLst>
          </p:cNvPr>
          <p:cNvSpPr txBox="1"/>
          <p:nvPr/>
        </p:nvSpPr>
        <p:spPr>
          <a:xfrm>
            <a:off x="2335404" y="1073216"/>
            <a:ext cx="7249887" cy="3046988"/>
          </a:xfrm>
          <a:prstGeom prst="rect">
            <a:avLst/>
          </a:prstGeom>
          <a:noFill/>
        </p:spPr>
        <p:txBody>
          <a:bodyPr wrap="square">
            <a:spAutoFit/>
          </a:bodyPr>
          <a:lstStyle/>
          <a:p>
            <a:pPr marL="0" indent="0" algn="ctr">
              <a:buNone/>
            </a:pPr>
            <a:r>
              <a:rPr lang="en-US" sz="2400" dirty="0"/>
              <a:t>Accurate prediction of the gender of a speaker can be valuable in a variety of situations:</a:t>
            </a:r>
            <a:endParaRPr lang="he-IL" sz="2400" dirty="0"/>
          </a:p>
          <a:p>
            <a:pPr marL="0" indent="0" algn="ctr">
              <a:buNone/>
            </a:pPr>
            <a:endParaRPr lang="en-US" sz="2400" dirty="0"/>
          </a:p>
          <a:p>
            <a:pPr marL="342900" indent="-342900">
              <a:buFont typeface="Arial" panose="020B0604020202020204" pitchFamily="34" charset="0"/>
              <a:buChar char="•"/>
            </a:pPr>
            <a:r>
              <a:rPr lang="en-US" sz="2400" dirty="0"/>
              <a:t>Voice assistants (Siri, Alexa, Google Assist,...)</a:t>
            </a:r>
          </a:p>
          <a:p>
            <a:pPr marL="342900" indent="-342900">
              <a:buFont typeface="Arial" panose="020B0604020202020204" pitchFamily="34" charset="0"/>
              <a:buChar char="•"/>
            </a:pPr>
            <a:r>
              <a:rPr lang="en-US" sz="2400" dirty="0"/>
              <a:t>Virtual worlds (Metaverses, video games, ...)</a:t>
            </a:r>
          </a:p>
          <a:p>
            <a:pPr marL="342900" indent="-342900">
              <a:buFont typeface="Arial" panose="020B0604020202020204" pitchFamily="34" charset="0"/>
              <a:buChar char="•"/>
            </a:pPr>
            <a:r>
              <a:rPr lang="en-US" sz="2400" dirty="0"/>
              <a:t>Services</a:t>
            </a:r>
            <a:r>
              <a:rPr lang="he-IL" sz="2400" dirty="0"/>
              <a:t> </a:t>
            </a:r>
            <a:r>
              <a:rPr lang="en-US" sz="2400" dirty="0"/>
              <a:t>on the phone (automats and humans)</a:t>
            </a:r>
            <a:endParaRPr lang="he-IL" sz="2400" dirty="0"/>
          </a:p>
          <a:p>
            <a:pPr marL="342900" indent="-342900">
              <a:buFont typeface="Arial" panose="020B0604020202020204" pitchFamily="34" charset="0"/>
              <a:buChar char="•"/>
            </a:pPr>
            <a:r>
              <a:rPr lang="en-US" sz="2400" dirty="0"/>
              <a:t>Defense services (e.g. women's services at the club)</a:t>
            </a:r>
            <a:endParaRPr lang="he-IL" sz="2400" dirty="0"/>
          </a:p>
          <a:p>
            <a:pPr marL="342900" indent="-342900">
              <a:buFont typeface="Arial" panose="020B0604020202020204" pitchFamily="34" charset="0"/>
              <a:buChar char="•"/>
            </a:pPr>
            <a:r>
              <a:rPr lang="en-US" sz="2400" dirty="0"/>
              <a:t>And it can also be a basis for other uses…</a:t>
            </a:r>
            <a:endParaRPr lang="en-IL" sz="2400" dirty="0"/>
          </a:p>
        </p:txBody>
      </p:sp>
      <p:pic>
        <p:nvPicPr>
          <p:cNvPr id="4" name="תמונה 3" descr="תמונה שמכילה מיקרופון&#10;&#10;התיאור נוצר באופן אוטומטי">
            <a:extLst>
              <a:ext uri="{FF2B5EF4-FFF2-40B4-BE49-F238E27FC236}">
                <a16:creationId xmlns:a16="http://schemas.microsoft.com/office/drawing/2014/main" id="{AC77E96E-2F8A-E505-FB09-F5DF9654CD8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33188" y1="70167" x2="54563" y2="79417"/>
                        <a14:backgroundMark x1="54563" y1="79417" x2="66125" y2="70167"/>
                      </a14:backgroundRemoval>
                    </a14:imgEffect>
                  </a14:imgLayer>
                </a14:imgProps>
              </a:ext>
              <a:ext uri="{28A0092B-C50C-407E-A947-70E740481C1C}">
                <a14:useLocalDpi xmlns:a14="http://schemas.microsoft.com/office/drawing/2010/main" val="0"/>
              </a:ext>
            </a:extLst>
          </a:blip>
          <a:stretch>
            <a:fillRect/>
          </a:stretch>
        </p:blipFill>
        <p:spPr>
          <a:xfrm>
            <a:off x="418777" y="4465101"/>
            <a:ext cx="2699344" cy="2024508"/>
          </a:xfrm>
          <a:prstGeom prst="rect">
            <a:avLst/>
          </a:prstGeom>
        </p:spPr>
      </p:pic>
      <p:pic>
        <p:nvPicPr>
          <p:cNvPr id="8" name="תמונה 7" descr="תמונה שמכילה חדר שינה&#10;&#10;התיאור נוצר באופן אוטומטי">
            <a:extLst>
              <a:ext uri="{FF2B5EF4-FFF2-40B4-BE49-F238E27FC236}">
                <a16:creationId xmlns:a16="http://schemas.microsoft.com/office/drawing/2014/main" id="{9BB183CB-C76B-F843-7BED-26C8B043E1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121" y="4888997"/>
            <a:ext cx="2091938" cy="1176715"/>
          </a:xfrm>
          <a:prstGeom prst="rect">
            <a:avLst/>
          </a:prstGeom>
        </p:spPr>
      </p:pic>
      <p:pic>
        <p:nvPicPr>
          <p:cNvPr id="12" name="תמונה 11" descr="תמונה שמכילה אוטומט&#10;&#10;התיאור נוצר באופן אוטומטי">
            <a:extLst>
              <a:ext uri="{FF2B5EF4-FFF2-40B4-BE49-F238E27FC236}">
                <a16:creationId xmlns:a16="http://schemas.microsoft.com/office/drawing/2014/main" id="{D386AEB2-3480-6F3F-3CA3-3676F74112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271" y="4746635"/>
            <a:ext cx="1973488" cy="1580363"/>
          </a:xfrm>
          <a:prstGeom prst="rect">
            <a:avLst/>
          </a:prstGeom>
        </p:spPr>
      </p:pic>
      <p:pic>
        <p:nvPicPr>
          <p:cNvPr id="19" name="תמונה 18" descr="תמונה שמכילה כהה, אוטומט&#10;&#10;התיאור נוצר באופן אוטומטי">
            <a:extLst>
              <a:ext uri="{FF2B5EF4-FFF2-40B4-BE49-F238E27FC236}">
                <a16:creationId xmlns:a16="http://schemas.microsoft.com/office/drawing/2014/main" id="{7CCCAFA2-4DCB-CF4E-8E78-9554A8DEAB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32086" y="4396622"/>
            <a:ext cx="1531432" cy="1930376"/>
          </a:xfrm>
          <a:prstGeom prst="rect">
            <a:avLst/>
          </a:prstGeom>
        </p:spPr>
      </p:pic>
    </p:spTree>
    <p:extLst>
      <p:ext uri="{BB962C8B-B14F-4D97-AF65-F5344CB8AC3E}">
        <p14:creationId xmlns:p14="http://schemas.microsoft.com/office/powerpoint/2010/main" val="226011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FD1F-2632-6AFA-4140-79A8A8078989}"/>
              </a:ext>
            </a:extLst>
          </p:cNvPr>
          <p:cNvSpPr>
            <a:spLocks noGrp="1"/>
          </p:cNvSpPr>
          <p:nvPr>
            <p:ph type="title"/>
          </p:nvPr>
        </p:nvSpPr>
        <p:spPr>
          <a:xfrm>
            <a:off x="606490" y="-52632"/>
            <a:ext cx="10515600" cy="1325563"/>
          </a:xfrm>
        </p:spPr>
        <p:txBody>
          <a:bodyPr/>
          <a:lstStyle/>
          <a:p>
            <a:pPr algn="ctr"/>
            <a:r>
              <a:rPr lang="en-US" dirty="0"/>
              <a:t>Dataset</a:t>
            </a:r>
            <a:endParaRPr lang="en-IL" dirty="0"/>
          </a:p>
        </p:txBody>
      </p:sp>
      <p:sp>
        <p:nvSpPr>
          <p:cNvPr id="3" name="Content Placeholder 2">
            <a:extLst>
              <a:ext uri="{FF2B5EF4-FFF2-40B4-BE49-F238E27FC236}">
                <a16:creationId xmlns:a16="http://schemas.microsoft.com/office/drawing/2014/main" id="{1AC91543-2E19-FAC3-0597-AF12197B9BD2}"/>
              </a:ext>
            </a:extLst>
          </p:cNvPr>
          <p:cNvSpPr>
            <a:spLocks noGrp="1"/>
          </p:cNvSpPr>
          <p:nvPr>
            <p:ph idx="1"/>
          </p:nvPr>
        </p:nvSpPr>
        <p:spPr>
          <a:xfrm>
            <a:off x="739840" y="1096774"/>
            <a:ext cx="10515600" cy="4351338"/>
          </a:xfrm>
        </p:spPr>
        <p:txBody>
          <a:bodyPr/>
          <a:lstStyle/>
          <a:p>
            <a:r>
              <a:rPr lang="en-US" dirty="0"/>
              <a:t>The dataset we using in the project is the </a:t>
            </a:r>
            <a:r>
              <a:rPr lang="en-US" dirty="0" err="1">
                <a:hlinkClick r:id="rId2"/>
              </a:rPr>
              <a:t>commonvoice</a:t>
            </a:r>
            <a:r>
              <a:rPr lang="en-US" dirty="0">
                <a:hlinkClick r:id="rId2"/>
              </a:rPr>
              <a:t>-Mozilla dataset</a:t>
            </a:r>
            <a:r>
              <a:rPr lang="en-US" dirty="0"/>
              <a:t>.</a:t>
            </a:r>
          </a:p>
          <a:p>
            <a:r>
              <a:rPr lang="en-US" dirty="0"/>
              <a:t> In our approach to coding, we took the following details into account:</a:t>
            </a:r>
          </a:p>
          <a:p>
            <a:endParaRPr lang="en-US" dirty="0"/>
          </a:p>
          <a:p>
            <a:pPr marL="0" indent="0">
              <a:buNone/>
            </a:pPr>
            <a:endParaRPr lang="en-US" dirty="0"/>
          </a:p>
          <a:p>
            <a:endParaRPr lang="en-US" dirty="0"/>
          </a:p>
        </p:txBody>
      </p:sp>
      <p:graphicFrame>
        <p:nvGraphicFramePr>
          <p:cNvPr id="4" name="טבלה 4">
            <a:extLst>
              <a:ext uri="{FF2B5EF4-FFF2-40B4-BE49-F238E27FC236}">
                <a16:creationId xmlns:a16="http://schemas.microsoft.com/office/drawing/2014/main" id="{C0FC0F35-B82E-FC4E-31B7-05413A2F4FB3}"/>
              </a:ext>
            </a:extLst>
          </p:cNvPr>
          <p:cNvGraphicFramePr>
            <a:graphicFrameLocks noGrp="1"/>
          </p:cNvGraphicFramePr>
          <p:nvPr>
            <p:extLst>
              <p:ext uri="{D42A27DB-BD31-4B8C-83A1-F6EECF244321}">
                <p14:modId xmlns:p14="http://schemas.microsoft.com/office/powerpoint/2010/main" val="2849700528"/>
              </p:ext>
            </p:extLst>
          </p:nvPr>
        </p:nvGraphicFramePr>
        <p:xfrm>
          <a:off x="606490" y="2768226"/>
          <a:ext cx="5066521" cy="3875169"/>
        </p:xfrm>
        <a:graphic>
          <a:graphicData uri="http://schemas.openxmlformats.org/drawingml/2006/table">
            <a:tbl>
              <a:tblPr rtl="1" firstRow="1" bandRow="1">
                <a:tableStyleId>{2D5ABB26-0587-4C30-8999-92F81FD0307C}</a:tableStyleId>
              </a:tblPr>
              <a:tblGrid>
                <a:gridCol w="5066521">
                  <a:extLst>
                    <a:ext uri="{9D8B030D-6E8A-4147-A177-3AD203B41FA5}">
                      <a16:colId xmlns:a16="http://schemas.microsoft.com/office/drawing/2014/main" val="396821814"/>
                    </a:ext>
                  </a:extLst>
                </a:gridCol>
              </a:tblGrid>
              <a:tr h="775171">
                <a:tc>
                  <a:txBody>
                    <a:bodyPr/>
                    <a:lstStyle/>
                    <a:p>
                      <a:pPr marL="0" indent="0" algn="ctr" rtl="1">
                        <a:buFont typeface="Arial" panose="020B0604020202020204" pitchFamily="34" charset="0"/>
                        <a:buNone/>
                      </a:pPr>
                      <a:r>
                        <a:rPr lang="en-US" dirty="0" err="1"/>
                        <a:t>Adventages</a:t>
                      </a:r>
                      <a:r>
                        <a:rPr lang="en-US" dirty="0"/>
                        <a:t> of The dataset</a:t>
                      </a:r>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1663937"/>
                  </a:ext>
                </a:extLst>
              </a:tr>
              <a:tr h="3099998">
                <a:tc>
                  <a:txBody>
                    <a:bodyPr/>
                    <a:lstStyle/>
                    <a:p>
                      <a:pPr marL="285750" indent="-285750" algn="ctr">
                        <a:buFont typeface="Arial" panose="020B0604020202020204" pitchFamily="34" charset="0"/>
                        <a:buChar char="•"/>
                      </a:pPr>
                      <a:r>
                        <a:rPr lang="en-US" dirty="0"/>
                        <a:t>Large amount of data</a:t>
                      </a:r>
                    </a:p>
                    <a:p>
                      <a:pPr marL="285750" indent="-285750" algn="ctr">
                        <a:buFont typeface="Arial" panose="020B0604020202020204" pitchFamily="34" charset="0"/>
                        <a:buChar char="•"/>
                      </a:pPr>
                      <a:r>
                        <a:rPr lang="en-US" dirty="0"/>
                        <a:t>The length of each file is avg 4 second. Learning from short time with the real-time speaker.</a:t>
                      </a:r>
                    </a:p>
                    <a:p>
                      <a:pPr marL="285750" indent="-285750" algn="ctr">
                        <a:buFont typeface="Arial" panose="020B0604020202020204" pitchFamily="34" charset="0"/>
                        <a:buChar char="•"/>
                      </a:pPr>
                      <a:r>
                        <a:rPr lang="en-US" dirty="0"/>
                        <a:t>diversity of English speakers</a:t>
                      </a:r>
                    </a:p>
                    <a:p>
                      <a:pPr marL="285750" indent="-285750" algn="ctr">
                        <a:buFont typeface="Arial" panose="020B0604020202020204" pitchFamily="34" charset="0"/>
                        <a:buChar char="•"/>
                      </a:pPr>
                      <a:r>
                        <a:rPr lang="en-US" dirty="0"/>
                        <a:t>diversity of aged speakers</a:t>
                      </a:r>
                    </a:p>
                    <a:p>
                      <a:pPr marL="285750" indent="-285750" algn="ctr">
                        <a:buFont typeface="Arial" panose="020B0604020202020204" pitchFamily="34" charset="0"/>
                        <a:buChar char="•"/>
                      </a:pPr>
                      <a:r>
                        <a:rPr lang="en-US" dirty="0"/>
                        <a:t>equal number of any gender voice</a:t>
                      </a:r>
                      <a:endParaRPr lang="he-IL" dirty="0"/>
                    </a:p>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5730824"/>
                  </a:ext>
                </a:extLst>
              </a:tr>
            </a:tbl>
          </a:graphicData>
        </a:graphic>
      </p:graphicFrame>
      <p:graphicFrame>
        <p:nvGraphicFramePr>
          <p:cNvPr id="5" name="טבלה 4">
            <a:extLst>
              <a:ext uri="{FF2B5EF4-FFF2-40B4-BE49-F238E27FC236}">
                <a16:creationId xmlns:a16="http://schemas.microsoft.com/office/drawing/2014/main" id="{C46C8239-3535-1558-7C0D-9B76BD253E0E}"/>
              </a:ext>
            </a:extLst>
          </p:cNvPr>
          <p:cNvGraphicFramePr>
            <a:graphicFrameLocks noGrp="1"/>
          </p:cNvGraphicFramePr>
          <p:nvPr>
            <p:extLst>
              <p:ext uri="{D42A27DB-BD31-4B8C-83A1-F6EECF244321}">
                <p14:modId xmlns:p14="http://schemas.microsoft.com/office/powerpoint/2010/main" val="1317135350"/>
              </p:ext>
            </p:extLst>
          </p:nvPr>
        </p:nvGraphicFramePr>
        <p:xfrm>
          <a:off x="6518989" y="2764297"/>
          <a:ext cx="4718179" cy="3724648"/>
        </p:xfrm>
        <a:graphic>
          <a:graphicData uri="http://schemas.openxmlformats.org/drawingml/2006/table">
            <a:tbl>
              <a:tblPr rtl="1" firstRow="1" bandRow="1">
                <a:tableStyleId>{2D5ABB26-0587-4C30-8999-92F81FD0307C}</a:tableStyleId>
              </a:tblPr>
              <a:tblGrid>
                <a:gridCol w="4718179">
                  <a:extLst>
                    <a:ext uri="{9D8B030D-6E8A-4147-A177-3AD203B41FA5}">
                      <a16:colId xmlns:a16="http://schemas.microsoft.com/office/drawing/2014/main" val="396821814"/>
                    </a:ext>
                  </a:extLst>
                </a:gridCol>
              </a:tblGrid>
              <a:tr h="745061">
                <a:tc>
                  <a:txBody>
                    <a:bodyPr/>
                    <a:lstStyle/>
                    <a:p>
                      <a:pPr marL="0" indent="0" algn="ctr" rtl="1">
                        <a:buFont typeface="Arial" panose="020B0604020202020204" pitchFamily="34" charset="0"/>
                        <a:buNone/>
                      </a:pPr>
                      <a:r>
                        <a:rPr lang="en-US" dirty="0"/>
                        <a:t>Disadvantages of The dataset</a:t>
                      </a:r>
                      <a:endParaRPr lang="he-IL"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1663937"/>
                  </a:ext>
                </a:extLst>
              </a:tr>
              <a:tr h="2979587">
                <a:tc>
                  <a:txBody>
                    <a:bodyPr/>
                    <a:lstStyle/>
                    <a:p>
                      <a:pPr marL="285750" indent="-285750" algn="l">
                        <a:buFont typeface="Arial" panose="020B0604020202020204" pitchFamily="34" charset="0"/>
                        <a:buChar char="•"/>
                      </a:pPr>
                      <a:r>
                        <a:rPr lang="en-US" dirty="0"/>
                        <a:t>Only English speaker – other languages have a different accent and volume</a:t>
                      </a:r>
                    </a:p>
                    <a:p>
                      <a:pPr marL="285750" indent="-285750" algn="l">
                        <a:buFont typeface="Arial" panose="020B0604020202020204" pitchFamily="34" charset="0"/>
                        <a:buChar char="•"/>
                      </a:pPr>
                      <a:r>
                        <a:rPr lang="en-US" dirty="0"/>
                        <a:t>No children’s voices (less relevant)</a:t>
                      </a:r>
                    </a:p>
                    <a:p>
                      <a:pPr marL="285750" indent="-285750" algn="l">
                        <a:buFont typeface="Arial" panose="020B0604020202020204" pitchFamily="34" charset="0"/>
                        <a:buChar char="•"/>
                      </a:pPr>
                      <a:r>
                        <a:rPr kumimoji="0" lang="en-US" altLang="he-IL" sz="1800" b="0" i="0" u="none" strike="noStrike" cap="none" normalizeH="0" baseline="0" dirty="0">
                          <a:ln>
                            <a:noFill/>
                          </a:ln>
                          <a:solidFill>
                            <a:schemeClr val="tx1"/>
                          </a:solidFill>
                          <a:effectLst/>
                          <a:latin typeface="Arial Unicode MS"/>
                        </a:rPr>
                        <a:t>No recording interruption, like in the real world.</a:t>
                      </a:r>
                      <a:endParaRPr kumimoji="0" lang="he-IL" altLang="he-IL" sz="1800" b="0" i="0" u="none" strike="noStrike" cap="none" normalizeH="0" baseline="0" dirty="0">
                        <a:ln>
                          <a:noFill/>
                        </a:ln>
                        <a:solidFill>
                          <a:schemeClr val="tx1"/>
                        </a:solidFill>
                        <a:effectLst/>
                        <a:latin typeface="Arial Unicode MS"/>
                      </a:endParaRPr>
                    </a:p>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5730824"/>
                  </a:ext>
                </a:extLst>
              </a:tr>
            </a:tbl>
          </a:graphicData>
        </a:graphic>
      </p:graphicFrame>
      <p:pic>
        <p:nvPicPr>
          <p:cNvPr id="7" name="תמונה 6" descr="תמונה שמכילה אדם, שחקן, ספורט, חוץ&#10;&#10;התיאור נוצר באופן אוטומטי">
            <a:extLst>
              <a:ext uri="{FF2B5EF4-FFF2-40B4-BE49-F238E27FC236}">
                <a16:creationId xmlns:a16="http://schemas.microsoft.com/office/drawing/2014/main" id="{8BC80DFD-96B8-9BFF-B281-1683E5314B27}"/>
              </a:ext>
            </a:extLst>
          </p:cNvPr>
          <p:cNvPicPr>
            <a:picLocks noChangeAspect="1"/>
          </p:cNvPicPr>
          <p:nvPr/>
        </p:nvPicPr>
        <p:blipFill>
          <a:blip r:embed="rId3"/>
          <a:stretch>
            <a:fillRect/>
          </a:stretch>
        </p:blipFill>
        <p:spPr>
          <a:xfrm>
            <a:off x="2249520" y="5508340"/>
            <a:ext cx="1780457" cy="1186971"/>
          </a:xfrm>
          <a:prstGeom prst="rect">
            <a:avLst/>
          </a:prstGeom>
          <a:ln>
            <a:noFill/>
          </a:ln>
          <a:effectLst>
            <a:softEdge rad="112500"/>
          </a:effectLst>
        </p:spPr>
      </p:pic>
    </p:spTree>
    <p:extLst>
      <p:ext uri="{BB962C8B-B14F-4D97-AF65-F5344CB8AC3E}">
        <p14:creationId xmlns:p14="http://schemas.microsoft.com/office/powerpoint/2010/main" val="100713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30BAE69-E332-7E2C-17F0-C4FEACB49644}"/>
              </a:ext>
            </a:extLst>
          </p:cNvPr>
          <p:cNvSpPr>
            <a:spLocks noGrp="1"/>
          </p:cNvSpPr>
          <p:nvPr>
            <p:ph type="title"/>
          </p:nvPr>
        </p:nvSpPr>
        <p:spPr>
          <a:xfrm>
            <a:off x="768626" y="0"/>
            <a:ext cx="10515600" cy="1325563"/>
          </a:xfrm>
        </p:spPr>
        <p:txBody>
          <a:bodyPr/>
          <a:lstStyle/>
          <a:p>
            <a:pPr algn="ctr"/>
            <a:r>
              <a:rPr lang="en-US" dirty="0"/>
              <a:t>Current Approach</a:t>
            </a:r>
            <a:endParaRPr lang="LID4096" dirty="0"/>
          </a:p>
        </p:txBody>
      </p:sp>
      <p:sp>
        <p:nvSpPr>
          <p:cNvPr id="3" name="מציין מיקום תוכן 2">
            <a:extLst>
              <a:ext uri="{FF2B5EF4-FFF2-40B4-BE49-F238E27FC236}">
                <a16:creationId xmlns:a16="http://schemas.microsoft.com/office/drawing/2014/main" id="{7EDBDC1A-8C18-0FB7-8BF3-BD84B4D4185E}"/>
              </a:ext>
            </a:extLst>
          </p:cNvPr>
          <p:cNvSpPr>
            <a:spLocks noGrp="1"/>
          </p:cNvSpPr>
          <p:nvPr>
            <p:ph idx="1"/>
          </p:nvPr>
        </p:nvSpPr>
        <p:spPr>
          <a:xfrm>
            <a:off x="838200" y="1557269"/>
            <a:ext cx="10515600" cy="4351338"/>
          </a:xfrm>
        </p:spPr>
        <p:txBody>
          <a:bodyPr>
            <a:normAutofit fontScale="70000" lnSpcReduction="20000"/>
          </a:bodyPr>
          <a:lstStyle/>
          <a:p>
            <a:pPr marL="0" indent="0">
              <a:buNone/>
            </a:pPr>
            <a:r>
              <a:rPr lang="en-US" dirty="0"/>
              <a:t>Our original Git project wanted to write a tutorial to teach about deep learning, using </a:t>
            </a:r>
            <a:r>
              <a:rPr lang="en-US" dirty="0" err="1"/>
              <a:t>Tensorflow</a:t>
            </a:r>
            <a:r>
              <a:rPr lang="en-US" dirty="0"/>
              <a:t> framework.</a:t>
            </a:r>
          </a:p>
          <a:p>
            <a:pPr marL="0" indent="0">
              <a:buNone/>
            </a:pPr>
            <a:r>
              <a:rPr lang="en-US" dirty="0"/>
              <a:t>He focused on the following:</a:t>
            </a:r>
            <a:endParaRPr lang="he-IL" dirty="0"/>
          </a:p>
          <a:p>
            <a:r>
              <a:rPr lang="en-US" dirty="0"/>
              <a:t>Preparing the Dataset</a:t>
            </a:r>
            <a:endParaRPr lang="he-IL" dirty="0"/>
          </a:p>
          <a:p>
            <a:pPr lvl="1"/>
            <a:endParaRPr lang="en-US" dirty="0"/>
          </a:p>
          <a:p>
            <a:pPr lvl="1"/>
            <a:r>
              <a:rPr lang="en-US" dirty="0"/>
              <a:t>He only filtered the labeled samples in the genre field.</a:t>
            </a:r>
          </a:p>
          <a:p>
            <a:pPr lvl="1"/>
            <a:r>
              <a:rPr lang="en-US" dirty="0"/>
              <a:t>He balanced the dataset so that the number of female samples is equal to male samples.</a:t>
            </a:r>
          </a:p>
          <a:p>
            <a:pPr lvl="1"/>
            <a:r>
              <a:rPr lang="en-US" dirty="0"/>
              <a:t>He used the Mel Spectrogram extraction technique to get a vector of the length 128 from each voice sample.</a:t>
            </a:r>
          </a:p>
          <a:p>
            <a:pPr lvl="1"/>
            <a:endParaRPr lang="en-US" dirty="0"/>
          </a:p>
          <a:p>
            <a:r>
              <a:rPr lang="en-US" dirty="0"/>
              <a:t>Building the Model</a:t>
            </a:r>
          </a:p>
          <a:p>
            <a:pPr lvl="1"/>
            <a:r>
              <a:rPr lang="en-US" dirty="0"/>
              <a:t>He used a deep feed-forward neural network with 5 hidden layers</a:t>
            </a:r>
          </a:p>
          <a:p>
            <a:r>
              <a:rPr lang="en-US" dirty="0"/>
              <a:t>Training the Model</a:t>
            </a:r>
          </a:p>
          <a:p>
            <a:pPr lvl="1"/>
            <a:r>
              <a:rPr lang="en-US" dirty="0"/>
              <a:t>He trains the model using the previously loaded dataset.</a:t>
            </a:r>
          </a:p>
          <a:p>
            <a:r>
              <a:rPr lang="en-US" dirty="0"/>
              <a:t>Testing the Model</a:t>
            </a:r>
          </a:p>
          <a:p>
            <a:pPr lvl="1"/>
            <a:r>
              <a:rPr lang="en-US" dirty="0"/>
              <a:t>He reached 91% accuracy on samples that the model has never seen before.</a:t>
            </a:r>
            <a:endParaRPr lang="LID4096" dirty="0"/>
          </a:p>
        </p:txBody>
      </p:sp>
    </p:spTree>
    <p:extLst>
      <p:ext uri="{BB962C8B-B14F-4D97-AF65-F5344CB8AC3E}">
        <p14:creationId xmlns:p14="http://schemas.microsoft.com/office/powerpoint/2010/main" val="53423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D3C8-78C7-5D44-A698-6181700579EA}"/>
              </a:ext>
            </a:extLst>
          </p:cNvPr>
          <p:cNvSpPr>
            <a:spLocks noGrp="1"/>
          </p:cNvSpPr>
          <p:nvPr>
            <p:ph type="title"/>
          </p:nvPr>
        </p:nvSpPr>
        <p:spPr>
          <a:xfrm>
            <a:off x="838200" y="-222703"/>
            <a:ext cx="10515600" cy="1325563"/>
          </a:xfrm>
        </p:spPr>
        <p:txBody>
          <a:bodyPr/>
          <a:lstStyle/>
          <a:p>
            <a:pPr algn="ctr"/>
            <a:r>
              <a:rPr lang="en-US" dirty="0"/>
              <a:t>Improvements - Accuracy</a:t>
            </a:r>
            <a:endParaRPr lang="en-IL" dirty="0"/>
          </a:p>
        </p:txBody>
      </p:sp>
      <p:sp>
        <p:nvSpPr>
          <p:cNvPr id="3" name="Content Placeholder 2">
            <a:extLst>
              <a:ext uri="{FF2B5EF4-FFF2-40B4-BE49-F238E27FC236}">
                <a16:creationId xmlns:a16="http://schemas.microsoft.com/office/drawing/2014/main" id="{444508A7-5064-B499-92CC-608A1FED1925}"/>
              </a:ext>
            </a:extLst>
          </p:cNvPr>
          <p:cNvSpPr>
            <a:spLocks noGrp="1"/>
          </p:cNvSpPr>
          <p:nvPr>
            <p:ph idx="1"/>
          </p:nvPr>
        </p:nvSpPr>
        <p:spPr>
          <a:xfrm>
            <a:off x="466531" y="948547"/>
            <a:ext cx="10756640" cy="4948399"/>
          </a:xfrm>
        </p:spPr>
        <p:txBody>
          <a:bodyPr>
            <a:normAutofit fontScale="85000" lnSpcReduction="20000"/>
          </a:bodyPr>
          <a:lstStyle/>
          <a:p>
            <a:r>
              <a:rPr lang="en-US" dirty="0"/>
              <a:t>The approach for training the model using a neuron network.</a:t>
            </a:r>
          </a:p>
          <a:p>
            <a:pPr marL="0" indent="0" algn="ctr">
              <a:buNone/>
            </a:pPr>
            <a:r>
              <a:rPr lang="en-US" dirty="0"/>
              <a:t>Current approach:</a:t>
            </a:r>
          </a:p>
          <a:p>
            <a:pPr marL="514350" indent="-514350">
              <a:buAutoNum type="arabicParenBoth"/>
            </a:pPr>
            <a:r>
              <a:rPr lang="en-US" dirty="0"/>
              <a:t>Convert all the dataset to Wav audio files using </a:t>
            </a:r>
            <a:r>
              <a:rPr lang="en-US" dirty="0" err="1"/>
              <a:t>ffmpeg</a:t>
            </a:r>
            <a:r>
              <a:rPr lang="en-US" dirty="0"/>
              <a:t>.</a:t>
            </a:r>
          </a:p>
          <a:p>
            <a:pPr marL="514350" indent="-514350">
              <a:buAutoNum type="arabicParenBoth"/>
            </a:pPr>
            <a:r>
              <a:rPr lang="en-US" dirty="0"/>
              <a:t>Adding features to our NumPy vector using a function that take details from the voice file and returns the vector file.</a:t>
            </a:r>
          </a:p>
          <a:p>
            <a:pPr marL="514350" indent="-514350">
              <a:buAutoNum type="arabicParenBoth"/>
            </a:pPr>
            <a:r>
              <a:rPr lang="en-US" dirty="0"/>
              <a:t>For short the time the model training with the new vector, That be like 5 times bigger we add early stopping for the train model</a:t>
            </a:r>
          </a:p>
          <a:p>
            <a:pPr marL="514350" indent="-514350">
              <a:buAutoNum type="arabicParenBoth"/>
            </a:pPr>
            <a:r>
              <a:rPr lang="en-US" dirty="0"/>
              <a:t>Change the value of the Dropout from 0.3 to </a:t>
            </a:r>
            <a:r>
              <a:rPr lang="he-IL" dirty="0"/>
              <a:t>0.55</a:t>
            </a:r>
            <a:r>
              <a:rPr lang="en-US" dirty="0"/>
              <a:t> in the training progress to avoid a minimal the overfitting</a:t>
            </a:r>
          </a:p>
          <a:p>
            <a:pPr marL="514350" indent="-514350">
              <a:buAutoNum type="arabicParenBoth"/>
            </a:pPr>
            <a:r>
              <a:rPr lang="en-US" dirty="0"/>
              <a:t>Adding PCA algorithm to inspect the un-relevant features for our predicted mission.</a:t>
            </a:r>
          </a:p>
          <a:p>
            <a:pPr marL="514350" indent="-514350">
              <a:buAutoNum type="arabicParenBoth"/>
            </a:pPr>
            <a:r>
              <a:rPr lang="en-US" dirty="0"/>
              <a:t>Calculate the</a:t>
            </a:r>
            <a:r>
              <a:rPr lang="he-IL" dirty="0"/>
              <a:t> </a:t>
            </a:r>
            <a:r>
              <a:rPr lang="en-US" dirty="0"/>
              <a:t>optimal Incline for deciding the index of the last important features we will use for the predictions and training.</a:t>
            </a:r>
          </a:p>
          <a:p>
            <a:pPr marL="514350" indent="-514350">
              <a:buAutoNum type="arabicParenBoth"/>
            </a:pPr>
            <a:r>
              <a:rPr lang="en-US" dirty="0"/>
              <a:t>Saving the PCA model for use with this information in our testing file mission</a:t>
            </a:r>
          </a:p>
        </p:txBody>
      </p:sp>
    </p:spTree>
    <p:extLst>
      <p:ext uri="{BB962C8B-B14F-4D97-AF65-F5344CB8AC3E}">
        <p14:creationId xmlns:p14="http://schemas.microsoft.com/office/powerpoint/2010/main" val="679225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1878-47A7-535C-D519-7CB0A3B4B679}"/>
              </a:ext>
            </a:extLst>
          </p:cNvPr>
          <p:cNvSpPr>
            <a:spLocks noGrp="1"/>
          </p:cNvSpPr>
          <p:nvPr>
            <p:ph type="title"/>
          </p:nvPr>
        </p:nvSpPr>
        <p:spPr/>
        <p:txBody>
          <a:bodyPr/>
          <a:lstStyle/>
          <a:p>
            <a:pPr algn="ctr"/>
            <a:r>
              <a:rPr lang="en-US" dirty="0"/>
              <a:t>Improvements - Performance</a:t>
            </a:r>
            <a:endParaRPr lang="en-IL" dirty="0"/>
          </a:p>
        </p:txBody>
      </p:sp>
      <p:sp>
        <p:nvSpPr>
          <p:cNvPr id="3" name="Content Placeholder 2">
            <a:extLst>
              <a:ext uri="{FF2B5EF4-FFF2-40B4-BE49-F238E27FC236}">
                <a16:creationId xmlns:a16="http://schemas.microsoft.com/office/drawing/2014/main" id="{DF1B41CE-F356-10BB-4F85-1C88FEA99E17}"/>
              </a:ext>
            </a:extLst>
          </p:cNvPr>
          <p:cNvSpPr>
            <a:spLocks noGrp="1"/>
          </p:cNvSpPr>
          <p:nvPr>
            <p:ph idx="1"/>
          </p:nvPr>
        </p:nvSpPr>
        <p:spPr/>
        <p:txBody>
          <a:bodyPr/>
          <a:lstStyle/>
          <a:p>
            <a:r>
              <a:rPr lang="en-US" dirty="0"/>
              <a:t>noisy files</a:t>
            </a:r>
            <a:r>
              <a:rPr lang="he-IL" dirty="0"/>
              <a:t> </a:t>
            </a:r>
            <a:r>
              <a:rPr lang="en-US" dirty="0"/>
              <a:t>– why do we not insert </a:t>
            </a:r>
          </a:p>
          <a:p>
            <a:r>
              <a:rPr lang="en-US" dirty="0"/>
              <a:t>Reliable speaker – we consider that the speaker not try to lie about his gender.</a:t>
            </a:r>
          </a:p>
          <a:p>
            <a:r>
              <a:rPr lang="en-US" dirty="0"/>
              <a:t>The adding features – make parameters worthier, but it save time (early stop the improvement of the model).</a:t>
            </a:r>
          </a:p>
          <a:p>
            <a:r>
              <a:rPr lang="en-US" dirty="0"/>
              <a:t>Overfitting</a:t>
            </a:r>
          </a:p>
          <a:p>
            <a:r>
              <a:rPr lang="en-US" dirty="0"/>
              <a:t>PCA</a:t>
            </a:r>
          </a:p>
          <a:p>
            <a:r>
              <a:rPr lang="en-US" dirty="0"/>
              <a:t>Predict our model on new files.</a:t>
            </a:r>
            <a:endParaRPr lang="en-IL" dirty="0"/>
          </a:p>
          <a:p>
            <a:endParaRPr lang="en-IL" dirty="0"/>
          </a:p>
        </p:txBody>
      </p:sp>
    </p:spTree>
    <p:extLst>
      <p:ext uri="{BB962C8B-B14F-4D97-AF65-F5344CB8AC3E}">
        <p14:creationId xmlns:p14="http://schemas.microsoft.com/office/powerpoint/2010/main" val="74098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CCCC-7909-25CB-4116-9333BF1C07B8}"/>
              </a:ext>
            </a:extLst>
          </p:cNvPr>
          <p:cNvSpPr>
            <a:spLocks noGrp="1"/>
          </p:cNvSpPr>
          <p:nvPr>
            <p:ph type="title"/>
          </p:nvPr>
        </p:nvSpPr>
        <p:spPr/>
        <p:txBody>
          <a:bodyPr/>
          <a:lstStyle/>
          <a:p>
            <a:r>
              <a:rPr lang="en-US" dirty="0"/>
              <a:t>Results</a:t>
            </a:r>
            <a:endParaRPr lang="en-IL" dirty="0"/>
          </a:p>
        </p:txBody>
      </p:sp>
      <p:graphicFrame>
        <p:nvGraphicFramePr>
          <p:cNvPr id="4" name="טבלה 4">
            <a:extLst>
              <a:ext uri="{FF2B5EF4-FFF2-40B4-BE49-F238E27FC236}">
                <a16:creationId xmlns:a16="http://schemas.microsoft.com/office/drawing/2014/main" id="{86242218-778A-3115-3346-59597638C88C}"/>
              </a:ext>
            </a:extLst>
          </p:cNvPr>
          <p:cNvGraphicFramePr>
            <a:graphicFrameLocks noGrp="1"/>
          </p:cNvGraphicFramePr>
          <p:nvPr>
            <p:extLst>
              <p:ext uri="{D42A27DB-BD31-4B8C-83A1-F6EECF244321}">
                <p14:modId xmlns:p14="http://schemas.microsoft.com/office/powerpoint/2010/main" val="3888910201"/>
              </p:ext>
            </p:extLst>
          </p:nvPr>
        </p:nvGraphicFramePr>
        <p:xfrm>
          <a:off x="76202" y="1588051"/>
          <a:ext cx="3622350" cy="2523744"/>
        </p:xfrm>
        <a:graphic>
          <a:graphicData uri="http://schemas.openxmlformats.org/drawingml/2006/table">
            <a:tbl>
              <a:tblPr rtl="1" firstRow="1" bandRow="1">
                <a:tableStyleId>{2D5ABB26-0587-4C30-8999-92F81FD0307C}</a:tableStyleId>
              </a:tblPr>
              <a:tblGrid>
                <a:gridCol w="1811175">
                  <a:extLst>
                    <a:ext uri="{9D8B030D-6E8A-4147-A177-3AD203B41FA5}">
                      <a16:colId xmlns:a16="http://schemas.microsoft.com/office/drawing/2014/main" val="2601916325"/>
                    </a:ext>
                  </a:extLst>
                </a:gridCol>
                <a:gridCol w="1811175">
                  <a:extLst>
                    <a:ext uri="{9D8B030D-6E8A-4147-A177-3AD203B41FA5}">
                      <a16:colId xmlns:a16="http://schemas.microsoft.com/office/drawing/2014/main" val="2951865189"/>
                    </a:ext>
                  </a:extLst>
                </a:gridCol>
              </a:tblGrid>
              <a:tr h="420624">
                <a:tc gridSpan="2">
                  <a:txBody>
                    <a:bodyPr/>
                    <a:lstStyle/>
                    <a:p>
                      <a:pPr algn="ctr" rtl="1"/>
                      <a:r>
                        <a:rPr lang="en-US" dirty="0"/>
                        <a:t>Baseline</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571729"/>
                  </a:ext>
                </a:extLst>
              </a:tr>
              <a:tr h="420624">
                <a:tc>
                  <a:txBody>
                    <a:bodyPr/>
                    <a:lstStyle/>
                    <a:p>
                      <a:pPr algn="ctr" rtl="1"/>
                      <a:r>
                        <a:rPr lang="he-IL" dirty="0"/>
                        <a:t>91.16%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Accuracy</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739046"/>
                  </a:ext>
                </a:extLst>
              </a:tr>
              <a:tr h="420624">
                <a:tc>
                  <a:txBody>
                    <a:bodyPr/>
                    <a:lstStyle/>
                    <a:p>
                      <a:pPr algn="ctr" rtl="1"/>
                      <a:r>
                        <a:rPr lang="he-IL" dirty="0"/>
                        <a:t>90.4%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Precision</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9981704"/>
                  </a:ext>
                </a:extLst>
              </a:tr>
              <a:tr h="420624">
                <a:tc>
                  <a:txBody>
                    <a:bodyPr/>
                    <a:lstStyle/>
                    <a:p>
                      <a:pPr algn="ctr" rtl="1"/>
                      <a:r>
                        <a:rPr lang="he-IL" dirty="0"/>
                        <a:t>91.62%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Recall</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379794"/>
                  </a:ext>
                </a:extLst>
              </a:tr>
              <a:tr h="420624">
                <a:tc>
                  <a:txBody>
                    <a:bodyPr/>
                    <a:lstStyle/>
                    <a:p>
                      <a:pPr algn="ctr" rtl="1"/>
                      <a:r>
                        <a:rPr lang="he-IL" dirty="0"/>
                        <a:t>91.01%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F1-Score</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136012"/>
                  </a:ext>
                </a:extLst>
              </a:tr>
              <a:tr h="420624">
                <a:tc>
                  <a:txBody>
                    <a:bodyPr/>
                    <a:lstStyle/>
                    <a:p>
                      <a:pPr algn="ctr" rtl="1"/>
                      <a:r>
                        <a:rPr lang="en-US" dirty="0"/>
                        <a:t>116.37 Sc</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Time</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8984709"/>
                  </a:ext>
                </a:extLst>
              </a:tr>
            </a:tbl>
          </a:graphicData>
        </a:graphic>
      </p:graphicFrame>
      <p:graphicFrame>
        <p:nvGraphicFramePr>
          <p:cNvPr id="5" name="טבלה 4">
            <a:extLst>
              <a:ext uri="{FF2B5EF4-FFF2-40B4-BE49-F238E27FC236}">
                <a16:creationId xmlns:a16="http://schemas.microsoft.com/office/drawing/2014/main" id="{05CE3825-95F2-BB71-98AE-6D4C93027EC3}"/>
              </a:ext>
            </a:extLst>
          </p:cNvPr>
          <p:cNvGraphicFramePr>
            <a:graphicFrameLocks noGrp="1"/>
          </p:cNvGraphicFramePr>
          <p:nvPr>
            <p:extLst>
              <p:ext uri="{D42A27DB-BD31-4B8C-83A1-F6EECF244321}">
                <p14:modId xmlns:p14="http://schemas.microsoft.com/office/powerpoint/2010/main" val="4127822522"/>
              </p:ext>
            </p:extLst>
          </p:nvPr>
        </p:nvGraphicFramePr>
        <p:xfrm>
          <a:off x="4340808" y="1588052"/>
          <a:ext cx="3510384" cy="2468880"/>
        </p:xfrm>
        <a:graphic>
          <a:graphicData uri="http://schemas.openxmlformats.org/drawingml/2006/table">
            <a:tbl>
              <a:tblPr rtl="1" firstRow="1" bandRow="1">
                <a:tableStyleId>{2D5ABB26-0587-4C30-8999-92F81FD0307C}</a:tableStyleId>
              </a:tblPr>
              <a:tblGrid>
                <a:gridCol w="1755192">
                  <a:extLst>
                    <a:ext uri="{9D8B030D-6E8A-4147-A177-3AD203B41FA5}">
                      <a16:colId xmlns:a16="http://schemas.microsoft.com/office/drawing/2014/main" val="2601916325"/>
                    </a:ext>
                  </a:extLst>
                </a:gridCol>
                <a:gridCol w="1755192">
                  <a:extLst>
                    <a:ext uri="{9D8B030D-6E8A-4147-A177-3AD203B41FA5}">
                      <a16:colId xmlns:a16="http://schemas.microsoft.com/office/drawing/2014/main" val="2951865189"/>
                    </a:ext>
                  </a:extLst>
                </a:gridCol>
              </a:tblGrid>
              <a:tr h="531650">
                <a:tc gridSpan="2">
                  <a:txBody>
                    <a:bodyPr/>
                    <a:lstStyle/>
                    <a:p>
                      <a:pPr algn="ctr" rtl="1"/>
                      <a:r>
                        <a:rPr lang="en-US" dirty="0"/>
                        <a:t>Add features to the train and predict vector without PCA</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571729"/>
                  </a:ext>
                </a:extLst>
              </a:tr>
              <a:tr h="303800">
                <a:tc>
                  <a:txBody>
                    <a:bodyPr/>
                    <a:lstStyle/>
                    <a:p>
                      <a:pPr algn="ctr" rtl="1"/>
                      <a:r>
                        <a:rPr lang="he-IL" dirty="0"/>
                        <a:t>92.41%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Accuracy</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739046"/>
                  </a:ext>
                </a:extLst>
              </a:tr>
              <a:tr h="303800">
                <a:tc>
                  <a:txBody>
                    <a:bodyPr/>
                    <a:lstStyle/>
                    <a:p>
                      <a:pPr algn="ctr" rtl="1"/>
                      <a:r>
                        <a:rPr lang="he-IL" dirty="0"/>
                        <a:t>88.8%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Precision</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9981704"/>
                  </a:ext>
                </a:extLst>
              </a:tr>
              <a:tr h="303800">
                <a:tc>
                  <a:txBody>
                    <a:bodyPr/>
                    <a:lstStyle/>
                    <a:p>
                      <a:pPr algn="ctr" rtl="1"/>
                      <a:r>
                        <a:rPr lang="he-IL" dirty="0"/>
                        <a:t>97.8%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Recall</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379794"/>
                  </a:ext>
                </a:extLst>
              </a:tr>
              <a:tr h="303800">
                <a:tc>
                  <a:txBody>
                    <a:bodyPr/>
                    <a:lstStyle/>
                    <a:p>
                      <a:pPr algn="ctr" rtl="1"/>
                      <a:r>
                        <a:rPr lang="he-IL" dirty="0"/>
                        <a:t>92.64%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F1-Score</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136012"/>
                  </a:ext>
                </a:extLst>
              </a:tr>
              <a:tr h="303800">
                <a:tc>
                  <a:txBody>
                    <a:bodyPr/>
                    <a:lstStyle/>
                    <a:p>
                      <a:pPr algn="ctr" rtl="1"/>
                      <a:r>
                        <a:rPr lang="en-US" dirty="0"/>
                        <a:t>Sc</a:t>
                      </a:r>
                      <a:r>
                        <a:rPr lang="he-IL" dirty="0"/>
                        <a:t> 84.83</a:t>
                      </a:r>
                      <a:r>
                        <a:rPr lang="en-US" dirty="0"/>
                        <a:t> </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Time</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092195"/>
                  </a:ext>
                </a:extLst>
              </a:tr>
            </a:tbl>
          </a:graphicData>
        </a:graphic>
      </p:graphicFrame>
      <p:graphicFrame>
        <p:nvGraphicFramePr>
          <p:cNvPr id="6" name="טבלה 5">
            <a:extLst>
              <a:ext uri="{FF2B5EF4-FFF2-40B4-BE49-F238E27FC236}">
                <a16:creationId xmlns:a16="http://schemas.microsoft.com/office/drawing/2014/main" id="{BA5757BD-5520-0F8F-6F89-9135667F0CDC}"/>
              </a:ext>
            </a:extLst>
          </p:cNvPr>
          <p:cNvGraphicFramePr>
            <a:graphicFrameLocks noGrp="1"/>
          </p:cNvGraphicFramePr>
          <p:nvPr>
            <p:extLst>
              <p:ext uri="{D42A27DB-BD31-4B8C-83A1-F6EECF244321}">
                <p14:modId xmlns:p14="http://schemas.microsoft.com/office/powerpoint/2010/main" val="2036691009"/>
              </p:ext>
            </p:extLst>
          </p:nvPr>
        </p:nvGraphicFramePr>
        <p:xfrm>
          <a:off x="8493448" y="1588052"/>
          <a:ext cx="3510384" cy="2468880"/>
        </p:xfrm>
        <a:graphic>
          <a:graphicData uri="http://schemas.openxmlformats.org/drawingml/2006/table">
            <a:tbl>
              <a:tblPr rtl="1" firstRow="1" bandRow="1">
                <a:tableStyleId>{2D5ABB26-0587-4C30-8999-92F81FD0307C}</a:tableStyleId>
              </a:tblPr>
              <a:tblGrid>
                <a:gridCol w="1755192">
                  <a:extLst>
                    <a:ext uri="{9D8B030D-6E8A-4147-A177-3AD203B41FA5}">
                      <a16:colId xmlns:a16="http://schemas.microsoft.com/office/drawing/2014/main" val="2601916325"/>
                    </a:ext>
                  </a:extLst>
                </a:gridCol>
                <a:gridCol w="1755192">
                  <a:extLst>
                    <a:ext uri="{9D8B030D-6E8A-4147-A177-3AD203B41FA5}">
                      <a16:colId xmlns:a16="http://schemas.microsoft.com/office/drawing/2014/main" val="2951865189"/>
                    </a:ext>
                  </a:extLst>
                </a:gridCol>
              </a:tblGrid>
              <a:tr h="531650">
                <a:tc gridSpan="2">
                  <a:txBody>
                    <a:bodyPr/>
                    <a:lstStyle/>
                    <a:p>
                      <a:pPr algn="ctr" rtl="1"/>
                      <a:r>
                        <a:rPr lang="en-US" dirty="0"/>
                        <a:t>Add features to the train and predict vector with PCA</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571729"/>
                  </a:ext>
                </a:extLst>
              </a:tr>
              <a:tr h="303800">
                <a:tc>
                  <a:txBody>
                    <a:bodyPr/>
                    <a:lstStyle/>
                    <a:p>
                      <a:pPr algn="ctr" rtl="1"/>
                      <a:r>
                        <a:rPr lang="he-IL" dirty="0"/>
                        <a:t>97.74%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Accuracy</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739046"/>
                  </a:ext>
                </a:extLst>
              </a:tr>
              <a:tr h="303800">
                <a:tc>
                  <a:txBody>
                    <a:bodyPr/>
                    <a:lstStyle/>
                    <a:p>
                      <a:pPr algn="ctr" rtl="1"/>
                      <a:r>
                        <a:rPr lang="he-IL" dirty="0"/>
                        <a:t>98.59%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Precision</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9981704"/>
                  </a:ext>
                </a:extLst>
              </a:tr>
              <a:tr h="303800">
                <a:tc>
                  <a:txBody>
                    <a:bodyPr/>
                    <a:lstStyle/>
                    <a:p>
                      <a:pPr algn="ctr" rtl="1"/>
                      <a:r>
                        <a:rPr lang="he-IL" dirty="0"/>
                        <a:t>96.76%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Recall</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379794"/>
                  </a:ext>
                </a:extLst>
              </a:tr>
              <a:tr h="303800">
                <a:tc>
                  <a:txBody>
                    <a:bodyPr/>
                    <a:lstStyle/>
                    <a:p>
                      <a:pPr algn="ctr" rtl="1"/>
                      <a:r>
                        <a:rPr lang="he-IL" dirty="0"/>
                        <a:t>97.66%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F1-Score</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136012"/>
                  </a:ext>
                </a:extLst>
              </a:tr>
              <a:tr h="303800">
                <a:tc>
                  <a:txBody>
                    <a:bodyPr/>
                    <a:lstStyle/>
                    <a:p>
                      <a:pPr algn="ctr" rtl="1"/>
                      <a:r>
                        <a:rPr lang="en-US" dirty="0"/>
                        <a:t>58.75 Sc</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Time</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4360062"/>
                  </a:ext>
                </a:extLst>
              </a:tr>
            </a:tbl>
          </a:graphicData>
        </a:graphic>
      </p:graphicFrame>
    </p:spTree>
    <p:extLst>
      <p:ext uri="{BB962C8B-B14F-4D97-AF65-F5344CB8AC3E}">
        <p14:creationId xmlns:p14="http://schemas.microsoft.com/office/powerpoint/2010/main" val="3706588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2FBE-5F9A-61A9-B2EA-ABD72717E2E9}"/>
              </a:ext>
            </a:extLst>
          </p:cNvPr>
          <p:cNvSpPr>
            <a:spLocks noGrp="1"/>
          </p:cNvSpPr>
          <p:nvPr>
            <p:ph type="title"/>
          </p:nvPr>
        </p:nvSpPr>
        <p:spPr>
          <a:xfrm>
            <a:off x="698240" y="0"/>
            <a:ext cx="10515600" cy="1325563"/>
          </a:xfrm>
        </p:spPr>
        <p:txBody>
          <a:bodyPr/>
          <a:lstStyle/>
          <a:p>
            <a:pPr algn="ctr"/>
            <a:r>
              <a:rPr lang="en-US" dirty="0"/>
              <a:t>Code Questions</a:t>
            </a:r>
            <a:endParaRPr lang="en-IL" dirty="0"/>
          </a:p>
        </p:txBody>
      </p:sp>
      <p:sp>
        <p:nvSpPr>
          <p:cNvPr id="3" name="Content Placeholder 2">
            <a:extLst>
              <a:ext uri="{FF2B5EF4-FFF2-40B4-BE49-F238E27FC236}">
                <a16:creationId xmlns:a16="http://schemas.microsoft.com/office/drawing/2014/main" id="{BDF399E2-085D-D3B4-577B-45FC2D859120}"/>
              </a:ext>
            </a:extLst>
          </p:cNvPr>
          <p:cNvSpPr>
            <a:spLocks noGrp="1"/>
          </p:cNvSpPr>
          <p:nvPr>
            <p:ph idx="1"/>
          </p:nvPr>
        </p:nvSpPr>
        <p:spPr>
          <a:xfrm>
            <a:off x="557065" y="1141197"/>
            <a:ext cx="10515600" cy="4351338"/>
          </a:xfrm>
        </p:spPr>
        <p:txBody>
          <a:bodyPr>
            <a:normAutofit fontScale="85000" lnSpcReduction="20000"/>
          </a:bodyPr>
          <a:lstStyle/>
          <a:p>
            <a:pPr>
              <a:spcAft>
                <a:spcPts val="110"/>
              </a:spcAft>
              <a:buFont typeface="Wingdings" panose="05000000000000000000" pitchFamily="2" charset="2"/>
              <a:buChar char="v"/>
            </a:pPr>
            <a:r>
              <a:rPr lang="en-US" dirty="0"/>
              <a:t>PCA.py :</a:t>
            </a:r>
          </a:p>
          <a:p>
            <a:pPr marL="971550" lvl="1" indent="-514350">
              <a:spcAft>
                <a:spcPts val="110"/>
              </a:spcAft>
              <a:buFont typeface="+mj-lt"/>
              <a:buAutoNum type="arabicPeriod"/>
            </a:pPr>
            <a:r>
              <a:rPr lang="en-US" dirty="0"/>
              <a:t>plotPCA: from the internet with adding our parameters. </a:t>
            </a:r>
          </a:p>
          <a:p>
            <a:pPr marL="971550" lvl="1" indent="-514350">
              <a:spcAft>
                <a:spcPts val="110"/>
              </a:spcAft>
              <a:buFont typeface="+mj-lt"/>
              <a:buAutoNum type="arabicPeriod"/>
            </a:pPr>
            <a:r>
              <a:rPr lang="en-US" dirty="0"/>
              <a:t>find incline – from Lior and Gal project. </a:t>
            </a:r>
          </a:p>
          <a:p>
            <a:pPr>
              <a:spcAft>
                <a:spcPts val="110"/>
              </a:spcAft>
              <a:buFont typeface="Wingdings" panose="05000000000000000000" pitchFamily="2" charset="2"/>
              <a:buChar char="v"/>
            </a:pPr>
            <a:r>
              <a:rPr lang="en-US" dirty="0"/>
              <a:t>convertmp3ToWav.py: by Aviad</a:t>
            </a:r>
          </a:p>
          <a:p>
            <a:pPr>
              <a:spcAft>
                <a:spcPts val="110"/>
              </a:spcAft>
              <a:buFont typeface="Wingdings" panose="05000000000000000000" pitchFamily="2" charset="2"/>
              <a:buChar char="v"/>
            </a:pPr>
            <a:r>
              <a:rPr lang="en-US" dirty="0"/>
              <a:t>fromSali.py </a:t>
            </a:r>
          </a:p>
          <a:p>
            <a:pPr>
              <a:spcAft>
                <a:spcPts val="110"/>
              </a:spcAft>
              <a:buFont typeface="Wingdings" panose="05000000000000000000" pitchFamily="2" charset="2"/>
              <a:buChar char="v"/>
            </a:pPr>
            <a:r>
              <a:rPr lang="en-US" dirty="0"/>
              <a:t>makeNewDataBase.py: by Aviad &amp; Dvir</a:t>
            </a:r>
          </a:p>
          <a:p>
            <a:pPr>
              <a:spcAft>
                <a:spcPts val="110"/>
              </a:spcAft>
              <a:buFont typeface="Wingdings" panose="05000000000000000000" pitchFamily="2" charset="2"/>
              <a:buChar char="v"/>
            </a:pPr>
            <a:r>
              <a:rPr lang="en-US" dirty="0"/>
              <a:t>more_test.py: by Dvir</a:t>
            </a:r>
          </a:p>
          <a:p>
            <a:pPr>
              <a:spcAft>
                <a:spcPts val="110"/>
              </a:spcAft>
              <a:buFont typeface="Wingdings" panose="05000000000000000000" pitchFamily="2" charset="2"/>
              <a:buChar char="v"/>
            </a:pPr>
            <a:r>
              <a:rPr lang="en-US" dirty="0"/>
              <a:t>test.py: from the basic project and changes by us.</a:t>
            </a:r>
          </a:p>
          <a:p>
            <a:pPr>
              <a:spcAft>
                <a:spcPts val="110"/>
              </a:spcAft>
              <a:buFont typeface="Wingdings" panose="05000000000000000000" pitchFamily="2" charset="2"/>
              <a:buChar char="v"/>
            </a:pPr>
            <a:r>
              <a:rPr lang="en-US" dirty="0"/>
              <a:t>utils.py: from the basic project and changes by us.</a:t>
            </a:r>
          </a:p>
          <a:p>
            <a:pPr>
              <a:spcAft>
                <a:spcPts val="110"/>
              </a:spcAft>
              <a:buFont typeface="Wingdings" panose="05000000000000000000" pitchFamily="2" charset="2"/>
              <a:buChar char="v"/>
            </a:pPr>
            <a:r>
              <a:rPr lang="en-US" dirty="0"/>
              <a:t>train.py: from the basic project and changes by us.</a:t>
            </a:r>
          </a:p>
          <a:p>
            <a:pPr>
              <a:spcAft>
                <a:spcPts val="110"/>
              </a:spcAft>
              <a:buFont typeface="Wingdings" panose="05000000000000000000" pitchFamily="2" charset="2"/>
              <a:buChar char="v"/>
            </a:pPr>
            <a:r>
              <a:rPr lang="en-US" dirty="0"/>
              <a:t>preparation.py: from the basic project and changes by us.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L" dirty="0"/>
          </a:p>
        </p:txBody>
      </p:sp>
    </p:spTree>
    <p:extLst>
      <p:ext uri="{BB962C8B-B14F-4D97-AF65-F5344CB8AC3E}">
        <p14:creationId xmlns:p14="http://schemas.microsoft.com/office/powerpoint/2010/main" val="1155824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784</Words>
  <Application>Microsoft Office PowerPoint</Application>
  <PresentationFormat>מסך רחב</PresentationFormat>
  <Paragraphs>121</Paragraphs>
  <Slides>11</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11</vt:i4>
      </vt:variant>
    </vt:vector>
  </HeadingPairs>
  <TitlesOfParts>
    <vt:vector size="17" baseType="lpstr">
      <vt:lpstr>Arial</vt:lpstr>
      <vt:lpstr>Arial Unicode MS</vt:lpstr>
      <vt:lpstr>Calibri</vt:lpstr>
      <vt:lpstr>Calibri Light</vt:lpstr>
      <vt:lpstr>Wingdings</vt:lpstr>
      <vt:lpstr>Office Theme</vt:lpstr>
      <vt:lpstr>Gender recognition by voice</vt:lpstr>
      <vt:lpstr>Introduction</vt:lpstr>
      <vt:lpstr>Introduction</vt:lpstr>
      <vt:lpstr>Dataset</vt:lpstr>
      <vt:lpstr>Current Approach</vt:lpstr>
      <vt:lpstr>Improvements - Accuracy</vt:lpstr>
      <vt:lpstr>Improvements - Performance</vt:lpstr>
      <vt:lpstr>Results</vt:lpstr>
      <vt:lpstr>Code Questions</vt:lpstr>
      <vt:lpstr>Discussion – Algorithms</vt:lpstr>
      <vt:lpstr>Discussion – Open Questions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Guidelines </dc:title>
  <dc:creator>oranidjar</dc:creator>
  <cp:lastModifiedBy>אביעד</cp:lastModifiedBy>
  <cp:revision>16</cp:revision>
  <dcterms:created xsi:type="dcterms:W3CDTF">2022-12-25T22:21:39Z</dcterms:created>
  <dcterms:modified xsi:type="dcterms:W3CDTF">2023-01-08T10:03:55Z</dcterms:modified>
</cp:coreProperties>
</file>