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0" r:id="rId1"/>
  </p:sldMasterIdLst>
  <p:sldIdLst>
    <p:sldId id="256" r:id="rId2"/>
    <p:sldId id="257" r:id="rId3"/>
    <p:sldId id="258" r:id="rId4"/>
    <p:sldId id="259" r:id="rId5"/>
    <p:sldId id="301" r:id="rId6"/>
    <p:sldId id="331" r:id="rId7"/>
    <p:sldId id="329" r:id="rId8"/>
    <p:sldId id="332" r:id="rId9"/>
    <p:sldId id="330" r:id="rId10"/>
    <p:sldId id="333" r:id="rId11"/>
    <p:sldId id="334" r:id="rId12"/>
    <p:sldId id="335" r:id="rId13"/>
    <p:sldId id="336" r:id="rId14"/>
    <p:sldId id="338" r:id="rId15"/>
    <p:sldId id="340" r:id="rId16"/>
    <p:sldId id="339" r:id="rId17"/>
    <p:sldId id="342" r:id="rId18"/>
    <p:sldId id="347" r:id="rId19"/>
    <p:sldId id="341" r:id="rId20"/>
    <p:sldId id="350" r:id="rId21"/>
    <p:sldId id="349" r:id="rId22"/>
    <p:sldId id="337" r:id="rId23"/>
    <p:sldId id="345" r:id="rId24"/>
    <p:sldId id="322"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vir Burger" initials="DB" lastIdx="5" clrIdx="0">
    <p:extLst>
      <p:ext uri="{19B8F6BF-5375-455C-9EA6-DF929625EA0E}">
        <p15:presenceInfo xmlns:p15="http://schemas.microsoft.com/office/powerpoint/2012/main" userId="84b9c16d89d2bcd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סגנון ביניים 2 - הדגשה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סגנון ערכת נושא 1 - הדגשה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C89EF96-8CEA-46FF-86C4-4CE0E7609802}" styleName="סגנון בהיר 3 - הדגשה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4326" autoAdjust="0"/>
    <p:restoredTop sz="94660"/>
  </p:normalViewPr>
  <p:slideViewPr>
    <p:cSldViewPr snapToGrid="0">
      <p:cViewPr varScale="1">
        <p:scale>
          <a:sx n="102" d="100"/>
          <a:sy n="102" d="100"/>
        </p:scale>
        <p:origin x="424" y="71"/>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dvirb\Downloads\Emotion_Distribution_by_Dataset.csv"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dvirb\Desktop\Study\C\Project\New_Project\Model\results\compare_emotions_spellchecker\emotion_configuration_analysis_results_onehot.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Emostions_Spellchecker%20Models\Emotion_and_Spellchecker_Results.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Single%20Models\all_results_single_model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virb\Desktop\Study\C\Project\New_Project\Final%20Model\Results\all_model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virb\Desktop\Study\C\Project\New_Project\Model\results\compare_emotions_spellchecker\emotion_configuration_analysis_results_oneho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[Emotion_Distribution_by_Dataset.csv]גיליון1!PivotTable15</c:name>
    <c:fmtId val="6"/>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גיליון1!$B$3:$B$4</c:f>
              <c:strCache>
                <c:ptCount val="1"/>
                <c:pt idx="0">
                  <c:v>FakeNewsNet</c:v>
                </c:pt>
              </c:strCache>
            </c:strRef>
          </c:tx>
          <c:spPr>
            <a:solidFill>
              <a:schemeClr val="accent1"/>
            </a:solidFill>
            <a:ln>
              <a:noFill/>
            </a:ln>
            <a:effectLst/>
          </c:spPr>
          <c:invertIfNegative val="0"/>
          <c:cat>
            <c:strRef>
              <c:f>גיליון1!$A$5:$A$11</c:f>
              <c:strCache>
                <c:ptCount val="7"/>
                <c:pt idx="0">
                  <c:v>anger</c:v>
                </c:pt>
                <c:pt idx="1">
                  <c:v>disgust</c:v>
                </c:pt>
                <c:pt idx="2">
                  <c:v>fear</c:v>
                </c:pt>
                <c:pt idx="3">
                  <c:v>joy</c:v>
                </c:pt>
                <c:pt idx="4">
                  <c:v>neutral</c:v>
                </c:pt>
                <c:pt idx="5">
                  <c:v>sadness</c:v>
                </c:pt>
                <c:pt idx="6">
                  <c:v>surprise</c:v>
                </c:pt>
              </c:strCache>
            </c:strRef>
          </c:cat>
          <c:val>
            <c:numRef>
              <c:f>גיליון1!$B$5:$B$11</c:f>
              <c:numCache>
                <c:formatCode>General</c:formatCode>
                <c:ptCount val="7"/>
                <c:pt idx="0">
                  <c:v>321</c:v>
                </c:pt>
                <c:pt idx="1">
                  <c:v>238</c:v>
                </c:pt>
                <c:pt idx="2">
                  <c:v>492</c:v>
                </c:pt>
                <c:pt idx="3">
                  <c:v>1070</c:v>
                </c:pt>
                <c:pt idx="4">
                  <c:v>2601</c:v>
                </c:pt>
                <c:pt idx="5">
                  <c:v>1586</c:v>
                </c:pt>
                <c:pt idx="6">
                  <c:v>312</c:v>
                </c:pt>
              </c:numCache>
            </c:numRef>
          </c:val>
          <c:extLst>
            <c:ext xmlns:c16="http://schemas.microsoft.com/office/drawing/2014/chart" uri="{C3380CC4-5D6E-409C-BE32-E72D297353CC}">
              <c16:uniqueId val="{00000000-8BDB-4DE7-B0E0-7DF5FE1C241A}"/>
            </c:ext>
          </c:extLst>
        </c:ser>
        <c:ser>
          <c:idx val="1"/>
          <c:order val="1"/>
          <c:tx>
            <c:strRef>
              <c:f>גיליון1!$C$3:$C$4</c:f>
              <c:strCache>
                <c:ptCount val="1"/>
                <c:pt idx="0">
                  <c:v>PolitiFact</c:v>
                </c:pt>
              </c:strCache>
            </c:strRef>
          </c:tx>
          <c:spPr>
            <a:solidFill>
              <a:schemeClr val="accent2"/>
            </a:solidFill>
            <a:ln>
              <a:noFill/>
            </a:ln>
            <a:effectLst/>
          </c:spPr>
          <c:invertIfNegative val="0"/>
          <c:cat>
            <c:strRef>
              <c:f>גיליון1!$A$5:$A$11</c:f>
              <c:strCache>
                <c:ptCount val="7"/>
                <c:pt idx="0">
                  <c:v>anger</c:v>
                </c:pt>
                <c:pt idx="1">
                  <c:v>disgust</c:v>
                </c:pt>
                <c:pt idx="2">
                  <c:v>fear</c:v>
                </c:pt>
                <c:pt idx="3">
                  <c:v>joy</c:v>
                </c:pt>
                <c:pt idx="4">
                  <c:v>neutral</c:v>
                </c:pt>
                <c:pt idx="5">
                  <c:v>sadness</c:v>
                </c:pt>
                <c:pt idx="6">
                  <c:v>surprise</c:v>
                </c:pt>
              </c:strCache>
            </c:strRef>
          </c:cat>
          <c:val>
            <c:numRef>
              <c:f>גיליון1!$C$5:$C$11</c:f>
              <c:numCache>
                <c:formatCode>General</c:formatCode>
                <c:ptCount val="7"/>
                <c:pt idx="0">
                  <c:v>521</c:v>
                </c:pt>
                <c:pt idx="1">
                  <c:v>993</c:v>
                </c:pt>
                <c:pt idx="2">
                  <c:v>386</c:v>
                </c:pt>
                <c:pt idx="3">
                  <c:v>74</c:v>
                </c:pt>
                <c:pt idx="4">
                  <c:v>6595</c:v>
                </c:pt>
                <c:pt idx="5">
                  <c:v>527</c:v>
                </c:pt>
                <c:pt idx="6">
                  <c:v>118</c:v>
                </c:pt>
              </c:numCache>
            </c:numRef>
          </c:val>
          <c:extLst>
            <c:ext xmlns:c16="http://schemas.microsoft.com/office/drawing/2014/chart" uri="{C3380CC4-5D6E-409C-BE32-E72D297353CC}">
              <c16:uniqueId val="{00000001-8BDB-4DE7-B0E0-7DF5FE1C241A}"/>
            </c:ext>
          </c:extLst>
        </c:ser>
        <c:dLbls>
          <c:showLegendKey val="0"/>
          <c:showVal val="0"/>
          <c:showCatName val="0"/>
          <c:showSerName val="0"/>
          <c:showPercent val="0"/>
          <c:showBubbleSize val="0"/>
        </c:dLbls>
        <c:gapWidth val="219"/>
        <c:overlap val="-27"/>
        <c:axId val="1876084735"/>
        <c:axId val="2057594735"/>
      </c:barChart>
      <c:catAx>
        <c:axId val="1876084735"/>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2057594735"/>
        <c:crosses val="autoZero"/>
        <c:auto val="1"/>
        <c:lblAlgn val="ctr"/>
        <c:lblOffset val="100"/>
        <c:noMultiLvlLbl val="0"/>
      </c:catAx>
      <c:valAx>
        <c:axId val="2057594735"/>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876084735"/>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[emotion_configuration_analysis_results_onehot.xlsx]גיליון2!PivotTable6</c:name>
    <c:fmtId val="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גיליון2!$B$1:$B$2</c:f>
              <c:strCache>
                <c:ptCount val="1"/>
                <c:pt idx="0">
                  <c:v>fakenewsnet</c:v>
                </c:pt>
              </c:strCache>
            </c:strRef>
          </c:tx>
          <c:spPr>
            <a:solidFill>
              <a:schemeClr val="accent1"/>
            </a:solidFill>
            <a:ln>
              <a:noFill/>
            </a:ln>
            <a:effectLst/>
          </c:spPr>
          <c:invertIfNegative val="0"/>
          <c:cat>
            <c:strRef>
              <c:f>גיליון2!$A$3:$A$7</c:f>
              <c:strCache>
                <c:ptCount val="4"/>
                <c:pt idx="0">
                  <c:v>negative_emotions</c:v>
                </c:pt>
                <c:pt idx="1">
                  <c:v>positive_emotions</c:v>
                </c:pt>
                <c:pt idx="2">
                  <c:v>excluding_neutral</c:v>
                </c:pt>
                <c:pt idx="3">
                  <c:v>all_emotions</c:v>
                </c:pt>
              </c:strCache>
            </c:strRef>
          </c:cat>
          <c:val>
            <c:numRef>
              <c:f>גיליון2!$B$3:$B$7</c:f>
              <c:numCache>
                <c:formatCode>General</c:formatCode>
                <c:ptCount val="4"/>
                <c:pt idx="0">
                  <c:v>0.72106434910667305</c:v>
                </c:pt>
                <c:pt idx="1">
                  <c:v>0.67394558963569995</c:v>
                </c:pt>
                <c:pt idx="2">
                  <c:v>0.71422515430457201</c:v>
                </c:pt>
                <c:pt idx="3">
                  <c:v>0.72499284093637395</c:v>
                </c:pt>
              </c:numCache>
            </c:numRef>
          </c:val>
          <c:extLst>
            <c:ext xmlns:c16="http://schemas.microsoft.com/office/drawing/2014/chart" uri="{C3380CC4-5D6E-409C-BE32-E72D297353CC}">
              <c16:uniqueId val="{00000000-80D9-4311-8346-4A2AF25F4734}"/>
            </c:ext>
          </c:extLst>
        </c:ser>
        <c:ser>
          <c:idx val="1"/>
          <c:order val="1"/>
          <c:tx>
            <c:strRef>
              <c:f>גיליון2!$C$1:$C$2</c:f>
              <c:strCache>
                <c:ptCount val="1"/>
                <c:pt idx="0">
                  <c:v>politifact</c:v>
                </c:pt>
              </c:strCache>
            </c:strRef>
          </c:tx>
          <c:spPr>
            <a:solidFill>
              <a:schemeClr val="accent2"/>
            </a:solidFill>
            <a:ln>
              <a:noFill/>
            </a:ln>
            <a:effectLst/>
          </c:spPr>
          <c:invertIfNegative val="0"/>
          <c:cat>
            <c:strRef>
              <c:f>גיליון2!$A$3:$A$7</c:f>
              <c:strCache>
                <c:ptCount val="4"/>
                <c:pt idx="0">
                  <c:v>negative_emotions</c:v>
                </c:pt>
                <c:pt idx="1">
                  <c:v>positive_emotions</c:v>
                </c:pt>
                <c:pt idx="2">
                  <c:v>excluding_neutral</c:v>
                </c:pt>
                <c:pt idx="3">
                  <c:v>all_emotions</c:v>
                </c:pt>
              </c:strCache>
            </c:strRef>
          </c:cat>
          <c:val>
            <c:numRef>
              <c:f>גיליון2!$C$3:$C$7</c:f>
              <c:numCache>
                <c:formatCode>General</c:formatCode>
                <c:ptCount val="4"/>
                <c:pt idx="0">
                  <c:v>0.58044584958319301</c:v>
                </c:pt>
                <c:pt idx="1">
                  <c:v>0.53692521312322405</c:v>
                </c:pt>
                <c:pt idx="2">
                  <c:v>0.57329649105116298</c:v>
                </c:pt>
                <c:pt idx="3">
                  <c:v>0.56691978060589898</c:v>
                </c:pt>
              </c:numCache>
            </c:numRef>
          </c:val>
          <c:extLst>
            <c:ext xmlns:c16="http://schemas.microsoft.com/office/drawing/2014/chart" uri="{C3380CC4-5D6E-409C-BE32-E72D297353CC}">
              <c16:uniqueId val="{00000001-80D9-4311-8346-4A2AF25F4734}"/>
            </c:ext>
          </c:extLst>
        </c:ser>
        <c:dLbls>
          <c:showLegendKey val="0"/>
          <c:showVal val="0"/>
          <c:showCatName val="0"/>
          <c:showSerName val="0"/>
          <c:showPercent val="0"/>
          <c:showBubbleSize val="0"/>
        </c:dLbls>
        <c:gapWidth val="219"/>
        <c:overlap val="-27"/>
        <c:axId val="1675896960"/>
        <c:axId val="1126194144"/>
      </c:barChart>
      <c:catAx>
        <c:axId val="1675896960"/>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126194144"/>
        <c:crosses val="autoZero"/>
        <c:auto val="1"/>
        <c:lblAlgn val="ctr"/>
        <c:lblOffset val="100"/>
        <c:noMultiLvlLbl val="0"/>
      </c:catAx>
      <c:valAx>
        <c:axId val="112619414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75896960"/>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[Emotion_and_Spellchecker_Results.xlsx]גיליון2!PivotTable84</c:name>
    <c:fmtId val="-1"/>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גיליון2!$B$3</c:f>
              <c:strCache>
                <c:ptCount val="1"/>
                <c:pt idx="0">
                  <c:v>ממוצע של f1</c:v>
                </c:pt>
              </c:strCache>
            </c:strRef>
          </c:tx>
          <c:spPr>
            <a:solidFill>
              <a:schemeClr val="accent1"/>
            </a:solidFill>
            <a:ln>
              <a:noFill/>
            </a:ln>
            <a:effectLst/>
          </c:spPr>
          <c:invertIfNegative val="0"/>
          <c:cat>
            <c:multiLvlStrRef>
              <c:f>גיליון2!$A$4:$A$12</c:f>
              <c:multiLvlStrCache>
                <c:ptCount val="6"/>
                <c:lvl>
                  <c:pt idx="0">
                    <c:v>TFIDF</c:v>
                  </c:pt>
                  <c:pt idx="1">
                    <c:v>TFIDF + Spelling + Emotion</c:v>
                  </c:pt>
                  <c:pt idx="2">
                    <c:v>TFIDF + Spelling Errors</c:v>
                  </c:pt>
                  <c:pt idx="3">
                    <c:v>TF-IDF</c:v>
                  </c:pt>
                  <c:pt idx="4">
                    <c:v>TF-IDF + Spelling + Emotion</c:v>
                  </c:pt>
                  <c:pt idx="5">
                    <c:v>TF-IDF + Spelling Errors</c:v>
                  </c:pt>
                </c:lvl>
                <c:lvl>
                  <c:pt idx="0">
                    <c:v>FakeNewsNet</c:v>
                  </c:pt>
                  <c:pt idx="3">
                    <c:v>PolitiFact</c:v>
                  </c:pt>
                </c:lvl>
              </c:multiLvlStrCache>
            </c:multiLvlStrRef>
          </c:cat>
          <c:val>
            <c:numRef>
              <c:f>גיליון2!$B$4:$B$12</c:f>
              <c:numCache>
                <c:formatCode>General</c:formatCode>
                <c:ptCount val="6"/>
                <c:pt idx="0">
                  <c:v>0.76810286149031404</c:v>
                </c:pt>
                <c:pt idx="1">
                  <c:v>0.77125728564084095</c:v>
                </c:pt>
                <c:pt idx="2">
                  <c:v>0.76860673516442102</c:v>
                </c:pt>
                <c:pt idx="3">
                  <c:v>0.64461800467932695</c:v>
                </c:pt>
                <c:pt idx="4">
                  <c:v>0.64254965546420695</c:v>
                </c:pt>
                <c:pt idx="5">
                  <c:v>0.64396962255227697</c:v>
                </c:pt>
              </c:numCache>
            </c:numRef>
          </c:val>
          <c:extLst>
            <c:ext xmlns:c16="http://schemas.microsoft.com/office/drawing/2014/chart" uri="{C3380CC4-5D6E-409C-BE32-E72D297353CC}">
              <c16:uniqueId val="{00000000-C9CF-4B42-BCB4-89B7D7D3E809}"/>
            </c:ext>
          </c:extLst>
        </c:ser>
        <c:ser>
          <c:idx val="1"/>
          <c:order val="1"/>
          <c:tx>
            <c:strRef>
              <c:f>גיליון2!$C$3</c:f>
              <c:strCache>
                <c:ptCount val="1"/>
                <c:pt idx="0">
                  <c:v>ממוצע של recall</c:v>
                </c:pt>
              </c:strCache>
            </c:strRef>
          </c:tx>
          <c:spPr>
            <a:solidFill>
              <a:schemeClr val="accent2"/>
            </a:solidFill>
            <a:ln>
              <a:noFill/>
            </a:ln>
            <a:effectLst/>
          </c:spPr>
          <c:invertIfNegative val="0"/>
          <c:cat>
            <c:multiLvlStrRef>
              <c:f>גיליון2!$A$4:$A$12</c:f>
              <c:multiLvlStrCache>
                <c:ptCount val="6"/>
                <c:lvl>
                  <c:pt idx="0">
                    <c:v>TFIDF</c:v>
                  </c:pt>
                  <c:pt idx="1">
                    <c:v>TFIDF + Spelling + Emotion</c:v>
                  </c:pt>
                  <c:pt idx="2">
                    <c:v>TFIDF + Spelling Errors</c:v>
                  </c:pt>
                  <c:pt idx="3">
                    <c:v>TF-IDF</c:v>
                  </c:pt>
                  <c:pt idx="4">
                    <c:v>TF-IDF + Spelling + Emotion</c:v>
                  </c:pt>
                  <c:pt idx="5">
                    <c:v>TF-IDF + Spelling Errors</c:v>
                  </c:pt>
                </c:lvl>
                <c:lvl>
                  <c:pt idx="0">
                    <c:v>FakeNewsNet</c:v>
                  </c:pt>
                  <c:pt idx="3">
                    <c:v>PolitiFact</c:v>
                  </c:pt>
                </c:lvl>
              </c:multiLvlStrCache>
            </c:multiLvlStrRef>
          </c:cat>
          <c:val>
            <c:numRef>
              <c:f>גיליון2!$C$4:$C$12</c:f>
              <c:numCache>
                <c:formatCode>General</c:formatCode>
                <c:ptCount val="6"/>
                <c:pt idx="0">
                  <c:v>0.77915193959381701</c:v>
                </c:pt>
                <c:pt idx="1">
                  <c:v>0.78489193941862501</c:v>
                </c:pt>
                <c:pt idx="2">
                  <c:v>0.77884918601442699</c:v>
                </c:pt>
                <c:pt idx="3">
                  <c:v>0.654871714395584</c:v>
                </c:pt>
                <c:pt idx="4">
                  <c:v>0.65161509229098802</c:v>
                </c:pt>
                <c:pt idx="5">
                  <c:v>0.65443697973217496</c:v>
                </c:pt>
              </c:numCache>
            </c:numRef>
          </c:val>
          <c:extLst>
            <c:ext xmlns:c16="http://schemas.microsoft.com/office/drawing/2014/chart" uri="{C3380CC4-5D6E-409C-BE32-E72D297353CC}">
              <c16:uniqueId val="{00000001-C9CF-4B42-BCB4-89B7D7D3E809}"/>
            </c:ext>
          </c:extLst>
        </c:ser>
        <c:ser>
          <c:idx val="2"/>
          <c:order val="2"/>
          <c:tx>
            <c:strRef>
              <c:f>גיליון2!$D$3</c:f>
              <c:strCache>
                <c:ptCount val="1"/>
                <c:pt idx="0">
                  <c:v>ממוצע של precision</c:v>
                </c:pt>
              </c:strCache>
            </c:strRef>
          </c:tx>
          <c:spPr>
            <a:solidFill>
              <a:schemeClr val="accent3"/>
            </a:solidFill>
            <a:ln>
              <a:noFill/>
            </a:ln>
            <a:effectLst/>
          </c:spPr>
          <c:invertIfNegative val="0"/>
          <c:cat>
            <c:multiLvlStrRef>
              <c:f>גיליון2!$A$4:$A$12</c:f>
              <c:multiLvlStrCache>
                <c:ptCount val="6"/>
                <c:lvl>
                  <c:pt idx="0">
                    <c:v>TFIDF</c:v>
                  </c:pt>
                  <c:pt idx="1">
                    <c:v>TFIDF + Spelling + Emotion</c:v>
                  </c:pt>
                  <c:pt idx="2">
                    <c:v>TFIDF + Spelling Errors</c:v>
                  </c:pt>
                  <c:pt idx="3">
                    <c:v>TF-IDF</c:v>
                  </c:pt>
                  <c:pt idx="4">
                    <c:v>TF-IDF + Spelling + Emotion</c:v>
                  </c:pt>
                  <c:pt idx="5">
                    <c:v>TF-IDF + Spelling Errors</c:v>
                  </c:pt>
                </c:lvl>
                <c:lvl>
                  <c:pt idx="0">
                    <c:v>FakeNewsNet</c:v>
                  </c:pt>
                  <c:pt idx="3">
                    <c:v>PolitiFact</c:v>
                  </c:pt>
                </c:lvl>
              </c:multiLvlStrCache>
            </c:multiLvlStrRef>
          </c:cat>
          <c:val>
            <c:numRef>
              <c:f>גיליון2!$D$4:$D$12</c:f>
              <c:numCache>
                <c:formatCode>General</c:formatCode>
                <c:ptCount val="6"/>
                <c:pt idx="0">
                  <c:v>0.75748751951283599</c:v>
                </c:pt>
                <c:pt idx="1">
                  <c:v>0.75821186960740194</c:v>
                </c:pt>
                <c:pt idx="2">
                  <c:v>0.75870779115579701</c:v>
                </c:pt>
                <c:pt idx="3">
                  <c:v>0.63481972084993299</c:v>
                </c:pt>
                <c:pt idx="4">
                  <c:v>0.63398148714520497</c:v>
                </c:pt>
                <c:pt idx="5">
                  <c:v>0.63399339827123102</c:v>
                </c:pt>
              </c:numCache>
            </c:numRef>
          </c:val>
          <c:extLst>
            <c:ext xmlns:c16="http://schemas.microsoft.com/office/drawing/2014/chart" uri="{C3380CC4-5D6E-409C-BE32-E72D297353CC}">
              <c16:uniqueId val="{00000002-C9CF-4B42-BCB4-89B7D7D3E809}"/>
            </c:ext>
          </c:extLst>
        </c:ser>
        <c:ser>
          <c:idx val="3"/>
          <c:order val="3"/>
          <c:tx>
            <c:strRef>
              <c:f>גיליון2!$E$3</c:f>
              <c:strCache>
                <c:ptCount val="1"/>
                <c:pt idx="0">
                  <c:v>ממוצע של accuracy</c:v>
                </c:pt>
              </c:strCache>
            </c:strRef>
          </c:tx>
          <c:spPr>
            <a:solidFill>
              <a:schemeClr val="accent4"/>
            </a:solidFill>
            <a:ln>
              <a:noFill/>
            </a:ln>
            <a:effectLst/>
          </c:spPr>
          <c:invertIfNegative val="0"/>
          <c:cat>
            <c:multiLvlStrRef>
              <c:f>גיליון2!$A$4:$A$12</c:f>
              <c:multiLvlStrCache>
                <c:ptCount val="6"/>
                <c:lvl>
                  <c:pt idx="0">
                    <c:v>TFIDF</c:v>
                  </c:pt>
                  <c:pt idx="1">
                    <c:v>TFIDF + Spelling + Emotion</c:v>
                  </c:pt>
                  <c:pt idx="2">
                    <c:v>TFIDF + Spelling Errors</c:v>
                  </c:pt>
                  <c:pt idx="3">
                    <c:v>TF-IDF</c:v>
                  </c:pt>
                  <c:pt idx="4">
                    <c:v>TF-IDF + Spelling + Emotion</c:v>
                  </c:pt>
                  <c:pt idx="5">
                    <c:v>TF-IDF + Spelling Errors</c:v>
                  </c:pt>
                </c:lvl>
                <c:lvl>
                  <c:pt idx="0">
                    <c:v>FakeNewsNet</c:v>
                  </c:pt>
                  <c:pt idx="3">
                    <c:v>PolitiFact</c:v>
                  </c:pt>
                </c:lvl>
              </c:multiLvlStrCache>
            </c:multiLvlStrRef>
          </c:cat>
          <c:val>
            <c:numRef>
              <c:f>גיליון2!$E$4:$E$12</c:f>
              <c:numCache>
                <c:formatCode>General</c:formatCode>
                <c:ptCount val="6"/>
                <c:pt idx="0">
                  <c:v>0.76480416236533</c:v>
                </c:pt>
                <c:pt idx="1">
                  <c:v>0.76722105808286301</c:v>
                </c:pt>
                <c:pt idx="2">
                  <c:v>0.76555954069601595</c:v>
                </c:pt>
                <c:pt idx="3">
                  <c:v>0.63891888641276795</c:v>
                </c:pt>
                <c:pt idx="4">
                  <c:v>0.63750776614340199</c:v>
                </c:pt>
                <c:pt idx="5">
                  <c:v>0.63815919647056696</c:v>
                </c:pt>
              </c:numCache>
            </c:numRef>
          </c:val>
          <c:extLst>
            <c:ext xmlns:c16="http://schemas.microsoft.com/office/drawing/2014/chart" uri="{C3380CC4-5D6E-409C-BE32-E72D297353CC}">
              <c16:uniqueId val="{00000003-C9CF-4B42-BCB4-89B7D7D3E809}"/>
            </c:ext>
          </c:extLst>
        </c:ser>
        <c:dLbls>
          <c:showLegendKey val="0"/>
          <c:showVal val="0"/>
          <c:showCatName val="0"/>
          <c:showSerName val="0"/>
          <c:showPercent val="0"/>
          <c:showBubbleSize val="0"/>
        </c:dLbls>
        <c:gapWidth val="219"/>
        <c:overlap val="-27"/>
        <c:axId val="163099872"/>
        <c:axId val="1470926608"/>
      </c:barChart>
      <c:catAx>
        <c:axId val="16309987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470926608"/>
        <c:crosses val="autoZero"/>
        <c:auto val="1"/>
        <c:lblAlgn val="ctr"/>
        <c:lblOffset val="100"/>
        <c:noMultiLvlLbl val="0"/>
      </c:catAx>
      <c:valAx>
        <c:axId val="1470926608"/>
        <c:scaling>
          <c:orientation val="minMax"/>
          <c:min val="0.60000000000000009"/>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3099872"/>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[all_results_single_models.xlsx]גיליון4!PivotTable48</c:name>
    <c:fmtId val="27"/>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s>
    <c:plotArea>
      <c:layout/>
      <c:barChart>
        <c:barDir val="col"/>
        <c:grouping val="clustered"/>
        <c:varyColors val="0"/>
        <c:ser>
          <c:idx val="0"/>
          <c:order val="0"/>
          <c:tx>
            <c:strRef>
              <c:f>גיליון4!$B$4:$B$5</c:f>
              <c:strCache>
                <c:ptCount val="1"/>
                <c:pt idx="0">
                  <c:v>FastText</c:v>
                </c:pt>
              </c:strCache>
            </c:strRef>
          </c:tx>
          <c:spPr>
            <a:solidFill>
              <a:schemeClr val="accent1"/>
            </a:solidFill>
            <a:ln>
              <a:noFill/>
            </a:ln>
            <a:effectLst/>
          </c:spPr>
          <c:invertIfNegative val="0"/>
          <c:cat>
            <c:multiLvlStrRef>
              <c:f>גיליון4!$A$6:$A$16</c:f>
              <c:multiLvlStrCache>
                <c:ptCount val="8"/>
                <c:lvl>
                  <c:pt idx="0">
                    <c:v>LOGISTIC</c:v>
                  </c:pt>
                  <c:pt idx="1">
                    <c:v>RF</c:v>
                  </c:pt>
                  <c:pt idx="2">
                    <c:v>SVM</c:v>
                  </c:pt>
                  <c:pt idx="3">
                    <c:v>XGBOOST</c:v>
                  </c:pt>
                  <c:pt idx="4">
                    <c:v>LOGISTIC</c:v>
                  </c:pt>
                  <c:pt idx="5">
                    <c:v>RF</c:v>
                  </c:pt>
                  <c:pt idx="6">
                    <c:v>SVM</c:v>
                  </c:pt>
                  <c:pt idx="7">
                    <c:v>XGBOOST</c:v>
                  </c:pt>
                </c:lvl>
                <c:lvl>
                  <c:pt idx="0">
                    <c:v>FakeNewsNet</c:v>
                  </c:pt>
                  <c:pt idx="4">
                    <c:v>PolitiFact</c:v>
                  </c:pt>
                </c:lvl>
              </c:multiLvlStrCache>
            </c:multiLvlStrRef>
          </c:cat>
          <c:val>
            <c:numRef>
              <c:f>גיליון4!$B$6:$B$16</c:f>
              <c:numCache>
                <c:formatCode>General</c:formatCode>
                <c:ptCount val="8"/>
                <c:pt idx="0">
                  <c:v>0.49731389102072099</c:v>
                </c:pt>
                <c:pt idx="1">
                  <c:v>0.1487</c:v>
                </c:pt>
                <c:pt idx="2">
                  <c:v>0.49280000000000002</c:v>
                </c:pt>
                <c:pt idx="3">
                  <c:v>0.16405667412378799</c:v>
                </c:pt>
                <c:pt idx="4">
                  <c:v>0.59366314619232896</c:v>
                </c:pt>
                <c:pt idx="5">
                  <c:v>0.59079999999999999</c:v>
                </c:pt>
                <c:pt idx="6">
                  <c:v>0.59919999999999995</c:v>
                </c:pt>
                <c:pt idx="7">
                  <c:v>0.58306538049303303</c:v>
                </c:pt>
              </c:numCache>
            </c:numRef>
          </c:val>
          <c:extLst>
            <c:ext xmlns:c16="http://schemas.microsoft.com/office/drawing/2014/chart" uri="{C3380CC4-5D6E-409C-BE32-E72D297353CC}">
              <c16:uniqueId val="{00000000-28DC-405C-8896-E03192F6244C}"/>
            </c:ext>
          </c:extLst>
        </c:ser>
        <c:ser>
          <c:idx val="1"/>
          <c:order val="1"/>
          <c:tx>
            <c:strRef>
              <c:f>גיליון4!$C$4:$C$5</c:f>
              <c:strCache>
                <c:ptCount val="1"/>
                <c:pt idx="0">
                  <c:v>TFIDF</c:v>
                </c:pt>
              </c:strCache>
            </c:strRef>
          </c:tx>
          <c:spPr>
            <a:solidFill>
              <a:schemeClr val="accent2"/>
            </a:solidFill>
            <a:ln>
              <a:noFill/>
            </a:ln>
            <a:effectLst/>
          </c:spPr>
          <c:invertIfNegative val="0"/>
          <c:cat>
            <c:multiLvlStrRef>
              <c:f>גיליון4!$A$6:$A$16</c:f>
              <c:multiLvlStrCache>
                <c:ptCount val="8"/>
                <c:lvl>
                  <c:pt idx="0">
                    <c:v>LOGISTIC</c:v>
                  </c:pt>
                  <c:pt idx="1">
                    <c:v>RF</c:v>
                  </c:pt>
                  <c:pt idx="2">
                    <c:v>SVM</c:v>
                  </c:pt>
                  <c:pt idx="3">
                    <c:v>XGBOOST</c:v>
                  </c:pt>
                  <c:pt idx="4">
                    <c:v>LOGISTIC</c:v>
                  </c:pt>
                  <c:pt idx="5">
                    <c:v>RF</c:v>
                  </c:pt>
                  <c:pt idx="6">
                    <c:v>SVM</c:v>
                  </c:pt>
                  <c:pt idx="7">
                    <c:v>XGBOOST</c:v>
                  </c:pt>
                </c:lvl>
                <c:lvl>
                  <c:pt idx="0">
                    <c:v>FakeNewsNet</c:v>
                  </c:pt>
                  <c:pt idx="4">
                    <c:v>PolitiFact</c:v>
                  </c:pt>
                </c:lvl>
              </c:multiLvlStrCache>
            </c:multiLvlStrRef>
          </c:cat>
          <c:val>
            <c:numRef>
              <c:f>גיליון4!$C$6:$C$16</c:f>
              <c:numCache>
                <c:formatCode>General</c:formatCode>
                <c:ptCount val="8"/>
                <c:pt idx="0">
                  <c:v>0.31137724550898199</c:v>
                </c:pt>
                <c:pt idx="1">
                  <c:v>0.17199999999999999</c:v>
                </c:pt>
                <c:pt idx="2">
                  <c:v>0.30459999999999998</c:v>
                </c:pt>
                <c:pt idx="3">
                  <c:v>0.32554945054945</c:v>
                </c:pt>
                <c:pt idx="4">
                  <c:v>0.63944856839872699</c:v>
                </c:pt>
                <c:pt idx="5">
                  <c:v>0.61660000000000004</c:v>
                </c:pt>
                <c:pt idx="6">
                  <c:v>0.62649999999999995</c:v>
                </c:pt>
                <c:pt idx="7">
                  <c:v>0.62386302835741003</c:v>
                </c:pt>
              </c:numCache>
            </c:numRef>
          </c:val>
          <c:extLst>
            <c:ext xmlns:c16="http://schemas.microsoft.com/office/drawing/2014/chart" uri="{C3380CC4-5D6E-409C-BE32-E72D297353CC}">
              <c16:uniqueId val="{00000001-28DC-405C-8896-E03192F6244C}"/>
            </c:ext>
          </c:extLst>
        </c:ser>
        <c:ser>
          <c:idx val="2"/>
          <c:order val="2"/>
          <c:tx>
            <c:strRef>
              <c:f>גיליון4!$D$4:$D$5</c:f>
              <c:strCache>
                <c:ptCount val="1"/>
                <c:pt idx="0">
                  <c:v>Word2Vec</c:v>
                </c:pt>
              </c:strCache>
            </c:strRef>
          </c:tx>
          <c:spPr>
            <a:solidFill>
              <a:schemeClr val="accent3"/>
            </a:solidFill>
            <a:ln>
              <a:noFill/>
            </a:ln>
            <a:effectLst/>
          </c:spPr>
          <c:invertIfNegative val="0"/>
          <c:cat>
            <c:multiLvlStrRef>
              <c:f>גיליון4!$A$6:$A$16</c:f>
              <c:multiLvlStrCache>
                <c:ptCount val="8"/>
                <c:lvl>
                  <c:pt idx="0">
                    <c:v>LOGISTIC</c:v>
                  </c:pt>
                  <c:pt idx="1">
                    <c:v>RF</c:v>
                  </c:pt>
                  <c:pt idx="2">
                    <c:v>SVM</c:v>
                  </c:pt>
                  <c:pt idx="3">
                    <c:v>XGBOOST</c:v>
                  </c:pt>
                  <c:pt idx="4">
                    <c:v>LOGISTIC</c:v>
                  </c:pt>
                  <c:pt idx="5">
                    <c:v>RF</c:v>
                  </c:pt>
                  <c:pt idx="6">
                    <c:v>SVM</c:v>
                  </c:pt>
                  <c:pt idx="7">
                    <c:v>XGBOOST</c:v>
                  </c:pt>
                </c:lvl>
                <c:lvl>
                  <c:pt idx="0">
                    <c:v>FakeNewsNet</c:v>
                  </c:pt>
                  <c:pt idx="4">
                    <c:v>PolitiFact</c:v>
                  </c:pt>
                </c:lvl>
              </c:multiLvlStrCache>
            </c:multiLvlStrRef>
          </c:cat>
          <c:val>
            <c:numRef>
              <c:f>גיליון4!$D$6:$D$16</c:f>
              <c:numCache>
                <c:formatCode>General</c:formatCode>
                <c:ptCount val="8"/>
                <c:pt idx="0">
                  <c:v>0.495224099926524</c:v>
                </c:pt>
                <c:pt idx="1">
                  <c:v>0.15090000000000001</c:v>
                </c:pt>
                <c:pt idx="2">
                  <c:v>0.48630000000000001</c:v>
                </c:pt>
                <c:pt idx="3">
                  <c:v>0.162773172569706</c:v>
                </c:pt>
                <c:pt idx="4">
                  <c:v>0.58684654300168604</c:v>
                </c:pt>
                <c:pt idx="5">
                  <c:v>0.57020000000000004</c:v>
                </c:pt>
                <c:pt idx="6">
                  <c:v>0.59899999999999998</c:v>
                </c:pt>
                <c:pt idx="7">
                  <c:v>0.58567639257294402</c:v>
                </c:pt>
              </c:numCache>
            </c:numRef>
          </c:val>
          <c:extLst>
            <c:ext xmlns:c16="http://schemas.microsoft.com/office/drawing/2014/chart" uri="{C3380CC4-5D6E-409C-BE32-E72D297353CC}">
              <c16:uniqueId val="{00000002-28DC-405C-8896-E03192F6244C}"/>
            </c:ext>
          </c:extLst>
        </c:ser>
        <c:dLbls>
          <c:showLegendKey val="0"/>
          <c:showVal val="0"/>
          <c:showCatName val="0"/>
          <c:showSerName val="0"/>
          <c:showPercent val="0"/>
          <c:showBubbleSize val="0"/>
        </c:dLbls>
        <c:gapWidth val="219"/>
        <c:overlap val="-27"/>
        <c:axId val="2116595568"/>
        <c:axId val="1653615616"/>
      </c:barChart>
      <c:catAx>
        <c:axId val="2116595568"/>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53615616"/>
        <c:crosses val="autoZero"/>
        <c:auto val="1"/>
        <c:lblAlgn val="ctr"/>
        <c:lblOffset val="100"/>
        <c:noMultiLvlLbl val="0"/>
      </c:catAx>
      <c:valAx>
        <c:axId val="1653615616"/>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2116595568"/>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[all_models.xlsx]גיליון8!PivotTable7</c:name>
    <c:fmtId val="37"/>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גיליון8!$B$4:$B$5</c:f>
              <c:strCache>
                <c:ptCount val="1"/>
                <c:pt idx="0">
                  <c:v>FakeNewsNet</c:v>
                </c:pt>
              </c:strCache>
            </c:strRef>
          </c:tx>
          <c:spPr>
            <a:ln w="28575" cap="rnd">
              <a:solidFill>
                <a:schemeClr val="accent1"/>
              </a:solidFill>
              <a:round/>
            </a:ln>
            <a:effectLst/>
          </c:spPr>
          <c:marker>
            <c:symbol val="none"/>
          </c:marker>
          <c:cat>
            <c:multiLvlStrRef>
              <c:f>גיליון8!$A$6:$A$16</c:f>
              <c:multiLvlStrCache>
                <c:ptCount val="8"/>
                <c:lvl>
                  <c:pt idx="0">
                    <c:v>LOGISTIC</c:v>
                  </c:pt>
                  <c:pt idx="1">
                    <c:v>RF</c:v>
                  </c:pt>
                  <c:pt idx="2">
                    <c:v>SVM</c:v>
                  </c:pt>
                  <c:pt idx="3">
                    <c:v>XGBOOST</c:v>
                  </c:pt>
                  <c:pt idx="4">
                    <c:v>Stacking-XGBoost Meta</c:v>
                  </c:pt>
                  <c:pt idx="5">
                    <c:v>SVM + RF</c:v>
                  </c:pt>
                  <c:pt idx="6">
                    <c:v>SVM + RF + LR</c:v>
                  </c:pt>
                  <c:pt idx="7">
                    <c:v>SVM + XGBoost + LR</c:v>
                  </c:pt>
                </c:lvl>
                <c:lvl>
                  <c:pt idx="0">
                    <c:v>Single</c:v>
                  </c:pt>
                  <c:pt idx="4">
                    <c:v>Stacking</c:v>
                  </c:pt>
                </c:lvl>
              </c:multiLvlStrCache>
            </c:multiLvlStrRef>
          </c:cat>
          <c:val>
            <c:numRef>
              <c:f>גיליון8!$B$6:$B$16</c:f>
              <c:numCache>
                <c:formatCode>General</c:formatCode>
                <c:ptCount val="8"/>
                <c:pt idx="0">
                  <c:v>0.31137724550898199</c:v>
                </c:pt>
                <c:pt idx="1">
                  <c:v>0.17199999999999999</c:v>
                </c:pt>
                <c:pt idx="2">
                  <c:v>0.30459999999999998</c:v>
                </c:pt>
                <c:pt idx="3">
                  <c:v>0.32554945054945</c:v>
                </c:pt>
                <c:pt idx="4">
                  <c:v>0.73197654291729797</c:v>
                </c:pt>
                <c:pt idx="5">
                  <c:v>0.75370047255347872</c:v>
                </c:pt>
                <c:pt idx="6">
                  <c:v>0.771572966085738</c:v>
                </c:pt>
                <c:pt idx="7">
                  <c:v>0.76583210603829166</c:v>
                </c:pt>
              </c:numCache>
            </c:numRef>
          </c:val>
          <c:smooth val="0"/>
          <c:extLst>
            <c:ext xmlns:c16="http://schemas.microsoft.com/office/drawing/2014/chart" uri="{C3380CC4-5D6E-409C-BE32-E72D297353CC}">
              <c16:uniqueId val="{00000000-6180-4662-809A-9273CF96F751}"/>
            </c:ext>
          </c:extLst>
        </c:ser>
        <c:ser>
          <c:idx val="1"/>
          <c:order val="1"/>
          <c:tx>
            <c:strRef>
              <c:f>גיליון8!$C$4:$C$5</c:f>
              <c:strCache>
                <c:ptCount val="1"/>
                <c:pt idx="0">
                  <c:v>PolitiFact</c:v>
                </c:pt>
              </c:strCache>
            </c:strRef>
          </c:tx>
          <c:spPr>
            <a:ln w="28575" cap="rnd">
              <a:solidFill>
                <a:schemeClr val="accent2"/>
              </a:solidFill>
              <a:round/>
            </a:ln>
            <a:effectLst/>
          </c:spPr>
          <c:marker>
            <c:symbol val="none"/>
          </c:marker>
          <c:cat>
            <c:multiLvlStrRef>
              <c:f>גיליון8!$A$6:$A$16</c:f>
              <c:multiLvlStrCache>
                <c:ptCount val="8"/>
                <c:lvl>
                  <c:pt idx="0">
                    <c:v>LOGISTIC</c:v>
                  </c:pt>
                  <c:pt idx="1">
                    <c:v>RF</c:v>
                  </c:pt>
                  <c:pt idx="2">
                    <c:v>SVM</c:v>
                  </c:pt>
                  <c:pt idx="3">
                    <c:v>XGBOOST</c:v>
                  </c:pt>
                  <c:pt idx="4">
                    <c:v>Stacking-XGBoost Meta</c:v>
                  </c:pt>
                  <c:pt idx="5">
                    <c:v>SVM + RF</c:v>
                  </c:pt>
                  <c:pt idx="6">
                    <c:v>SVM + RF + LR</c:v>
                  </c:pt>
                  <c:pt idx="7">
                    <c:v>SVM + XGBoost + LR</c:v>
                  </c:pt>
                </c:lvl>
                <c:lvl>
                  <c:pt idx="0">
                    <c:v>Single</c:v>
                  </c:pt>
                  <c:pt idx="4">
                    <c:v>Stacking</c:v>
                  </c:pt>
                </c:lvl>
              </c:multiLvlStrCache>
            </c:multiLvlStrRef>
          </c:cat>
          <c:val>
            <c:numRef>
              <c:f>גיליון8!$C$6:$C$16</c:f>
              <c:numCache>
                <c:formatCode>General</c:formatCode>
                <c:ptCount val="8"/>
                <c:pt idx="0">
                  <c:v>0.63944856839872699</c:v>
                </c:pt>
                <c:pt idx="1">
                  <c:v>0.61660000000000004</c:v>
                </c:pt>
                <c:pt idx="2">
                  <c:v>0.62649999999999995</c:v>
                </c:pt>
                <c:pt idx="3">
                  <c:v>0.62386302835741003</c:v>
                </c:pt>
                <c:pt idx="4">
                  <c:v>0.60587001852113398</c:v>
                </c:pt>
                <c:pt idx="5">
                  <c:v>0.63411416827034695</c:v>
                </c:pt>
                <c:pt idx="6">
                  <c:v>0.64638702269965898</c:v>
                </c:pt>
                <c:pt idx="7">
                  <c:v>0.62065275548421617</c:v>
                </c:pt>
              </c:numCache>
            </c:numRef>
          </c:val>
          <c:smooth val="0"/>
          <c:extLst>
            <c:ext xmlns:c16="http://schemas.microsoft.com/office/drawing/2014/chart" uri="{C3380CC4-5D6E-409C-BE32-E72D297353CC}">
              <c16:uniqueId val="{00000001-6180-4662-809A-9273CF96F751}"/>
            </c:ext>
          </c:extLst>
        </c:ser>
        <c:dLbls>
          <c:showLegendKey val="0"/>
          <c:showVal val="0"/>
          <c:showCatName val="0"/>
          <c:showSerName val="0"/>
          <c:showPercent val="0"/>
          <c:showBubbleSize val="0"/>
        </c:dLbls>
        <c:smooth val="0"/>
        <c:axId val="775106016"/>
        <c:axId val="892176384"/>
      </c:lineChart>
      <c:catAx>
        <c:axId val="77510601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892176384"/>
        <c:crosses val="autoZero"/>
        <c:auto val="1"/>
        <c:lblAlgn val="ctr"/>
        <c:lblOffset val="100"/>
        <c:noMultiLvlLbl val="0"/>
      </c:catAx>
      <c:valAx>
        <c:axId val="89217638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775106016"/>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[all_models.xlsx]גיליון7!PivotTable3</c:name>
    <c:fmtId val="9"/>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גיליון7!$B$4</c:f>
              <c:strCache>
                <c:ptCount val="1"/>
                <c:pt idx="0">
                  <c:v>ממוצע של Recall</c:v>
                </c:pt>
              </c:strCache>
            </c:strRef>
          </c:tx>
          <c:spPr>
            <a:solidFill>
              <a:schemeClr val="accent1"/>
            </a:solidFill>
            <a:ln>
              <a:noFill/>
            </a:ln>
            <a:effectLst/>
          </c:spPr>
          <c:invertIfNegative val="0"/>
          <c:cat>
            <c:strRef>
              <c:f>גיליון7!$A$5:$A$11</c:f>
              <c:strCache>
                <c:ptCount val="6"/>
                <c:pt idx="0">
                  <c:v>FastText</c:v>
                </c:pt>
                <c:pt idx="1">
                  <c:v>FastText + PCA</c:v>
                </c:pt>
                <c:pt idx="2">
                  <c:v>TFIDF</c:v>
                </c:pt>
                <c:pt idx="3">
                  <c:v>TFIDF + PCA</c:v>
                </c:pt>
                <c:pt idx="4">
                  <c:v>Word2Vec</c:v>
                </c:pt>
                <c:pt idx="5">
                  <c:v>Word2Vec + PCA</c:v>
                </c:pt>
              </c:strCache>
            </c:strRef>
          </c:cat>
          <c:val>
            <c:numRef>
              <c:f>גיליון7!$B$5:$B$11</c:f>
              <c:numCache>
                <c:formatCode>General</c:formatCode>
                <c:ptCount val="6"/>
                <c:pt idx="0">
                  <c:v>0.65982770093149645</c:v>
                </c:pt>
                <c:pt idx="1">
                  <c:v>0.67070552528033611</c:v>
                </c:pt>
                <c:pt idx="2">
                  <c:v>0.69888880058273373</c:v>
                </c:pt>
                <c:pt idx="3">
                  <c:v>0.69443424311177693</c:v>
                </c:pt>
                <c:pt idx="4">
                  <c:v>0.66715252004923387</c:v>
                </c:pt>
                <c:pt idx="5">
                  <c:v>0.66950766722445665</c:v>
                </c:pt>
              </c:numCache>
            </c:numRef>
          </c:val>
          <c:extLst>
            <c:ext xmlns:c16="http://schemas.microsoft.com/office/drawing/2014/chart" uri="{C3380CC4-5D6E-409C-BE32-E72D297353CC}">
              <c16:uniqueId val="{00000000-9908-4BF7-8630-3007B3D56070}"/>
            </c:ext>
          </c:extLst>
        </c:ser>
        <c:ser>
          <c:idx val="1"/>
          <c:order val="1"/>
          <c:tx>
            <c:strRef>
              <c:f>גיליון7!$C$4</c:f>
              <c:strCache>
                <c:ptCount val="1"/>
                <c:pt idx="0">
                  <c:v>ממוצע של F1-Score</c:v>
                </c:pt>
              </c:strCache>
            </c:strRef>
          </c:tx>
          <c:spPr>
            <a:solidFill>
              <a:schemeClr val="accent2"/>
            </a:solidFill>
            <a:ln>
              <a:noFill/>
            </a:ln>
            <a:effectLst/>
          </c:spPr>
          <c:invertIfNegative val="0"/>
          <c:cat>
            <c:strRef>
              <c:f>גיליון7!$A$5:$A$11</c:f>
              <c:strCache>
                <c:ptCount val="6"/>
                <c:pt idx="0">
                  <c:v>FastText</c:v>
                </c:pt>
                <c:pt idx="1">
                  <c:v>FastText + PCA</c:v>
                </c:pt>
                <c:pt idx="2">
                  <c:v>TFIDF</c:v>
                </c:pt>
                <c:pt idx="3">
                  <c:v>TFIDF + PCA</c:v>
                </c:pt>
                <c:pt idx="4">
                  <c:v>Word2Vec</c:v>
                </c:pt>
                <c:pt idx="5">
                  <c:v>Word2Vec + PCA</c:v>
                </c:pt>
              </c:strCache>
            </c:strRef>
          </c:cat>
          <c:val>
            <c:numRef>
              <c:f>גיליון7!$C$5:$C$11</c:f>
              <c:numCache>
                <c:formatCode>General</c:formatCode>
                <c:ptCount val="6"/>
                <c:pt idx="0">
                  <c:v>0.65982671351000888</c:v>
                </c:pt>
                <c:pt idx="1">
                  <c:v>0.66631361518821308</c:v>
                </c:pt>
                <c:pt idx="2">
                  <c:v>0.6912632565712703</c:v>
                </c:pt>
                <c:pt idx="3">
                  <c:v>0.68986854244063112</c:v>
                </c:pt>
                <c:pt idx="4">
                  <c:v>0.66507073113731485</c:v>
                </c:pt>
                <c:pt idx="5">
                  <c:v>0.6661722056866044</c:v>
                </c:pt>
              </c:numCache>
            </c:numRef>
          </c:val>
          <c:extLst>
            <c:ext xmlns:c16="http://schemas.microsoft.com/office/drawing/2014/chart" uri="{C3380CC4-5D6E-409C-BE32-E72D297353CC}">
              <c16:uniqueId val="{00000001-9908-4BF7-8630-3007B3D56070}"/>
            </c:ext>
          </c:extLst>
        </c:ser>
        <c:ser>
          <c:idx val="2"/>
          <c:order val="2"/>
          <c:tx>
            <c:strRef>
              <c:f>גיליון7!$D$4</c:f>
              <c:strCache>
                <c:ptCount val="1"/>
                <c:pt idx="0">
                  <c:v>ממוצע של Precision</c:v>
                </c:pt>
              </c:strCache>
            </c:strRef>
          </c:tx>
          <c:spPr>
            <a:solidFill>
              <a:schemeClr val="accent3"/>
            </a:solidFill>
            <a:ln>
              <a:noFill/>
            </a:ln>
            <a:effectLst/>
          </c:spPr>
          <c:invertIfNegative val="0"/>
          <c:cat>
            <c:strRef>
              <c:f>גיליון7!$A$5:$A$11</c:f>
              <c:strCache>
                <c:ptCount val="6"/>
                <c:pt idx="0">
                  <c:v>FastText</c:v>
                </c:pt>
                <c:pt idx="1">
                  <c:v>FastText + PCA</c:v>
                </c:pt>
                <c:pt idx="2">
                  <c:v>TFIDF</c:v>
                </c:pt>
                <c:pt idx="3">
                  <c:v>TFIDF + PCA</c:v>
                </c:pt>
                <c:pt idx="4">
                  <c:v>Word2Vec</c:v>
                </c:pt>
                <c:pt idx="5">
                  <c:v>Word2Vec + PCA</c:v>
                </c:pt>
              </c:strCache>
            </c:strRef>
          </c:cat>
          <c:val>
            <c:numRef>
              <c:f>גיליון7!$D$5:$D$11</c:f>
              <c:numCache>
                <c:formatCode>General</c:formatCode>
                <c:ptCount val="6"/>
                <c:pt idx="0">
                  <c:v>0.66151556296482772</c:v>
                </c:pt>
                <c:pt idx="1">
                  <c:v>0.66350855810686127</c:v>
                </c:pt>
                <c:pt idx="2">
                  <c:v>0.68436864071646353</c:v>
                </c:pt>
                <c:pt idx="3">
                  <c:v>0.68632099134006852</c:v>
                </c:pt>
                <c:pt idx="4">
                  <c:v>0.66370416363980733</c:v>
                </c:pt>
                <c:pt idx="5">
                  <c:v>0.66350280514016846</c:v>
                </c:pt>
              </c:numCache>
            </c:numRef>
          </c:val>
          <c:extLst>
            <c:ext xmlns:c16="http://schemas.microsoft.com/office/drawing/2014/chart" uri="{C3380CC4-5D6E-409C-BE32-E72D297353CC}">
              <c16:uniqueId val="{00000002-9908-4BF7-8630-3007B3D56070}"/>
            </c:ext>
          </c:extLst>
        </c:ser>
        <c:ser>
          <c:idx val="3"/>
          <c:order val="3"/>
          <c:tx>
            <c:strRef>
              <c:f>גיליון7!$E$4</c:f>
              <c:strCache>
                <c:ptCount val="1"/>
                <c:pt idx="0">
                  <c:v>ממוצע של Accuracy</c:v>
                </c:pt>
              </c:strCache>
            </c:strRef>
          </c:tx>
          <c:spPr>
            <a:solidFill>
              <a:schemeClr val="accent4"/>
            </a:solidFill>
            <a:ln>
              <a:noFill/>
            </a:ln>
            <a:effectLst/>
          </c:spPr>
          <c:invertIfNegative val="0"/>
          <c:cat>
            <c:strRef>
              <c:f>גיליון7!$A$5:$A$11</c:f>
              <c:strCache>
                <c:ptCount val="6"/>
                <c:pt idx="0">
                  <c:v>FastText</c:v>
                </c:pt>
                <c:pt idx="1">
                  <c:v>FastText + PCA</c:v>
                </c:pt>
                <c:pt idx="2">
                  <c:v>TFIDF</c:v>
                </c:pt>
                <c:pt idx="3">
                  <c:v>TFIDF + PCA</c:v>
                </c:pt>
                <c:pt idx="4">
                  <c:v>Word2Vec</c:v>
                </c:pt>
                <c:pt idx="5">
                  <c:v>Word2Vec + PCA</c:v>
                </c:pt>
              </c:strCache>
            </c:strRef>
          </c:cat>
          <c:val>
            <c:numRef>
              <c:f>גיליון7!$E$5:$E$11</c:f>
              <c:numCache>
                <c:formatCode>General</c:formatCode>
                <c:ptCount val="6"/>
                <c:pt idx="0">
                  <c:v>0.66189892957953234</c:v>
                </c:pt>
                <c:pt idx="1">
                  <c:v>0.66633826335790491</c:v>
                </c:pt>
                <c:pt idx="2">
                  <c:v>0.68843801437045771</c:v>
                </c:pt>
                <c:pt idx="3">
                  <c:v>0.68847103565383772</c:v>
                </c:pt>
                <c:pt idx="4">
                  <c:v>0.66586336838632354</c:v>
                </c:pt>
                <c:pt idx="5">
                  <c:v>0.66641330598198156</c:v>
                </c:pt>
              </c:numCache>
            </c:numRef>
          </c:val>
          <c:extLst>
            <c:ext xmlns:c16="http://schemas.microsoft.com/office/drawing/2014/chart" uri="{C3380CC4-5D6E-409C-BE32-E72D297353CC}">
              <c16:uniqueId val="{00000003-9908-4BF7-8630-3007B3D56070}"/>
            </c:ext>
          </c:extLst>
        </c:ser>
        <c:dLbls>
          <c:showLegendKey val="0"/>
          <c:showVal val="0"/>
          <c:showCatName val="0"/>
          <c:showSerName val="0"/>
          <c:showPercent val="0"/>
          <c:showBubbleSize val="0"/>
        </c:dLbls>
        <c:gapWidth val="219"/>
        <c:overlap val="-27"/>
        <c:axId val="1146334656"/>
        <c:axId val="1071127296"/>
      </c:barChart>
      <c:catAx>
        <c:axId val="114633465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071127296"/>
        <c:crosses val="autoZero"/>
        <c:auto val="1"/>
        <c:lblAlgn val="ctr"/>
        <c:lblOffset val="100"/>
        <c:noMultiLvlLbl val="0"/>
      </c:catAx>
      <c:valAx>
        <c:axId val="1071127296"/>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146334656"/>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[all_models.xlsx]גיליון3!PivotTable62</c:name>
    <c:fmtId val="14"/>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
        <c:idx val="12"/>
        <c:spPr>
          <a:solidFill>
            <a:schemeClr val="accent1"/>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1"/>
          </a:solidFill>
          <a:ln>
            <a:noFill/>
          </a:ln>
          <a:effectLst/>
        </c:spPr>
        <c:marker>
          <c:symbol val="none"/>
        </c:marker>
      </c:pivotFmt>
      <c:pivotFmt>
        <c:idx val="15"/>
        <c:spPr>
          <a:solidFill>
            <a:schemeClr val="accent1"/>
          </a:solidFill>
          <a:ln>
            <a:noFill/>
          </a:ln>
          <a:effectLst/>
        </c:spPr>
        <c:marker>
          <c:symbol val="none"/>
        </c:marker>
      </c:pivotFmt>
    </c:pivotFmts>
    <c:plotArea>
      <c:layout/>
      <c:barChart>
        <c:barDir val="col"/>
        <c:grouping val="clustered"/>
        <c:varyColors val="0"/>
        <c:ser>
          <c:idx val="0"/>
          <c:order val="0"/>
          <c:tx>
            <c:strRef>
              <c:f>גיליון3!$B$5:$B$6</c:f>
              <c:strCache>
                <c:ptCount val="1"/>
                <c:pt idx="0">
                  <c:v>FastText</c:v>
                </c:pt>
              </c:strCache>
            </c:strRef>
          </c:tx>
          <c:spPr>
            <a:solidFill>
              <a:schemeClr val="accent1"/>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גיליון3!$B$7:$B$17</c:f>
              <c:numCache>
                <c:formatCode>General</c:formatCode>
                <c:ptCount val="8"/>
                <c:pt idx="0">
                  <c:v>0.49731389102072099</c:v>
                </c:pt>
                <c:pt idx="1">
                  <c:v>0.1487</c:v>
                </c:pt>
                <c:pt idx="2">
                  <c:v>0.49280000000000002</c:v>
                </c:pt>
                <c:pt idx="3">
                  <c:v>0.16405667412378799</c:v>
                </c:pt>
                <c:pt idx="4">
                  <c:v>0.78138318997656908</c:v>
                </c:pt>
                <c:pt idx="5">
                  <c:v>0.68367366546682296</c:v>
                </c:pt>
                <c:pt idx="6">
                  <c:v>0.83822422874341607</c:v>
                </c:pt>
                <c:pt idx="7">
                  <c:v>0.62714307837704897</c:v>
                </c:pt>
              </c:numCache>
            </c:numRef>
          </c:val>
          <c:extLst>
            <c:ext xmlns:c16="http://schemas.microsoft.com/office/drawing/2014/chart" uri="{C3380CC4-5D6E-409C-BE32-E72D297353CC}">
              <c16:uniqueId val="{00000000-8FAC-4AD1-B876-B3E642521FC7}"/>
            </c:ext>
          </c:extLst>
        </c:ser>
        <c:ser>
          <c:idx val="1"/>
          <c:order val="1"/>
          <c:tx>
            <c:strRef>
              <c:f>גיליון3!$C$5:$C$6</c:f>
              <c:strCache>
                <c:ptCount val="1"/>
                <c:pt idx="0">
                  <c:v>FastText + PCA</c:v>
                </c:pt>
              </c:strCache>
            </c:strRef>
          </c:tx>
          <c:spPr>
            <a:solidFill>
              <a:schemeClr val="accent2"/>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גיליון3!$C$7:$C$17</c:f>
              <c:numCache>
                <c:formatCode>General</c:formatCode>
                <c:ptCount val="8"/>
                <c:pt idx="0">
                  <c:v>0.49696969696969601</c:v>
                </c:pt>
                <c:pt idx="1">
                  <c:v>0.16839999999999999</c:v>
                </c:pt>
                <c:pt idx="2">
                  <c:v>0.49280000000000002</c:v>
                </c:pt>
                <c:pt idx="3">
                  <c:v>0.18330849478390401</c:v>
                </c:pt>
                <c:pt idx="4">
                  <c:v>0.7709556783805569</c:v>
                </c:pt>
                <c:pt idx="5">
                  <c:v>0.70782652549519698</c:v>
                </c:pt>
                <c:pt idx="6">
                  <c:v>0.83952451708766718</c:v>
                </c:pt>
                <c:pt idx="7">
                  <c:v>0.65207675827787404</c:v>
                </c:pt>
              </c:numCache>
            </c:numRef>
          </c:val>
          <c:extLst>
            <c:ext xmlns:c16="http://schemas.microsoft.com/office/drawing/2014/chart" uri="{C3380CC4-5D6E-409C-BE32-E72D297353CC}">
              <c16:uniqueId val="{00000001-8FAC-4AD1-B876-B3E642521FC7}"/>
            </c:ext>
          </c:extLst>
        </c:ser>
        <c:ser>
          <c:idx val="2"/>
          <c:order val="2"/>
          <c:tx>
            <c:strRef>
              <c:f>גיליון3!$D$5:$D$6</c:f>
              <c:strCache>
                <c:ptCount val="1"/>
                <c:pt idx="0">
                  <c:v>TFIDF</c:v>
                </c:pt>
              </c:strCache>
            </c:strRef>
          </c:tx>
          <c:spPr>
            <a:solidFill>
              <a:schemeClr val="accent3"/>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גיליון3!$D$7:$D$17</c:f>
              <c:numCache>
                <c:formatCode>General</c:formatCode>
                <c:ptCount val="8"/>
                <c:pt idx="0">
                  <c:v>0.31137724550898199</c:v>
                </c:pt>
                <c:pt idx="1">
                  <c:v>0.17199999999999999</c:v>
                </c:pt>
                <c:pt idx="2">
                  <c:v>0.30459999999999998</c:v>
                </c:pt>
                <c:pt idx="3">
                  <c:v>0.32554945054945</c:v>
                </c:pt>
                <c:pt idx="4">
                  <c:v>0.75370047255347872</c:v>
                </c:pt>
                <c:pt idx="5">
                  <c:v>0.771572966085738</c:v>
                </c:pt>
                <c:pt idx="6">
                  <c:v>0.76583210603829166</c:v>
                </c:pt>
                <c:pt idx="7">
                  <c:v>0.73197654291729797</c:v>
                </c:pt>
              </c:numCache>
            </c:numRef>
          </c:val>
          <c:extLst>
            <c:ext xmlns:c16="http://schemas.microsoft.com/office/drawing/2014/chart" uri="{C3380CC4-5D6E-409C-BE32-E72D297353CC}">
              <c16:uniqueId val="{00000002-8FAC-4AD1-B876-B3E642521FC7}"/>
            </c:ext>
          </c:extLst>
        </c:ser>
        <c:ser>
          <c:idx val="3"/>
          <c:order val="3"/>
          <c:tx>
            <c:strRef>
              <c:f>גיליון3!$E$5:$E$6</c:f>
              <c:strCache>
                <c:ptCount val="1"/>
                <c:pt idx="0">
                  <c:v>TFIDF + PCA</c:v>
                </c:pt>
              </c:strCache>
            </c:strRef>
          </c:tx>
          <c:spPr>
            <a:solidFill>
              <a:schemeClr val="accent4"/>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גיליון3!$E$7:$E$17</c:f>
              <c:numCache>
                <c:formatCode>General</c:formatCode>
                <c:ptCount val="8"/>
                <c:pt idx="0">
                  <c:v>0.478545454545454</c:v>
                </c:pt>
                <c:pt idx="1">
                  <c:v>0.1721</c:v>
                </c:pt>
                <c:pt idx="2">
                  <c:v>0.43509999999999999</c:v>
                </c:pt>
                <c:pt idx="3">
                  <c:v>0.182763744427934</c:v>
                </c:pt>
                <c:pt idx="4">
                  <c:v>0.75974273775698309</c:v>
                </c:pt>
                <c:pt idx="5">
                  <c:v>0.75657134947843796</c:v>
                </c:pt>
                <c:pt idx="6">
                  <c:v>0.82889733840304181</c:v>
                </c:pt>
                <c:pt idx="7">
                  <c:v>0.71308878507676199</c:v>
                </c:pt>
              </c:numCache>
            </c:numRef>
          </c:val>
          <c:extLst>
            <c:ext xmlns:c16="http://schemas.microsoft.com/office/drawing/2014/chart" uri="{C3380CC4-5D6E-409C-BE32-E72D297353CC}">
              <c16:uniqueId val="{00000003-8FAC-4AD1-B876-B3E642521FC7}"/>
            </c:ext>
          </c:extLst>
        </c:ser>
        <c:ser>
          <c:idx val="4"/>
          <c:order val="4"/>
          <c:tx>
            <c:strRef>
              <c:f>גיליון3!$F$5:$F$6</c:f>
              <c:strCache>
                <c:ptCount val="1"/>
                <c:pt idx="0">
                  <c:v>Word2Vec</c:v>
                </c:pt>
              </c:strCache>
            </c:strRef>
          </c:tx>
          <c:spPr>
            <a:solidFill>
              <a:schemeClr val="accent5"/>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גיליון3!$F$7:$F$17</c:f>
              <c:numCache>
                <c:formatCode>General</c:formatCode>
                <c:ptCount val="8"/>
                <c:pt idx="0">
                  <c:v>0.495224099926524</c:v>
                </c:pt>
                <c:pt idx="1">
                  <c:v>0.15090000000000001</c:v>
                </c:pt>
                <c:pt idx="2">
                  <c:v>0.48630000000000001</c:v>
                </c:pt>
                <c:pt idx="3">
                  <c:v>0.162773172569706</c:v>
                </c:pt>
                <c:pt idx="4">
                  <c:v>0.77423499531085616</c:v>
                </c:pt>
                <c:pt idx="5">
                  <c:v>0.68999430572013598</c:v>
                </c:pt>
                <c:pt idx="6">
                  <c:v>0.84632516703786187</c:v>
                </c:pt>
                <c:pt idx="7">
                  <c:v>0.65111941524915995</c:v>
                </c:pt>
              </c:numCache>
            </c:numRef>
          </c:val>
          <c:extLst>
            <c:ext xmlns:c16="http://schemas.microsoft.com/office/drawing/2014/chart" uri="{C3380CC4-5D6E-409C-BE32-E72D297353CC}">
              <c16:uniqueId val="{00000004-8FAC-4AD1-B876-B3E642521FC7}"/>
            </c:ext>
          </c:extLst>
        </c:ser>
        <c:ser>
          <c:idx val="5"/>
          <c:order val="5"/>
          <c:tx>
            <c:strRef>
              <c:f>גיליון3!$G$5:$G$6</c:f>
              <c:strCache>
                <c:ptCount val="1"/>
                <c:pt idx="0">
                  <c:v>Word2Vec + PCA</c:v>
                </c:pt>
              </c:strCache>
            </c:strRef>
          </c:tx>
          <c:spPr>
            <a:solidFill>
              <a:schemeClr val="accent6"/>
            </a:solidFill>
            <a:ln>
              <a:noFill/>
            </a:ln>
            <a:effectLst/>
          </c:spPr>
          <c:invertIfNegative val="0"/>
          <c:cat>
            <c:multiLvlStrRef>
              <c:f>גיליון3!$A$7:$A$17</c:f>
              <c:multiLvlStrCache>
                <c:ptCount val="8"/>
                <c:lvl>
                  <c:pt idx="0">
                    <c:v>LOGISTIC</c:v>
                  </c:pt>
                  <c:pt idx="1">
                    <c:v>RF</c:v>
                  </c:pt>
                  <c:pt idx="2">
                    <c:v>SVM</c:v>
                  </c:pt>
                  <c:pt idx="3">
                    <c:v>XGBOOST</c:v>
                  </c:pt>
                  <c:pt idx="4">
                    <c:v>SVM + RF</c:v>
                  </c:pt>
                  <c:pt idx="5">
                    <c:v>SVM + RF + LR</c:v>
                  </c:pt>
                  <c:pt idx="6">
                    <c:v>SVM + XGBoost + LR</c:v>
                  </c:pt>
                  <c:pt idx="7">
                    <c:v>Stacking-XGBoost Meta</c:v>
                  </c:pt>
                </c:lvl>
                <c:lvl>
                  <c:pt idx="0">
                    <c:v>Single</c:v>
                  </c:pt>
                  <c:pt idx="4">
                    <c:v>Stacking</c:v>
                  </c:pt>
                </c:lvl>
              </c:multiLvlStrCache>
            </c:multiLvlStrRef>
          </c:cat>
          <c:val>
            <c:numRef>
              <c:f>גיליון3!$G$7:$G$17</c:f>
              <c:numCache>
                <c:formatCode>General</c:formatCode>
                <c:ptCount val="8"/>
                <c:pt idx="0">
                  <c:v>0.49743213499633099</c:v>
                </c:pt>
                <c:pt idx="1">
                  <c:v>0.159</c:v>
                </c:pt>
                <c:pt idx="2">
                  <c:v>0.48630000000000001</c:v>
                </c:pt>
                <c:pt idx="3">
                  <c:v>0.17899408284023599</c:v>
                </c:pt>
                <c:pt idx="4">
                  <c:v>0.7692858970529074</c:v>
                </c:pt>
                <c:pt idx="5">
                  <c:v>0.70456514159252803</c:v>
                </c:pt>
                <c:pt idx="6">
                  <c:v>0.8404726735598228</c:v>
                </c:pt>
                <c:pt idx="7">
                  <c:v>0.649641885436128</c:v>
                </c:pt>
              </c:numCache>
            </c:numRef>
          </c:val>
          <c:extLst>
            <c:ext xmlns:c16="http://schemas.microsoft.com/office/drawing/2014/chart" uri="{C3380CC4-5D6E-409C-BE32-E72D297353CC}">
              <c16:uniqueId val="{00000005-8FAC-4AD1-B876-B3E642521FC7}"/>
            </c:ext>
          </c:extLst>
        </c:ser>
        <c:dLbls>
          <c:showLegendKey val="0"/>
          <c:showVal val="0"/>
          <c:showCatName val="0"/>
          <c:showSerName val="0"/>
          <c:showPercent val="0"/>
          <c:showBubbleSize val="0"/>
        </c:dLbls>
        <c:gapWidth val="219"/>
        <c:overlap val="-27"/>
        <c:axId val="1624932272"/>
        <c:axId val="1612806912"/>
      </c:barChart>
      <c:catAx>
        <c:axId val="162493227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12806912"/>
        <c:crosses val="autoZero"/>
        <c:auto val="1"/>
        <c:lblAlgn val="ctr"/>
        <c:lblOffset val="100"/>
        <c:noMultiLvlLbl val="0"/>
      </c:catAx>
      <c:valAx>
        <c:axId val="1612806912"/>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24932272"/>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[all_models.xlsx]גיליון10!PivotTable3</c:name>
    <c:fmtId val="7"/>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גיליון10!$B$3:$B$4</c:f>
              <c:strCache>
                <c:ptCount val="1"/>
                <c:pt idx="0">
                  <c:v>NO</c:v>
                </c:pt>
              </c:strCache>
            </c:strRef>
          </c:tx>
          <c:spPr>
            <a:ln w="28575" cap="rnd">
              <a:solidFill>
                <a:schemeClr val="accent1"/>
              </a:solidFill>
              <a:round/>
            </a:ln>
            <a:effectLst/>
          </c:spPr>
          <c:marker>
            <c:symbol val="none"/>
          </c:marker>
          <c:cat>
            <c:multiLvlStrRef>
              <c:f>גיליון10!$A$5:$A$33</c:f>
              <c:multiLvlStrCache>
                <c:ptCount val="24"/>
                <c:lvl>
                  <c:pt idx="0">
                    <c:v>FastText</c:v>
                  </c:pt>
                  <c:pt idx="1">
                    <c:v>FastText + PCA</c:v>
                  </c:pt>
                  <c:pt idx="2">
                    <c:v>TFIDF</c:v>
                  </c:pt>
                  <c:pt idx="3">
                    <c:v>TFIDF + PCA</c:v>
                  </c:pt>
                  <c:pt idx="4">
                    <c:v>Word2Vec</c:v>
                  </c:pt>
                  <c:pt idx="5">
                    <c:v>Word2Vec + PCA</c:v>
                  </c:pt>
                  <c:pt idx="6">
                    <c:v>FastText</c:v>
                  </c:pt>
                  <c:pt idx="7">
                    <c:v>FastText + PCA</c:v>
                  </c:pt>
                  <c:pt idx="8">
                    <c:v>TFIDF</c:v>
                  </c:pt>
                  <c:pt idx="9">
                    <c:v>TFIDF + PCA</c:v>
                  </c:pt>
                  <c:pt idx="10">
                    <c:v>Word2Vec</c:v>
                  </c:pt>
                  <c:pt idx="11">
                    <c:v>Word2Vec + PCA</c:v>
                  </c:pt>
                  <c:pt idx="12">
                    <c:v>FastText</c:v>
                  </c:pt>
                  <c:pt idx="13">
                    <c:v>FastText + PCA</c:v>
                  </c:pt>
                  <c:pt idx="14">
                    <c:v>TFIDF</c:v>
                  </c:pt>
                  <c:pt idx="15">
                    <c:v>TFIDF + PCA</c:v>
                  </c:pt>
                  <c:pt idx="16">
                    <c:v>Word2Vec</c:v>
                  </c:pt>
                  <c:pt idx="17">
                    <c:v>Word2Vec + PCA</c:v>
                  </c:pt>
                  <c:pt idx="18">
                    <c:v>FastText</c:v>
                  </c:pt>
                  <c:pt idx="19">
                    <c:v>FastText + PCA</c:v>
                  </c:pt>
                  <c:pt idx="20">
                    <c:v>TFIDF</c:v>
                  </c:pt>
                  <c:pt idx="21">
                    <c:v>TFIDF + PCA</c:v>
                  </c:pt>
                  <c:pt idx="22">
                    <c:v>Word2Vec</c:v>
                  </c:pt>
                  <c:pt idx="23">
                    <c:v>Word2Vec + PCA</c:v>
                  </c:pt>
                </c:lvl>
                <c:lvl>
                  <c:pt idx="0">
                    <c:v>LOGISTIC</c:v>
                  </c:pt>
                  <c:pt idx="6">
                    <c:v>RF</c:v>
                  </c:pt>
                  <c:pt idx="12">
                    <c:v>SVM</c:v>
                  </c:pt>
                  <c:pt idx="18">
                    <c:v>XGBOOST</c:v>
                  </c:pt>
                </c:lvl>
              </c:multiLvlStrCache>
            </c:multiLvlStrRef>
          </c:cat>
          <c:val>
            <c:numRef>
              <c:f>גיליון10!$B$5:$B$33</c:f>
              <c:numCache>
                <c:formatCode>General</c:formatCode>
                <c:ptCount val="24"/>
                <c:pt idx="0">
                  <c:v>0.49731389102072099</c:v>
                </c:pt>
                <c:pt idx="1">
                  <c:v>0.49696969696969601</c:v>
                </c:pt>
                <c:pt idx="2">
                  <c:v>0.31137724550898199</c:v>
                </c:pt>
                <c:pt idx="3">
                  <c:v>0.478545454545454</c:v>
                </c:pt>
                <c:pt idx="4">
                  <c:v>0.495224099926524</c:v>
                </c:pt>
                <c:pt idx="5">
                  <c:v>0.49743213499633099</c:v>
                </c:pt>
                <c:pt idx="6">
                  <c:v>0.1487</c:v>
                </c:pt>
                <c:pt idx="7">
                  <c:v>0.16839999999999999</c:v>
                </c:pt>
                <c:pt idx="8">
                  <c:v>0.17199999999999999</c:v>
                </c:pt>
                <c:pt idx="9">
                  <c:v>0.1721</c:v>
                </c:pt>
                <c:pt idx="10">
                  <c:v>0.15090000000000001</c:v>
                </c:pt>
                <c:pt idx="11">
                  <c:v>0.159</c:v>
                </c:pt>
                <c:pt idx="12">
                  <c:v>0.49280000000000002</c:v>
                </c:pt>
                <c:pt idx="13">
                  <c:v>0.49280000000000002</c:v>
                </c:pt>
                <c:pt idx="14">
                  <c:v>0.30459999999999998</c:v>
                </c:pt>
                <c:pt idx="15">
                  <c:v>0.43509999999999999</c:v>
                </c:pt>
                <c:pt idx="16">
                  <c:v>0.48630000000000001</c:v>
                </c:pt>
                <c:pt idx="17">
                  <c:v>0.48630000000000001</c:v>
                </c:pt>
                <c:pt idx="18">
                  <c:v>0.16405667412378799</c:v>
                </c:pt>
                <c:pt idx="19">
                  <c:v>0.18330849478390401</c:v>
                </c:pt>
                <c:pt idx="20">
                  <c:v>0.32554945054945</c:v>
                </c:pt>
                <c:pt idx="21">
                  <c:v>0.182763744427934</c:v>
                </c:pt>
                <c:pt idx="22">
                  <c:v>0.162773172569706</c:v>
                </c:pt>
                <c:pt idx="23">
                  <c:v>0.17899408284023599</c:v>
                </c:pt>
              </c:numCache>
            </c:numRef>
          </c:val>
          <c:smooth val="0"/>
          <c:extLst>
            <c:ext xmlns:c16="http://schemas.microsoft.com/office/drawing/2014/chart" uri="{C3380CC4-5D6E-409C-BE32-E72D297353CC}">
              <c16:uniqueId val="{00000000-76FB-43E6-ACBE-5B6597E4E3C7}"/>
            </c:ext>
          </c:extLst>
        </c:ser>
        <c:ser>
          <c:idx val="1"/>
          <c:order val="1"/>
          <c:tx>
            <c:strRef>
              <c:f>גיליון10!$C$3:$C$4</c:f>
              <c:strCache>
                <c:ptCount val="1"/>
                <c:pt idx="0">
                  <c:v>YES</c:v>
                </c:pt>
              </c:strCache>
            </c:strRef>
          </c:tx>
          <c:spPr>
            <a:ln w="28575" cap="rnd">
              <a:solidFill>
                <a:schemeClr val="accent2"/>
              </a:solidFill>
              <a:round/>
            </a:ln>
            <a:effectLst/>
          </c:spPr>
          <c:marker>
            <c:symbol val="none"/>
          </c:marker>
          <c:cat>
            <c:multiLvlStrRef>
              <c:f>גיליון10!$A$5:$A$33</c:f>
              <c:multiLvlStrCache>
                <c:ptCount val="24"/>
                <c:lvl>
                  <c:pt idx="0">
                    <c:v>FastText</c:v>
                  </c:pt>
                  <c:pt idx="1">
                    <c:v>FastText + PCA</c:v>
                  </c:pt>
                  <c:pt idx="2">
                    <c:v>TFIDF</c:v>
                  </c:pt>
                  <c:pt idx="3">
                    <c:v>TFIDF + PCA</c:v>
                  </c:pt>
                  <c:pt idx="4">
                    <c:v>Word2Vec</c:v>
                  </c:pt>
                  <c:pt idx="5">
                    <c:v>Word2Vec + PCA</c:v>
                  </c:pt>
                  <c:pt idx="6">
                    <c:v>FastText</c:v>
                  </c:pt>
                  <c:pt idx="7">
                    <c:v>FastText + PCA</c:v>
                  </c:pt>
                  <c:pt idx="8">
                    <c:v>TFIDF</c:v>
                  </c:pt>
                  <c:pt idx="9">
                    <c:v>TFIDF + PCA</c:v>
                  </c:pt>
                  <c:pt idx="10">
                    <c:v>Word2Vec</c:v>
                  </c:pt>
                  <c:pt idx="11">
                    <c:v>Word2Vec + PCA</c:v>
                  </c:pt>
                  <c:pt idx="12">
                    <c:v>FastText</c:v>
                  </c:pt>
                  <c:pt idx="13">
                    <c:v>FastText + PCA</c:v>
                  </c:pt>
                  <c:pt idx="14">
                    <c:v>TFIDF</c:v>
                  </c:pt>
                  <c:pt idx="15">
                    <c:v>TFIDF + PCA</c:v>
                  </c:pt>
                  <c:pt idx="16">
                    <c:v>Word2Vec</c:v>
                  </c:pt>
                  <c:pt idx="17">
                    <c:v>Word2Vec + PCA</c:v>
                  </c:pt>
                  <c:pt idx="18">
                    <c:v>FastText</c:v>
                  </c:pt>
                  <c:pt idx="19">
                    <c:v>FastText + PCA</c:v>
                  </c:pt>
                  <c:pt idx="20">
                    <c:v>TFIDF</c:v>
                  </c:pt>
                  <c:pt idx="21">
                    <c:v>TFIDF + PCA</c:v>
                  </c:pt>
                  <c:pt idx="22">
                    <c:v>Word2Vec</c:v>
                  </c:pt>
                  <c:pt idx="23">
                    <c:v>Word2Vec + PCA</c:v>
                  </c:pt>
                </c:lvl>
                <c:lvl>
                  <c:pt idx="0">
                    <c:v>LOGISTIC</c:v>
                  </c:pt>
                  <c:pt idx="6">
                    <c:v>RF</c:v>
                  </c:pt>
                  <c:pt idx="12">
                    <c:v>SVM</c:v>
                  </c:pt>
                  <c:pt idx="18">
                    <c:v>XGBOOST</c:v>
                  </c:pt>
                </c:lvl>
              </c:multiLvlStrCache>
            </c:multiLvlStrRef>
          </c:cat>
          <c:val>
            <c:numRef>
              <c:f>גיליון10!$C$5:$C$33</c:f>
              <c:numCache>
                <c:formatCode>General</c:formatCode>
                <c:ptCount val="24"/>
                <c:pt idx="0">
                  <c:v>0.61309999999999998</c:v>
                </c:pt>
                <c:pt idx="1">
                  <c:v>0.61370000000000002</c:v>
                </c:pt>
                <c:pt idx="2">
                  <c:v>0.76729999999999998</c:v>
                </c:pt>
                <c:pt idx="3">
                  <c:v>0.75339999999999996</c:v>
                </c:pt>
                <c:pt idx="4">
                  <c:v>0.63759999999999994</c:v>
                </c:pt>
                <c:pt idx="5">
                  <c:v>0.6371</c:v>
                </c:pt>
                <c:pt idx="6">
                  <c:v>0.65190000000000003</c:v>
                </c:pt>
                <c:pt idx="7">
                  <c:v>0.68869999999999998</c:v>
                </c:pt>
                <c:pt idx="8">
                  <c:v>0.73560000000000003</c:v>
                </c:pt>
                <c:pt idx="9">
                  <c:v>0.72899999999999998</c:v>
                </c:pt>
                <c:pt idx="10">
                  <c:v>0.68140000000000001</c:v>
                </c:pt>
                <c:pt idx="11">
                  <c:v>0.69499999999999995</c:v>
                </c:pt>
                <c:pt idx="12">
                  <c:v>0.67002435863843302</c:v>
                </c:pt>
                <c:pt idx="13">
                  <c:v>0.66680488822659101</c:v>
                </c:pt>
                <c:pt idx="14">
                  <c:v>0.75312875428555304</c:v>
                </c:pt>
                <c:pt idx="15">
                  <c:v>0.72367552469755703</c:v>
                </c:pt>
                <c:pt idx="16">
                  <c:v>0.67689994588728197</c:v>
                </c:pt>
                <c:pt idx="17">
                  <c:v>0.65436256880848698</c:v>
                </c:pt>
                <c:pt idx="18">
                  <c:v>0.6885</c:v>
                </c:pt>
                <c:pt idx="19">
                  <c:v>0.72529999999999994</c:v>
                </c:pt>
                <c:pt idx="20">
                  <c:v>0.77139999999999997</c:v>
                </c:pt>
                <c:pt idx="21">
                  <c:v>0.745</c:v>
                </c:pt>
                <c:pt idx="22">
                  <c:v>0.69540000000000002</c:v>
                </c:pt>
                <c:pt idx="23">
                  <c:v>0.72840000000000005</c:v>
                </c:pt>
              </c:numCache>
            </c:numRef>
          </c:val>
          <c:smooth val="0"/>
          <c:extLst>
            <c:ext xmlns:c16="http://schemas.microsoft.com/office/drawing/2014/chart" uri="{C3380CC4-5D6E-409C-BE32-E72D297353CC}">
              <c16:uniqueId val="{00000001-76FB-43E6-ACBE-5B6597E4E3C7}"/>
            </c:ext>
          </c:extLst>
        </c:ser>
        <c:dLbls>
          <c:showLegendKey val="0"/>
          <c:showVal val="0"/>
          <c:showCatName val="0"/>
          <c:showSerName val="0"/>
          <c:showPercent val="0"/>
          <c:showBubbleSize val="0"/>
        </c:dLbls>
        <c:smooth val="0"/>
        <c:axId val="1672033552"/>
        <c:axId val="1205782000"/>
      </c:lineChart>
      <c:catAx>
        <c:axId val="1672033552"/>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205782000"/>
        <c:crosses val="autoZero"/>
        <c:auto val="1"/>
        <c:lblAlgn val="ctr"/>
        <c:lblOffset val="100"/>
        <c:noMultiLvlLbl val="0"/>
      </c:catAx>
      <c:valAx>
        <c:axId val="1205782000"/>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72033552"/>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[all_models.xlsx]גיליון9!PivotTable2</c:name>
    <c:fmtId val="11"/>
  </c:pivotSource>
  <c:chart>
    <c:autoTitleDeleted val="0"/>
    <c:pivotFmts>
      <c:pivotFmt>
        <c:idx val="0"/>
        <c:spPr>
          <a:solidFill>
            <a:schemeClr val="accent1"/>
          </a:solidFill>
          <a:ln w="28575" cap="rnd">
            <a:solidFill>
              <a:schemeClr val="accent1"/>
            </a:solidFill>
            <a:round/>
          </a:ln>
          <a:effectLst/>
        </c:spPr>
        <c:marker>
          <c:symbol val="none"/>
        </c:marker>
      </c:pivotFmt>
      <c:pivotFmt>
        <c:idx val="1"/>
        <c:spPr>
          <a:solidFill>
            <a:schemeClr val="accent1"/>
          </a:solidFill>
          <a:ln w="28575" cap="rnd">
            <a:solidFill>
              <a:schemeClr val="accent1"/>
            </a:solidFill>
            <a:round/>
          </a:ln>
          <a:effectLst/>
        </c:spPr>
        <c:marker>
          <c:symbol val="none"/>
        </c:marker>
      </c:pivotFmt>
      <c:pivotFmt>
        <c:idx val="2"/>
        <c:spPr>
          <a:solidFill>
            <a:schemeClr val="accent1"/>
          </a:solidFill>
          <a:ln w="28575" cap="rnd">
            <a:solidFill>
              <a:schemeClr val="accent1"/>
            </a:solidFill>
            <a:round/>
          </a:ln>
          <a:effectLst/>
        </c:spPr>
        <c:marker>
          <c:symbol val="none"/>
        </c:marker>
      </c:pivotFmt>
      <c:pivotFmt>
        <c:idx val="3"/>
        <c:spPr>
          <a:solidFill>
            <a:schemeClr val="accent1"/>
          </a:solidFill>
          <a:ln w="28575" cap="rnd">
            <a:solidFill>
              <a:schemeClr val="accent1"/>
            </a:solidFill>
            <a:round/>
          </a:ln>
          <a:effectLst/>
        </c:spPr>
        <c:marker>
          <c:symbol val="none"/>
        </c:marker>
      </c:pivotFmt>
      <c:pivotFmt>
        <c:idx val="4"/>
        <c:spPr>
          <a:solidFill>
            <a:schemeClr val="accent1"/>
          </a:solidFill>
          <a:ln w="28575" cap="rnd">
            <a:solidFill>
              <a:schemeClr val="accent1"/>
            </a:solidFill>
            <a:round/>
          </a:ln>
          <a:effectLst/>
        </c:spPr>
        <c:marker>
          <c:symbol val="none"/>
        </c:marker>
      </c:pivotFmt>
      <c:pivotFmt>
        <c:idx val="5"/>
        <c:spPr>
          <a:solidFill>
            <a:schemeClr val="accent1"/>
          </a:solidFill>
          <a:ln w="28575" cap="rnd">
            <a:solidFill>
              <a:schemeClr val="accent1"/>
            </a:solidFill>
            <a:round/>
          </a:ln>
          <a:effectLst/>
        </c:spPr>
        <c:marker>
          <c:symbol val="none"/>
        </c:marker>
      </c:pivotFmt>
    </c:pivotFmts>
    <c:plotArea>
      <c:layout/>
      <c:lineChart>
        <c:grouping val="standard"/>
        <c:varyColors val="0"/>
        <c:ser>
          <c:idx val="0"/>
          <c:order val="0"/>
          <c:tx>
            <c:strRef>
              <c:f>גיליון9!$B$3:$B$4</c:f>
              <c:strCache>
                <c:ptCount val="1"/>
                <c:pt idx="0">
                  <c:v>NO</c:v>
                </c:pt>
              </c:strCache>
            </c:strRef>
          </c:tx>
          <c:spPr>
            <a:ln w="28575" cap="rnd">
              <a:solidFill>
                <a:schemeClr val="accent1"/>
              </a:solidFill>
              <a:round/>
            </a:ln>
            <a:effectLst/>
          </c:spPr>
          <c:marker>
            <c:symbol val="none"/>
          </c:marker>
          <c:cat>
            <c:multiLvlStrRef>
              <c:f>גיליון9!$A$5:$A$33</c:f>
              <c:multiLvlStrCache>
                <c:ptCount val="24"/>
                <c:lvl>
                  <c:pt idx="0">
                    <c:v>FastText</c:v>
                  </c:pt>
                  <c:pt idx="1">
                    <c:v>FastText + PCA</c:v>
                  </c:pt>
                  <c:pt idx="2">
                    <c:v>TFIDF</c:v>
                  </c:pt>
                  <c:pt idx="3">
                    <c:v>TFIDF + PCA</c:v>
                  </c:pt>
                  <c:pt idx="4">
                    <c:v>Word2Vec</c:v>
                  </c:pt>
                  <c:pt idx="5">
                    <c:v>Word2Vec + PCA</c:v>
                  </c:pt>
                  <c:pt idx="6">
                    <c:v>FastText</c:v>
                  </c:pt>
                  <c:pt idx="7">
                    <c:v>FastText + PCA</c:v>
                  </c:pt>
                  <c:pt idx="8">
                    <c:v>TFIDF</c:v>
                  </c:pt>
                  <c:pt idx="9">
                    <c:v>TFIDF + PCA</c:v>
                  </c:pt>
                  <c:pt idx="10">
                    <c:v>Word2Vec</c:v>
                  </c:pt>
                  <c:pt idx="11">
                    <c:v>Word2Vec + PCA</c:v>
                  </c:pt>
                  <c:pt idx="12">
                    <c:v>FastText</c:v>
                  </c:pt>
                  <c:pt idx="13">
                    <c:v>FastText + PCA</c:v>
                  </c:pt>
                  <c:pt idx="14">
                    <c:v>TFIDF</c:v>
                  </c:pt>
                  <c:pt idx="15">
                    <c:v>TFIDF + PCA</c:v>
                  </c:pt>
                  <c:pt idx="16">
                    <c:v>Word2Vec</c:v>
                  </c:pt>
                  <c:pt idx="17">
                    <c:v>Word2Vec + PCA</c:v>
                  </c:pt>
                  <c:pt idx="18">
                    <c:v>FastText</c:v>
                  </c:pt>
                  <c:pt idx="19">
                    <c:v>FastText + PCA</c:v>
                  </c:pt>
                  <c:pt idx="20">
                    <c:v>TFIDF</c:v>
                  </c:pt>
                  <c:pt idx="21">
                    <c:v>TFIDF + PCA</c:v>
                  </c:pt>
                  <c:pt idx="22">
                    <c:v>Word2Vec</c:v>
                  </c:pt>
                  <c:pt idx="23">
                    <c:v>Word2Vec + PCA</c:v>
                  </c:pt>
                </c:lvl>
                <c:lvl>
                  <c:pt idx="0">
                    <c:v>LOGISTIC</c:v>
                  </c:pt>
                  <c:pt idx="6">
                    <c:v>RF</c:v>
                  </c:pt>
                  <c:pt idx="12">
                    <c:v>SVM</c:v>
                  </c:pt>
                  <c:pt idx="18">
                    <c:v>XGBOOST</c:v>
                  </c:pt>
                </c:lvl>
              </c:multiLvlStrCache>
            </c:multiLvlStrRef>
          </c:cat>
          <c:val>
            <c:numRef>
              <c:f>גיליון9!$B$5:$B$33</c:f>
              <c:numCache>
                <c:formatCode>General</c:formatCode>
                <c:ptCount val="24"/>
                <c:pt idx="0">
                  <c:v>0.59366314619232896</c:v>
                </c:pt>
                <c:pt idx="1">
                  <c:v>0.594444444444444</c:v>
                </c:pt>
                <c:pt idx="2">
                  <c:v>0.63944856839872699</c:v>
                </c:pt>
                <c:pt idx="3">
                  <c:v>0.61254612546125398</c:v>
                </c:pt>
                <c:pt idx="4">
                  <c:v>0.58684654300168604</c:v>
                </c:pt>
                <c:pt idx="5">
                  <c:v>0.59350503919372899</c:v>
                </c:pt>
                <c:pt idx="6">
                  <c:v>0.59079999999999999</c:v>
                </c:pt>
                <c:pt idx="7">
                  <c:v>0.56699999999999995</c:v>
                </c:pt>
                <c:pt idx="8">
                  <c:v>0.61660000000000004</c:v>
                </c:pt>
                <c:pt idx="9">
                  <c:v>0.59509999999999996</c:v>
                </c:pt>
                <c:pt idx="10">
                  <c:v>0.57020000000000004</c:v>
                </c:pt>
                <c:pt idx="11">
                  <c:v>0.58809999999999996</c:v>
                </c:pt>
                <c:pt idx="12">
                  <c:v>0.59919999999999995</c:v>
                </c:pt>
                <c:pt idx="13">
                  <c:v>0.59919999999999995</c:v>
                </c:pt>
                <c:pt idx="14">
                  <c:v>0.62649999999999995</c:v>
                </c:pt>
                <c:pt idx="15">
                  <c:v>0.60819999999999996</c:v>
                </c:pt>
                <c:pt idx="16">
                  <c:v>0.59899999999999998</c:v>
                </c:pt>
                <c:pt idx="17">
                  <c:v>0.59899999999999998</c:v>
                </c:pt>
                <c:pt idx="18">
                  <c:v>0.58306538049303303</c:v>
                </c:pt>
                <c:pt idx="19">
                  <c:v>0.59737417943107196</c:v>
                </c:pt>
                <c:pt idx="20">
                  <c:v>0.62386302835741003</c:v>
                </c:pt>
                <c:pt idx="21">
                  <c:v>0.59946949602122002</c:v>
                </c:pt>
                <c:pt idx="22">
                  <c:v>0.58567639257294402</c:v>
                </c:pt>
                <c:pt idx="23">
                  <c:v>0.6</c:v>
                </c:pt>
              </c:numCache>
            </c:numRef>
          </c:val>
          <c:smooth val="0"/>
          <c:extLst>
            <c:ext xmlns:c16="http://schemas.microsoft.com/office/drawing/2014/chart" uri="{C3380CC4-5D6E-409C-BE32-E72D297353CC}">
              <c16:uniqueId val="{00000000-AB68-4254-9BC5-A7761AC9D8A1}"/>
            </c:ext>
          </c:extLst>
        </c:ser>
        <c:ser>
          <c:idx val="1"/>
          <c:order val="1"/>
          <c:tx>
            <c:strRef>
              <c:f>גיליון9!$C$3:$C$4</c:f>
              <c:strCache>
                <c:ptCount val="1"/>
                <c:pt idx="0">
                  <c:v>YES</c:v>
                </c:pt>
              </c:strCache>
            </c:strRef>
          </c:tx>
          <c:spPr>
            <a:ln w="28575" cap="rnd">
              <a:solidFill>
                <a:schemeClr val="accent2"/>
              </a:solidFill>
              <a:round/>
            </a:ln>
            <a:effectLst/>
          </c:spPr>
          <c:marker>
            <c:symbol val="none"/>
          </c:marker>
          <c:cat>
            <c:multiLvlStrRef>
              <c:f>גיליון9!$A$5:$A$33</c:f>
              <c:multiLvlStrCache>
                <c:ptCount val="24"/>
                <c:lvl>
                  <c:pt idx="0">
                    <c:v>FastText</c:v>
                  </c:pt>
                  <c:pt idx="1">
                    <c:v>FastText + PCA</c:v>
                  </c:pt>
                  <c:pt idx="2">
                    <c:v>TFIDF</c:v>
                  </c:pt>
                  <c:pt idx="3">
                    <c:v>TFIDF + PCA</c:v>
                  </c:pt>
                  <c:pt idx="4">
                    <c:v>Word2Vec</c:v>
                  </c:pt>
                  <c:pt idx="5">
                    <c:v>Word2Vec + PCA</c:v>
                  </c:pt>
                  <c:pt idx="6">
                    <c:v>FastText</c:v>
                  </c:pt>
                  <c:pt idx="7">
                    <c:v>FastText + PCA</c:v>
                  </c:pt>
                  <c:pt idx="8">
                    <c:v>TFIDF</c:v>
                  </c:pt>
                  <c:pt idx="9">
                    <c:v>TFIDF + PCA</c:v>
                  </c:pt>
                  <c:pt idx="10">
                    <c:v>Word2Vec</c:v>
                  </c:pt>
                  <c:pt idx="11">
                    <c:v>Word2Vec + PCA</c:v>
                  </c:pt>
                  <c:pt idx="12">
                    <c:v>FastText</c:v>
                  </c:pt>
                  <c:pt idx="13">
                    <c:v>FastText + PCA</c:v>
                  </c:pt>
                  <c:pt idx="14">
                    <c:v>TFIDF</c:v>
                  </c:pt>
                  <c:pt idx="15">
                    <c:v>TFIDF + PCA</c:v>
                  </c:pt>
                  <c:pt idx="16">
                    <c:v>Word2Vec</c:v>
                  </c:pt>
                  <c:pt idx="17">
                    <c:v>Word2Vec + PCA</c:v>
                  </c:pt>
                  <c:pt idx="18">
                    <c:v>FastText</c:v>
                  </c:pt>
                  <c:pt idx="19">
                    <c:v>FastText + PCA</c:v>
                  </c:pt>
                  <c:pt idx="20">
                    <c:v>TFIDF</c:v>
                  </c:pt>
                  <c:pt idx="21">
                    <c:v>TFIDF + PCA</c:v>
                  </c:pt>
                  <c:pt idx="22">
                    <c:v>Word2Vec</c:v>
                  </c:pt>
                  <c:pt idx="23">
                    <c:v>Word2Vec + PCA</c:v>
                  </c:pt>
                </c:lvl>
                <c:lvl>
                  <c:pt idx="0">
                    <c:v>LOGISTIC</c:v>
                  </c:pt>
                  <c:pt idx="6">
                    <c:v>RF</c:v>
                  </c:pt>
                  <c:pt idx="12">
                    <c:v>SVM</c:v>
                  </c:pt>
                  <c:pt idx="18">
                    <c:v>XGBOOST</c:v>
                  </c:pt>
                </c:lvl>
              </c:multiLvlStrCache>
            </c:multiLvlStrRef>
          </c:cat>
          <c:val>
            <c:numRef>
              <c:f>גיליון9!$C$5:$C$33</c:f>
              <c:numCache>
                <c:formatCode>General</c:formatCode>
                <c:ptCount val="24"/>
                <c:pt idx="0">
                  <c:v>0.61619999999999997</c:v>
                </c:pt>
                <c:pt idx="1">
                  <c:v>0.61639999999999995</c:v>
                </c:pt>
                <c:pt idx="2">
                  <c:v>0.63280000000000003</c:v>
                </c:pt>
                <c:pt idx="3">
                  <c:v>0.62880000000000003</c:v>
                </c:pt>
                <c:pt idx="4">
                  <c:v>0.6018</c:v>
                </c:pt>
                <c:pt idx="5">
                  <c:v>0.60099999999999998</c:v>
                </c:pt>
                <c:pt idx="6">
                  <c:v>0.58050000000000002</c:v>
                </c:pt>
                <c:pt idx="7">
                  <c:v>0.59299999999999997</c:v>
                </c:pt>
                <c:pt idx="8">
                  <c:v>0.62690000000000001</c:v>
                </c:pt>
                <c:pt idx="9">
                  <c:v>0.62050000000000005</c:v>
                </c:pt>
                <c:pt idx="10">
                  <c:v>0.58919999999999995</c:v>
                </c:pt>
                <c:pt idx="11">
                  <c:v>0.60870000000000002</c:v>
                </c:pt>
                <c:pt idx="12">
                  <c:v>0.61308020844339295</c:v>
                </c:pt>
                <c:pt idx="13">
                  <c:v>0.61150804714081697</c:v>
                </c:pt>
                <c:pt idx="14">
                  <c:v>0.62241122459079401</c:v>
                </c:pt>
                <c:pt idx="15">
                  <c:v>0.61773109740047405</c:v>
                </c:pt>
                <c:pt idx="16">
                  <c:v>0.61333094861591697</c:v>
                </c:pt>
                <c:pt idx="17">
                  <c:v>0.61276377877149801</c:v>
                </c:pt>
                <c:pt idx="18">
                  <c:v>0.57569999999999999</c:v>
                </c:pt>
                <c:pt idx="19">
                  <c:v>0.57130000000000003</c:v>
                </c:pt>
                <c:pt idx="20">
                  <c:v>0.63160000000000005</c:v>
                </c:pt>
                <c:pt idx="21">
                  <c:v>0.61080000000000001</c:v>
                </c:pt>
                <c:pt idx="22">
                  <c:v>0.59630000000000005</c:v>
                </c:pt>
                <c:pt idx="23">
                  <c:v>0.59540000000000004</c:v>
                </c:pt>
              </c:numCache>
            </c:numRef>
          </c:val>
          <c:smooth val="0"/>
          <c:extLst>
            <c:ext xmlns:c16="http://schemas.microsoft.com/office/drawing/2014/chart" uri="{C3380CC4-5D6E-409C-BE32-E72D297353CC}">
              <c16:uniqueId val="{00000001-AB68-4254-9BC5-A7761AC9D8A1}"/>
            </c:ext>
          </c:extLst>
        </c:ser>
        <c:dLbls>
          <c:showLegendKey val="0"/>
          <c:showVal val="0"/>
          <c:showCatName val="0"/>
          <c:showSerName val="0"/>
          <c:showPercent val="0"/>
          <c:showBubbleSize val="0"/>
        </c:dLbls>
        <c:smooth val="0"/>
        <c:axId val="909824896"/>
        <c:axId val="910514784"/>
      </c:lineChart>
      <c:catAx>
        <c:axId val="90982489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910514784"/>
        <c:crosses val="autoZero"/>
        <c:auto val="1"/>
        <c:lblAlgn val="ctr"/>
        <c:lblOffset val="100"/>
        <c:noMultiLvlLbl val="0"/>
      </c:catAx>
      <c:valAx>
        <c:axId val="91051478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909824896"/>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[all_models.xlsx]גיליון11!PivotTable4</c:name>
    <c:fmtId val="6"/>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גיליון11!$B$3:$B$4</c:f>
              <c:strCache>
                <c:ptCount val="1"/>
                <c:pt idx="0">
                  <c:v>NO</c:v>
                </c:pt>
              </c:strCache>
            </c:strRef>
          </c:tx>
          <c:spPr>
            <a:solidFill>
              <a:schemeClr val="accent1"/>
            </a:solidFill>
            <a:ln>
              <a:noFill/>
            </a:ln>
            <a:effectLst/>
          </c:spPr>
          <c:invertIfNegative val="0"/>
          <c:cat>
            <c:multiLvlStrRef>
              <c:f>גיליון11!$A$5:$A$15</c:f>
              <c:multiLvlStrCache>
                <c:ptCount val="8"/>
                <c:lvl>
                  <c:pt idx="0">
                    <c:v>Stacking-XGBoost Meta</c:v>
                  </c:pt>
                  <c:pt idx="1">
                    <c:v>SVM + RF</c:v>
                  </c:pt>
                  <c:pt idx="2">
                    <c:v>SVM + RF + LR</c:v>
                  </c:pt>
                  <c:pt idx="3">
                    <c:v>SVM + XGBoost + LR</c:v>
                  </c:pt>
                  <c:pt idx="4">
                    <c:v>Stacking-XGBoost Meta</c:v>
                  </c:pt>
                  <c:pt idx="5">
                    <c:v>SVM + RF</c:v>
                  </c:pt>
                  <c:pt idx="6">
                    <c:v>SVM + RF + LR</c:v>
                  </c:pt>
                  <c:pt idx="7">
                    <c:v>SVM + XGBoost + LR</c:v>
                  </c:pt>
                </c:lvl>
                <c:lvl>
                  <c:pt idx="0">
                    <c:v>FakeNewsNet</c:v>
                  </c:pt>
                  <c:pt idx="4">
                    <c:v>PolitiFact</c:v>
                  </c:pt>
                </c:lvl>
              </c:multiLvlStrCache>
            </c:multiLvlStrRef>
          </c:cat>
          <c:val>
            <c:numRef>
              <c:f>גיליון11!$B$5:$B$15</c:f>
              <c:numCache>
                <c:formatCode>General</c:formatCode>
                <c:ptCount val="8"/>
                <c:pt idx="0">
                  <c:v>0.73197654291729797</c:v>
                </c:pt>
                <c:pt idx="1">
                  <c:v>0.75370047255347872</c:v>
                </c:pt>
                <c:pt idx="2">
                  <c:v>0.771572966085738</c:v>
                </c:pt>
                <c:pt idx="3">
                  <c:v>0.76583210603829166</c:v>
                </c:pt>
                <c:pt idx="4">
                  <c:v>0.60587001852113398</c:v>
                </c:pt>
                <c:pt idx="5">
                  <c:v>0.63411416827034695</c:v>
                </c:pt>
                <c:pt idx="6">
                  <c:v>0.64638702269965898</c:v>
                </c:pt>
                <c:pt idx="7">
                  <c:v>0.62065275548421617</c:v>
                </c:pt>
              </c:numCache>
            </c:numRef>
          </c:val>
          <c:extLst>
            <c:ext xmlns:c16="http://schemas.microsoft.com/office/drawing/2014/chart" uri="{C3380CC4-5D6E-409C-BE32-E72D297353CC}">
              <c16:uniqueId val="{00000000-D734-462E-8AF5-875F97178BB3}"/>
            </c:ext>
          </c:extLst>
        </c:ser>
        <c:ser>
          <c:idx val="1"/>
          <c:order val="1"/>
          <c:tx>
            <c:strRef>
              <c:f>גיליון11!$C$3:$C$4</c:f>
              <c:strCache>
                <c:ptCount val="1"/>
                <c:pt idx="0">
                  <c:v>YES</c:v>
                </c:pt>
              </c:strCache>
            </c:strRef>
          </c:tx>
          <c:spPr>
            <a:solidFill>
              <a:schemeClr val="accent2"/>
            </a:solidFill>
            <a:ln>
              <a:noFill/>
            </a:ln>
            <a:effectLst/>
          </c:spPr>
          <c:invertIfNegative val="0"/>
          <c:cat>
            <c:multiLvlStrRef>
              <c:f>גיליון11!$A$5:$A$15</c:f>
              <c:multiLvlStrCache>
                <c:ptCount val="8"/>
                <c:lvl>
                  <c:pt idx="0">
                    <c:v>Stacking-XGBoost Meta</c:v>
                  </c:pt>
                  <c:pt idx="1">
                    <c:v>SVM + RF</c:v>
                  </c:pt>
                  <c:pt idx="2">
                    <c:v>SVM + RF + LR</c:v>
                  </c:pt>
                  <c:pt idx="3">
                    <c:v>SVM + XGBoost + LR</c:v>
                  </c:pt>
                  <c:pt idx="4">
                    <c:v>Stacking-XGBoost Meta</c:v>
                  </c:pt>
                  <c:pt idx="5">
                    <c:v>SVM + RF</c:v>
                  </c:pt>
                  <c:pt idx="6">
                    <c:v>SVM + RF + LR</c:v>
                  </c:pt>
                  <c:pt idx="7">
                    <c:v>SVM + XGBoost + LR</c:v>
                  </c:pt>
                </c:lvl>
                <c:lvl>
                  <c:pt idx="0">
                    <c:v>FakeNewsNet</c:v>
                  </c:pt>
                  <c:pt idx="4">
                    <c:v>PolitiFact</c:v>
                  </c:pt>
                </c:lvl>
              </c:multiLvlStrCache>
            </c:multiLvlStrRef>
          </c:cat>
          <c:val>
            <c:numRef>
              <c:f>גיליון11!$C$5:$C$15</c:f>
              <c:numCache>
                <c:formatCode>General</c:formatCode>
                <c:ptCount val="8"/>
                <c:pt idx="0">
                  <c:v>0.73033423624053195</c:v>
                </c:pt>
                <c:pt idx="1">
                  <c:v>0.75761948738600504</c:v>
                </c:pt>
                <c:pt idx="2">
                  <c:v>0.75852021200933695</c:v>
                </c:pt>
                <c:pt idx="3">
                  <c:v>0.75852021200933695</c:v>
                </c:pt>
                <c:pt idx="4">
                  <c:v>0.59336912178450896</c:v>
                </c:pt>
                <c:pt idx="5">
                  <c:v>0.63411416827034695</c:v>
                </c:pt>
                <c:pt idx="6">
                  <c:v>0.63023185593338404</c:v>
                </c:pt>
                <c:pt idx="7">
                  <c:v>0.63023185593338404</c:v>
                </c:pt>
              </c:numCache>
            </c:numRef>
          </c:val>
          <c:extLst>
            <c:ext xmlns:c16="http://schemas.microsoft.com/office/drawing/2014/chart" uri="{C3380CC4-5D6E-409C-BE32-E72D297353CC}">
              <c16:uniqueId val="{00000001-D734-462E-8AF5-875F97178BB3}"/>
            </c:ext>
          </c:extLst>
        </c:ser>
        <c:dLbls>
          <c:showLegendKey val="0"/>
          <c:showVal val="0"/>
          <c:showCatName val="0"/>
          <c:showSerName val="0"/>
          <c:showPercent val="0"/>
          <c:showBubbleSize val="0"/>
        </c:dLbls>
        <c:gapWidth val="219"/>
        <c:overlap val="-27"/>
        <c:axId val="1205548336"/>
        <c:axId val="1206143088"/>
      </c:barChart>
      <c:catAx>
        <c:axId val="120554833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206143088"/>
        <c:crosses val="autoZero"/>
        <c:auto val="1"/>
        <c:lblAlgn val="ctr"/>
        <c:lblOffset val="100"/>
        <c:noMultiLvlLbl val="0"/>
      </c:catAx>
      <c:valAx>
        <c:axId val="1206143088"/>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205548336"/>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he-IL"/>
  <c:roundedCorners val="0"/>
  <mc:AlternateContent xmlns:mc="http://schemas.openxmlformats.org/markup-compatibility/2006">
    <mc:Choice xmlns:c14="http://schemas.microsoft.com/office/drawing/2007/8/2/chart" Requires="c14">
      <c14:style val="102"/>
    </mc:Choice>
    <mc:Fallback>
      <c:style val="2"/>
    </mc:Fallback>
  </mc:AlternateContent>
  <c:pivotSource>
    <c:name>[emotion_configuration_analysis_results_onehot.xlsx]גיליון1!PivotTable5</c:name>
    <c:fmtId val="3"/>
  </c:pivotSource>
  <c:chart>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s>
    <c:plotArea>
      <c:layout/>
      <c:barChart>
        <c:barDir val="col"/>
        <c:grouping val="clustered"/>
        <c:varyColors val="0"/>
        <c:ser>
          <c:idx val="0"/>
          <c:order val="0"/>
          <c:tx>
            <c:strRef>
              <c:f>גיליון1!$B$3:$B$4</c:f>
              <c:strCache>
                <c:ptCount val="1"/>
                <c:pt idx="0">
                  <c:v>fakenewsnet</c:v>
                </c:pt>
              </c:strCache>
            </c:strRef>
          </c:tx>
          <c:spPr>
            <a:solidFill>
              <a:schemeClr val="accent1"/>
            </a:solidFill>
            <a:ln>
              <a:noFill/>
            </a:ln>
            <a:effectLst/>
          </c:spPr>
          <c:invertIfNegative val="0"/>
          <c:cat>
            <c:strRef>
              <c:f>גיליון1!$A$5:$A$12</c:f>
              <c:strCache>
                <c:ptCount val="7"/>
                <c:pt idx="0">
                  <c:v>anger</c:v>
                </c:pt>
                <c:pt idx="1">
                  <c:v>disgust</c:v>
                </c:pt>
                <c:pt idx="2">
                  <c:v>fear</c:v>
                </c:pt>
                <c:pt idx="3">
                  <c:v>joy</c:v>
                </c:pt>
                <c:pt idx="4">
                  <c:v>neutral</c:v>
                </c:pt>
                <c:pt idx="5">
                  <c:v>sadness</c:v>
                </c:pt>
                <c:pt idx="6">
                  <c:v>surprise</c:v>
                </c:pt>
              </c:strCache>
            </c:strRef>
          </c:cat>
          <c:val>
            <c:numRef>
              <c:f>גיליון1!$B$5:$B$12</c:f>
              <c:numCache>
                <c:formatCode>General</c:formatCode>
                <c:ptCount val="7"/>
                <c:pt idx="0">
                  <c:v>0.64939736922606295</c:v>
                </c:pt>
                <c:pt idx="1">
                  <c:v>0.62091245666348005</c:v>
                </c:pt>
                <c:pt idx="2">
                  <c:v>0.64692486516553005</c:v>
                </c:pt>
                <c:pt idx="3">
                  <c:v>0.67069939528893097</c:v>
                </c:pt>
                <c:pt idx="4">
                  <c:v>0.68322904513675498</c:v>
                </c:pt>
                <c:pt idx="5">
                  <c:v>0.71404714534006997</c:v>
                </c:pt>
                <c:pt idx="6">
                  <c:v>0.631085395051875</c:v>
                </c:pt>
              </c:numCache>
            </c:numRef>
          </c:val>
          <c:extLst>
            <c:ext xmlns:c16="http://schemas.microsoft.com/office/drawing/2014/chart" uri="{C3380CC4-5D6E-409C-BE32-E72D297353CC}">
              <c16:uniqueId val="{00000000-06E0-407D-98CC-B066CDE37CEC}"/>
            </c:ext>
          </c:extLst>
        </c:ser>
        <c:ser>
          <c:idx val="1"/>
          <c:order val="1"/>
          <c:tx>
            <c:strRef>
              <c:f>גיליון1!$C$3:$C$4</c:f>
              <c:strCache>
                <c:ptCount val="1"/>
                <c:pt idx="0">
                  <c:v>politifact</c:v>
                </c:pt>
              </c:strCache>
            </c:strRef>
          </c:tx>
          <c:spPr>
            <a:solidFill>
              <a:schemeClr val="accent2"/>
            </a:solidFill>
            <a:ln>
              <a:noFill/>
            </a:ln>
            <a:effectLst/>
          </c:spPr>
          <c:invertIfNegative val="0"/>
          <c:cat>
            <c:strRef>
              <c:f>גיליון1!$A$5:$A$12</c:f>
              <c:strCache>
                <c:ptCount val="7"/>
                <c:pt idx="0">
                  <c:v>anger</c:v>
                </c:pt>
                <c:pt idx="1">
                  <c:v>disgust</c:v>
                </c:pt>
                <c:pt idx="2">
                  <c:v>fear</c:v>
                </c:pt>
                <c:pt idx="3">
                  <c:v>joy</c:v>
                </c:pt>
                <c:pt idx="4">
                  <c:v>neutral</c:v>
                </c:pt>
                <c:pt idx="5">
                  <c:v>sadness</c:v>
                </c:pt>
                <c:pt idx="6">
                  <c:v>surprise</c:v>
                </c:pt>
              </c:strCache>
            </c:strRef>
          </c:cat>
          <c:val>
            <c:numRef>
              <c:f>גיליון1!$C$5:$C$12</c:f>
              <c:numCache>
                <c:formatCode>General</c:formatCode>
                <c:ptCount val="7"/>
                <c:pt idx="0">
                  <c:v>0.56263011795830598</c:v>
                </c:pt>
                <c:pt idx="1">
                  <c:v>0.61332421273494597</c:v>
                </c:pt>
                <c:pt idx="2">
                  <c:v>0.57800860472628601</c:v>
                </c:pt>
                <c:pt idx="3">
                  <c:v>0.53411952324995804</c:v>
                </c:pt>
                <c:pt idx="4">
                  <c:v>0.55139430801784695</c:v>
                </c:pt>
                <c:pt idx="5">
                  <c:v>0.53813449575088801</c:v>
                </c:pt>
                <c:pt idx="6">
                  <c:v>0.56476930632565903</c:v>
                </c:pt>
              </c:numCache>
            </c:numRef>
          </c:val>
          <c:extLst>
            <c:ext xmlns:c16="http://schemas.microsoft.com/office/drawing/2014/chart" uri="{C3380CC4-5D6E-409C-BE32-E72D297353CC}">
              <c16:uniqueId val="{00000001-06E0-407D-98CC-B066CDE37CEC}"/>
            </c:ext>
          </c:extLst>
        </c:ser>
        <c:dLbls>
          <c:showLegendKey val="0"/>
          <c:showVal val="0"/>
          <c:showCatName val="0"/>
          <c:showSerName val="0"/>
          <c:showPercent val="0"/>
          <c:showBubbleSize val="0"/>
        </c:dLbls>
        <c:gapWidth val="219"/>
        <c:overlap val="-27"/>
        <c:axId val="1677482176"/>
        <c:axId val="1205787824"/>
      </c:barChart>
      <c:catAx>
        <c:axId val="1677482176"/>
        <c:scaling>
          <c:orientation val="maxMin"/>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205787824"/>
        <c:crosses val="autoZero"/>
        <c:auto val="1"/>
        <c:lblAlgn val="ctr"/>
        <c:lblOffset val="100"/>
        <c:noMultiLvlLbl val="0"/>
      </c:catAx>
      <c:valAx>
        <c:axId val="1205787824"/>
        <c:scaling>
          <c:orientation val="minMax"/>
        </c:scaling>
        <c:delete val="0"/>
        <c:axPos val="r"/>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crossAx val="1677482176"/>
        <c:crosses val="autoZero"/>
        <c:crossBetween val="between"/>
      </c:valAx>
      <c:spPr>
        <a:noFill/>
        <a:ln>
          <a:noFill/>
        </a:ln>
        <a:effectLst/>
      </c:spPr>
    </c:plotArea>
    <c:legend>
      <c:legendPos val="l"/>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he-IL"/>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he-IL"/>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he-IL"/>
              <a:t>לחץ כדי לערוך סגנון כותרת של תבנית בסיס</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he-IL"/>
              <a:t>לחץ כדי לערוך סגנון כותרת משנה של תבנית בסיס</a:t>
            </a:r>
            <a:endParaRPr lang="en-US" dirty="0"/>
          </a:p>
        </p:txBody>
      </p:sp>
      <p:sp>
        <p:nvSpPr>
          <p:cNvPr id="4" name="Date Placeholder 3"/>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2703305941"/>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תמונה פנורמית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2030569682"/>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ציטוט עם כיתוב">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3952346627"/>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כרטיס שם">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he-IL"/>
              <a:t>לחץ כדי לערוך סגנון כותרת של תבנית בסיס</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he-IL"/>
              <a:t>ערוך סגנונות טקסט של תבנית בסיס</a:t>
            </a:r>
          </a:p>
        </p:txBody>
      </p:sp>
      <p:sp>
        <p:nvSpPr>
          <p:cNvPr id="2" name="Date Placeholder 1"/>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3560080789"/>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1548870008"/>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he-IL"/>
              <a:t>לחץ כדי לערוך סגנון כותרת של תבנית בסיס</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453846878"/>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Date Placeholder 3"/>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489932565"/>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he-IL"/>
              <a:t>ערוך סגנונות טקסט של תבנית בסיס</a:t>
            </a:r>
          </a:p>
        </p:txBody>
      </p:sp>
      <p:sp>
        <p:nvSpPr>
          <p:cNvPr id="4" name="Date Placeholder 3"/>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4147656209"/>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Date Placeholder 4"/>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2239886200"/>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ערוך סגנונות טקסט של תבנית בסיס</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7" name="Date Placeholder 6"/>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910844459"/>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he-IL"/>
              <a:t>לחץ כדי לערוך סגנון כותרת של תבנית בסיס</a:t>
            </a:r>
            <a:endParaRPr lang="en-US" dirty="0"/>
          </a:p>
        </p:txBody>
      </p:sp>
      <p:sp>
        <p:nvSpPr>
          <p:cNvPr id="3" name="Date Placeholder 2"/>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4" name="Footer Placeholder 3"/>
          <p:cNvSpPr>
            <a:spLocks noGrp="1"/>
          </p:cNvSpPr>
          <p:nvPr>
            <p:ph type="ftr" sz="quarter" idx="11"/>
          </p:nvPr>
        </p:nvSpPr>
        <p:spPr/>
        <p:txBody>
          <a:bodyPr/>
          <a:lstStyle/>
          <a:p>
            <a:endParaRPr lang="he-IL"/>
          </a:p>
        </p:txBody>
      </p:sp>
      <p:sp>
        <p:nvSpPr>
          <p:cNvPr id="5" name="Slide Number Placeholder 4"/>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1075351789"/>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3" name="Footer Placeholder 2"/>
          <p:cNvSpPr>
            <a:spLocks noGrp="1"/>
          </p:cNvSpPr>
          <p:nvPr>
            <p:ph type="ftr" sz="quarter" idx="11"/>
          </p:nvPr>
        </p:nvSpPr>
        <p:spPr/>
        <p:txBody>
          <a:bodyPr/>
          <a:lstStyle/>
          <a:p>
            <a:endParaRPr lang="he-IL"/>
          </a:p>
        </p:txBody>
      </p:sp>
      <p:sp>
        <p:nvSpPr>
          <p:cNvPr id="4" name="Slide Number Placeholder 3"/>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3195623013"/>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he-IL"/>
              <a:t>לחץ כדי לערוך סגנון כותרת של תבנית בסיס</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p:txBody>
          <a:bodyPr/>
          <a:lstStyle/>
          <a:p>
            <a:fld id="{E962A872-682D-40B6-BD9B-0F4396E9BEE3}" type="datetimeFigureOut">
              <a:rPr lang="he-IL" smtClean="0"/>
              <a:t>ט"ו/אב/תשפ"ה</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1112258085"/>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he-IL"/>
              <a:t>לחץ כדי לערוך סגנון כותרת של תבנית בסיס</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he-IL"/>
              <a:t>לחץ על הסמל כדי להוסיף תמונה</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he-IL"/>
              <a:t>ערוך סגנונות טקסט של תבנית בסיס</a:t>
            </a:r>
          </a:p>
        </p:txBody>
      </p:sp>
      <p:sp>
        <p:nvSpPr>
          <p:cNvPr id="5" name="Date Placeholder 4"/>
          <p:cNvSpPr>
            <a:spLocks noGrp="1"/>
          </p:cNvSpPr>
          <p:nvPr>
            <p:ph type="dt" sz="half" idx="10"/>
          </p:nvPr>
        </p:nvSpPr>
        <p:spPr>
          <a:xfrm>
            <a:off x="3885810" y="6041362"/>
            <a:ext cx="976879" cy="365125"/>
          </a:xfrm>
        </p:spPr>
        <p:txBody>
          <a:bodyPr/>
          <a:lstStyle/>
          <a:p>
            <a:fld id="{E962A872-682D-40B6-BD9B-0F4396E9BEE3}" type="datetimeFigureOut">
              <a:rPr lang="he-IL" smtClean="0"/>
              <a:t>ט"ו/אב/תשפ"ה</a:t>
            </a:fld>
            <a:endParaRPr lang="he-IL"/>
          </a:p>
        </p:txBody>
      </p:sp>
      <p:sp>
        <p:nvSpPr>
          <p:cNvPr id="6" name="Footer Placeholder 5"/>
          <p:cNvSpPr>
            <a:spLocks noGrp="1"/>
          </p:cNvSpPr>
          <p:nvPr>
            <p:ph type="ftr" sz="quarter" idx="11"/>
          </p:nvPr>
        </p:nvSpPr>
        <p:spPr>
          <a:xfrm>
            <a:off x="590396" y="6041362"/>
            <a:ext cx="3295413" cy="365125"/>
          </a:xfrm>
        </p:spPr>
        <p:txBody>
          <a:bodyPr/>
          <a:lstStyle/>
          <a:p>
            <a:endParaRPr lang="he-IL"/>
          </a:p>
        </p:txBody>
      </p:sp>
      <p:sp>
        <p:nvSpPr>
          <p:cNvPr id="7" name="Slide Number Placeholder 6"/>
          <p:cNvSpPr>
            <a:spLocks noGrp="1"/>
          </p:cNvSpPr>
          <p:nvPr>
            <p:ph type="sldNum" sz="quarter" idx="12"/>
          </p:nvPr>
        </p:nvSpPr>
        <p:spPr>
          <a:xfrm>
            <a:off x="4862689" y="5915888"/>
            <a:ext cx="1062155" cy="490599"/>
          </a:xfrm>
        </p:spPr>
        <p:txBody>
          <a:bodyPr/>
          <a:lstStyle/>
          <a:p>
            <a:fld id="{02E5753C-A2F3-4FE3-AF9B-81A861D5191E}" type="slidenum">
              <a:rPr lang="he-IL" smtClean="0"/>
              <a:t>‹#›</a:t>
            </a:fld>
            <a:endParaRPr lang="he-IL"/>
          </a:p>
        </p:txBody>
      </p:sp>
    </p:spTree>
    <p:extLst>
      <p:ext uri="{BB962C8B-B14F-4D97-AF65-F5344CB8AC3E}">
        <p14:creationId xmlns:p14="http://schemas.microsoft.com/office/powerpoint/2010/main" val="3805809461"/>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he-IL"/>
              <a:t>לחץ כדי לערוך סגנון כותרת של תבנית בסיס</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he-IL"/>
              <a:t>ערוך סגנונות טקסט של תבנית בסיס</a:t>
            </a:r>
          </a:p>
          <a:p>
            <a:pPr lvl="1"/>
            <a:r>
              <a:rPr lang="he-IL"/>
              <a:t>רמה שניה</a:t>
            </a:r>
          </a:p>
          <a:p>
            <a:pPr lvl="2"/>
            <a:r>
              <a:rPr lang="he-IL"/>
              <a:t>רמה שלישית</a:t>
            </a:r>
          </a:p>
          <a:p>
            <a:pPr lvl="3"/>
            <a:r>
              <a:rPr lang="he-IL"/>
              <a:t>רמה רביעית</a:t>
            </a:r>
          </a:p>
          <a:p>
            <a:pPr lvl="4"/>
            <a:r>
              <a:rPr lang="he-IL"/>
              <a:t>רמה חמישית</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he-IL"/>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E962A872-682D-40B6-BD9B-0F4396E9BEE3}" type="datetimeFigureOut">
              <a:rPr lang="he-IL" smtClean="0"/>
              <a:t>ט"ו/אב/תשפ"ה</a:t>
            </a:fld>
            <a:endParaRPr lang="he-IL"/>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02E5753C-A2F3-4FE3-AF9B-81A861D5191E}" type="slidenum">
              <a:rPr lang="he-IL" smtClean="0"/>
              <a:t>‹#›</a:t>
            </a:fld>
            <a:endParaRPr lang="he-IL"/>
          </a:p>
        </p:txBody>
      </p:sp>
    </p:spTree>
    <p:extLst>
      <p:ext uri="{BB962C8B-B14F-4D97-AF65-F5344CB8AC3E}">
        <p14:creationId xmlns:p14="http://schemas.microsoft.com/office/powerpoint/2010/main" val="266680363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txStyles>
    <p:titleStyle>
      <a:lvl1pPr algn="l" defTabSz="457200" rtl="1" eaLnBrk="1" latinLnBrk="0" hangingPunct="1">
        <a:spcBef>
          <a:spcPct val="0"/>
        </a:spcBef>
        <a:buNone/>
        <a:defRPr sz="40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13D371B7-8112-49A2-BFFF-A5EC08C9D607}"/>
              </a:ext>
            </a:extLst>
          </p:cNvPr>
          <p:cNvSpPr>
            <a:spLocks noGrp="1"/>
          </p:cNvSpPr>
          <p:nvPr>
            <p:ph type="ctrTitle"/>
          </p:nvPr>
        </p:nvSpPr>
        <p:spPr>
          <a:xfrm>
            <a:off x="1982061" y="-1212229"/>
            <a:ext cx="8716073" cy="4817699"/>
          </a:xfrm>
        </p:spPr>
        <p:txBody>
          <a:bodyPr>
            <a:normAutofit/>
          </a:bodyPr>
          <a:lstStyle/>
          <a:p>
            <a:pPr algn="ctr"/>
            <a:r>
              <a:rPr lang="he-IL" sz="2800" dirty="0"/>
              <a:t>כיצד שימוש בכלים טכנולוגיים מבוססי בינה מלאכותית (</a:t>
            </a:r>
            <a:r>
              <a:rPr lang="en-US" sz="2800" dirty="0"/>
              <a:t>AI</a:t>
            </a:r>
            <a:r>
              <a:rPr lang="he-IL" sz="2800" dirty="0"/>
              <a:t>) משפרים את הדיוק והיעילות בזיהוי וסינון מידע כוזב ברשתות החברתיות?</a:t>
            </a:r>
            <a:br>
              <a:rPr lang="en-US" dirty="0"/>
            </a:br>
            <a:br>
              <a:rPr lang="en-US" dirty="0">
                <a:cs typeface="+mn-cs"/>
              </a:rPr>
            </a:br>
            <a:r>
              <a:rPr lang="he-IL" sz="3000" dirty="0">
                <a:cs typeface="+mn-cs"/>
              </a:rPr>
              <a:t>הצגת דגם ראשוני</a:t>
            </a:r>
          </a:p>
        </p:txBody>
      </p:sp>
      <p:sp>
        <p:nvSpPr>
          <p:cNvPr id="3" name="כותרת משנה 2">
            <a:extLst>
              <a:ext uri="{FF2B5EF4-FFF2-40B4-BE49-F238E27FC236}">
                <a16:creationId xmlns:a16="http://schemas.microsoft.com/office/drawing/2014/main" id="{E866EBD0-60B1-445A-AEDE-44A3A97ACF32}"/>
              </a:ext>
            </a:extLst>
          </p:cNvPr>
          <p:cNvSpPr>
            <a:spLocks noGrp="1"/>
          </p:cNvSpPr>
          <p:nvPr>
            <p:ph type="subTitle" idx="1"/>
          </p:nvPr>
        </p:nvSpPr>
        <p:spPr>
          <a:xfrm>
            <a:off x="793032" y="3605470"/>
            <a:ext cx="11246533" cy="2324629"/>
          </a:xfrm>
        </p:spPr>
        <p:txBody>
          <a:bodyPr>
            <a:noAutofit/>
          </a:bodyPr>
          <a:lstStyle/>
          <a:p>
            <a:pPr algn="r"/>
            <a:endParaRPr lang="he-IL" sz="2000" b="1" dirty="0"/>
          </a:p>
          <a:p>
            <a:pPr algn="r"/>
            <a:r>
              <a:rPr lang="he-IL" sz="2000" dirty="0"/>
              <a:t>דביר בורגר</a:t>
            </a:r>
          </a:p>
          <a:p>
            <a:pPr algn="r"/>
            <a:r>
              <a:rPr lang="he-IL" sz="2000" b="1" dirty="0"/>
              <a:t>מנחה: ד"ר סעיד עסלי</a:t>
            </a:r>
            <a:endParaRPr lang="he-IL" sz="2000" dirty="0"/>
          </a:p>
        </p:txBody>
      </p:sp>
      <p:sp>
        <p:nvSpPr>
          <p:cNvPr id="4" name="כותרת 1">
            <a:extLst>
              <a:ext uri="{FF2B5EF4-FFF2-40B4-BE49-F238E27FC236}">
                <a16:creationId xmlns:a16="http://schemas.microsoft.com/office/drawing/2014/main" id="{070E0899-1180-4684-8B12-9D82F352B85D}"/>
              </a:ext>
            </a:extLst>
          </p:cNvPr>
          <p:cNvSpPr txBox="1">
            <a:spLocks/>
          </p:cNvSpPr>
          <p:nvPr/>
        </p:nvSpPr>
        <p:spPr>
          <a:xfrm>
            <a:off x="1130299" y="541942"/>
            <a:ext cx="10572000" cy="2887058"/>
          </a:xfrm>
          <a:prstGeom prst="rect">
            <a:avLst/>
          </a:prstGeom>
          <a:effectLst>
            <a:outerShdw blurRad="50800" dir="14400000">
              <a:srgbClr val="000000">
                <a:alpha val="60000"/>
              </a:srgbClr>
            </a:outerShdw>
          </a:effectLst>
        </p:spPr>
        <p:txBody>
          <a:bodyPr vert="horz" lIns="91440" tIns="45720" rIns="91440" bIns="45720" rtlCol="0" anchor="b">
            <a:normAutofit fontScale="97500"/>
          </a:bodyPr>
          <a:lstStyle>
            <a:lvl1pPr algn="l" defTabSz="457200" rtl="1" eaLnBrk="1" latinLnBrk="0" hangingPunct="1">
              <a:spcBef>
                <a:spcPct val="0"/>
              </a:spcBef>
              <a:buNone/>
              <a:defRPr sz="54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he-IL" sz="3100" dirty="0"/>
              <a:t> </a:t>
            </a:r>
            <a:br>
              <a:rPr lang="en-US" dirty="0">
                <a:cs typeface="+mn-cs"/>
              </a:rPr>
            </a:br>
            <a:endParaRPr lang="he-IL" dirty="0">
              <a:cs typeface="+mn-cs"/>
            </a:endParaRPr>
          </a:p>
        </p:txBody>
      </p:sp>
      <p:sp>
        <p:nvSpPr>
          <p:cNvPr id="6" name="כותרת 1">
            <a:extLst>
              <a:ext uri="{FF2B5EF4-FFF2-40B4-BE49-F238E27FC236}">
                <a16:creationId xmlns:a16="http://schemas.microsoft.com/office/drawing/2014/main" id="{6A91CFF7-B74C-4E8B-AA4C-EC8DC8C5E402}"/>
              </a:ext>
            </a:extLst>
          </p:cNvPr>
          <p:cNvSpPr txBox="1">
            <a:spLocks/>
          </p:cNvSpPr>
          <p:nvPr/>
        </p:nvSpPr>
        <p:spPr>
          <a:xfrm>
            <a:off x="252582" y="1834920"/>
            <a:ext cx="10572000" cy="2887058"/>
          </a:xfrm>
          <a:prstGeom prst="rect">
            <a:avLst/>
          </a:prstGeom>
          <a:effectLst>
            <a:outerShdw blurRad="50800" dir="14400000">
              <a:srgbClr val="000000">
                <a:alpha val="60000"/>
              </a:srgbClr>
            </a:outerShdw>
          </a:effectLst>
        </p:spPr>
        <p:txBody>
          <a:bodyPr vert="horz" lIns="91440" tIns="45720" rIns="91440" bIns="45720" rtlCol="0" anchor="b">
            <a:normAutofit fontScale="97500"/>
          </a:bodyPr>
          <a:lstStyle>
            <a:lvl1pPr algn="l" defTabSz="457200" rtl="1" eaLnBrk="1" latinLnBrk="0" hangingPunct="1">
              <a:spcBef>
                <a:spcPct val="0"/>
              </a:spcBef>
              <a:buNone/>
              <a:defRPr sz="5400" b="1" kern="1200">
                <a:solidFill>
                  <a:srgbClr val="FEFEFE"/>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he-IL" sz="3100" dirty="0"/>
              <a:t> </a:t>
            </a:r>
            <a:br>
              <a:rPr lang="en-US" dirty="0">
                <a:cs typeface="+mn-cs"/>
              </a:rPr>
            </a:br>
            <a:endParaRPr lang="he-IL" dirty="0">
              <a:cs typeface="+mn-cs"/>
            </a:endParaRPr>
          </a:p>
        </p:txBody>
      </p:sp>
    </p:spTree>
    <p:extLst>
      <p:ext uri="{BB962C8B-B14F-4D97-AF65-F5344CB8AC3E}">
        <p14:creationId xmlns:p14="http://schemas.microsoft.com/office/powerpoint/2010/main" val="3168012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4936BE-6FFA-450A-95E6-52696A944BD2}"/>
              </a:ext>
            </a:extLst>
          </p:cNvPr>
          <p:cNvSpPr>
            <a:spLocks noGrp="1"/>
          </p:cNvSpPr>
          <p:nvPr>
            <p:ph type="title"/>
          </p:nvPr>
        </p:nvSpPr>
        <p:spPr>
          <a:xfrm>
            <a:off x="1267200" y="591121"/>
            <a:ext cx="10571998" cy="970450"/>
          </a:xfrm>
        </p:spPr>
        <p:txBody>
          <a:bodyPr/>
          <a:lstStyle/>
          <a:p>
            <a:pPr algn="r"/>
            <a:r>
              <a:rPr lang="he-IL" dirty="0"/>
              <a:t>שיטות – אלגוריתמים ומודלים</a:t>
            </a:r>
          </a:p>
        </p:txBody>
      </p:sp>
      <p:sp>
        <p:nvSpPr>
          <p:cNvPr id="3" name="מציין מיקום תוכן 2">
            <a:extLst>
              <a:ext uri="{FF2B5EF4-FFF2-40B4-BE49-F238E27FC236}">
                <a16:creationId xmlns:a16="http://schemas.microsoft.com/office/drawing/2014/main" id="{C32F01A0-1970-4AE7-AE7F-6F721D1D065B}"/>
              </a:ext>
            </a:extLst>
          </p:cNvPr>
          <p:cNvSpPr>
            <a:spLocks noGrp="1"/>
          </p:cNvSpPr>
          <p:nvPr>
            <p:ph idx="1"/>
          </p:nvPr>
        </p:nvSpPr>
        <p:spPr>
          <a:xfrm>
            <a:off x="1486053" y="2291899"/>
            <a:ext cx="10554574" cy="3636511"/>
          </a:xfrm>
        </p:spPr>
        <p:txBody>
          <a:bodyPr>
            <a:noAutofit/>
          </a:bodyPr>
          <a:lstStyle/>
          <a:p>
            <a:endParaRPr lang="he-IL" dirty="0"/>
          </a:p>
          <a:p>
            <a:pPr marL="0" indent="0">
              <a:buNone/>
            </a:pPr>
            <a:endParaRPr lang="he-IL" b="1" dirty="0"/>
          </a:p>
          <a:p>
            <a:r>
              <a:rPr lang="he-IL" b="1" dirty="0"/>
              <a:t>מודלים בודדים:</a:t>
            </a:r>
          </a:p>
          <a:p>
            <a:pPr lvl="1">
              <a:buFont typeface="Courier New" panose="02070309020205020404" pitchFamily="49" charset="0"/>
              <a:buChar char="o"/>
            </a:pPr>
            <a:r>
              <a:rPr lang="en-US" sz="1800" b="1" dirty="0"/>
              <a:t>SVM</a:t>
            </a:r>
            <a:r>
              <a:rPr lang="en-US" sz="1800" dirty="0"/>
              <a:t> </a:t>
            </a:r>
            <a:r>
              <a:rPr lang="he-IL" sz="1800" dirty="0"/>
              <a:t> - מסווג מבוסס גבול ליניארי, יעיל במרחבים בעלי ממד גבוה</a:t>
            </a:r>
          </a:p>
          <a:p>
            <a:pPr lvl="1">
              <a:buFont typeface="Courier New" panose="02070309020205020404" pitchFamily="49" charset="0"/>
              <a:buChar char="o"/>
            </a:pPr>
            <a:r>
              <a:rPr lang="en-US" sz="1800" b="1" dirty="0"/>
              <a:t> - Random Forest</a:t>
            </a:r>
            <a:r>
              <a:rPr lang="en-US" sz="1800" dirty="0"/>
              <a:t> </a:t>
            </a:r>
            <a:r>
              <a:rPr lang="he-IL" sz="1800" dirty="0"/>
              <a:t>יער של עצים המבוסס על דגימה אקראית, מקטין הטיית יתר</a:t>
            </a:r>
          </a:p>
          <a:p>
            <a:pPr lvl="1">
              <a:buFont typeface="Courier New" panose="02070309020205020404" pitchFamily="49" charset="0"/>
              <a:buChar char="o"/>
            </a:pPr>
            <a:r>
              <a:rPr lang="en-US" sz="1800" b="1" dirty="0"/>
              <a:t>Logistic Regression</a:t>
            </a:r>
            <a:r>
              <a:rPr lang="en-US" sz="1800" dirty="0"/>
              <a:t> </a:t>
            </a:r>
            <a:r>
              <a:rPr lang="he-IL" sz="1800" dirty="0"/>
              <a:t> - מודל ליניארי פשוט להבנת השפעת פיצ'רים</a:t>
            </a:r>
          </a:p>
          <a:p>
            <a:pPr lvl="1">
              <a:buFont typeface="Courier New" panose="02070309020205020404" pitchFamily="49" charset="0"/>
              <a:buChar char="o"/>
            </a:pPr>
            <a:r>
              <a:rPr lang="en-US" sz="1800" b="1" dirty="0"/>
              <a:t>XGBoost</a:t>
            </a:r>
            <a:r>
              <a:rPr lang="he-IL" sz="1800" b="1" dirty="0"/>
              <a:t> - </a:t>
            </a:r>
            <a:r>
              <a:rPr lang="he-IL" sz="1800" dirty="0"/>
              <a:t>שיטת </a:t>
            </a:r>
            <a:r>
              <a:rPr lang="en-US" sz="1800" dirty="0"/>
              <a:t> Boosting</a:t>
            </a:r>
            <a:r>
              <a:rPr lang="he-IL" sz="1800" dirty="0"/>
              <a:t>מתקדמת עם ביצועים מהירים ודיוק גבוה</a:t>
            </a:r>
          </a:p>
          <a:p>
            <a:r>
              <a:rPr lang="he-IL" b="1" dirty="0"/>
              <a:t>שילובי </a:t>
            </a:r>
            <a:r>
              <a:rPr lang="en-US" b="1" dirty="0"/>
              <a:t>Stacking</a:t>
            </a:r>
            <a:r>
              <a:rPr lang="he-IL" b="1" dirty="0"/>
              <a:t>: </a:t>
            </a:r>
            <a:r>
              <a:rPr lang="he-IL" dirty="0"/>
              <a:t>שילוב מסווגים ליניאריים עם עצים ליצירת גיוון ואיזון</a:t>
            </a:r>
          </a:p>
          <a:p>
            <a:pPr lvl="1">
              <a:buFont typeface="Courier New" panose="02070309020205020404" pitchFamily="49" charset="0"/>
              <a:buChar char="o"/>
            </a:pPr>
            <a:r>
              <a:rPr lang="en-US" sz="1800" dirty="0"/>
              <a:t>SVM + RF</a:t>
            </a:r>
            <a:endParaRPr lang="he-IL" sz="1800" dirty="0"/>
          </a:p>
          <a:p>
            <a:pPr lvl="1">
              <a:buFont typeface="Courier New" panose="02070309020205020404" pitchFamily="49" charset="0"/>
              <a:buChar char="o"/>
            </a:pPr>
            <a:r>
              <a:rPr lang="en-US" sz="1800" dirty="0"/>
              <a:t>SVM + RF + LR</a:t>
            </a:r>
            <a:endParaRPr lang="he-IL" sz="1800" dirty="0"/>
          </a:p>
          <a:p>
            <a:pPr lvl="1">
              <a:buFont typeface="Courier New" panose="02070309020205020404" pitchFamily="49" charset="0"/>
              <a:buChar char="o"/>
            </a:pPr>
            <a:r>
              <a:rPr lang="en-US" sz="1800" dirty="0"/>
              <a:t>SVM + XGBoost + LR</a:t>
            </a:r>
            <a:endParaRPr lang="he-IL" sz="1800" dirty="0"/>
          </a:p>
          <a:p>
            <a:r>
              <a:rPr lang="en-US" b="1" dirty="0"/>
              <a:t> Stacking) Meta-Ensemble </a:t>
            </a:r>
            <a:r>
              <a:rPr lang="he-IL" b="1" dirty="0"/>
              <a:t>דו-שכבתי): </a:t>
            </a:r>
            <a:r>
              <a:rPr lang="he-IL" dirty="0"/>
              <a:t>מאפשר דיוק גבוה על ידי שילוב תחזיות מכל המודלים</a:t>
            </a:r>
          </a:p>
          <a:p>
            <a:pPr lvl="1">
              <a:buFont typeface="Courier New" panose="02070309020205020404" pitchFamily="49" charset="0"/>
              <a:buChar char="o"/>
            </a:pPr>
            <a:r>
              <a:rPr lang="he-IL" sz="1800" dirty="0"/>
              <a:t>שכבת בסיס: </a:t>
            </a:r>
            <a:r>
              <a:rPr lang="en-US" sz="1800" dirty="0"/>
              <a:t>SVM + LR + RF</a:t>
            </a:r>
            <a:r>
              <a:rPr lang="he-IL" sz="1800" dirty="0"/>
              <a:t> + שכבת </a:t>
            </a:r>
            <a:r>
              <a:rPr lang="en-US" sz="1800" dirty="0"/>
              <a:t>Meta</a:t>
            </a:r>
            <a:r>
              <a:rPr lang="he-IL" sz="1800" dirty="0"/>
              <a:t>: </a:t>
            </a:r>
            <a:r>
              <a:rPr lang="en-US" sz="1800" dirty="0"/>
              <a:t>XGBoost</a:t>
            </a:r>
            <a:endParaRPr lang="he-IL" dirty="0"/>
          </a:p>
          <a:p>
            <a:endParaRPr lang="he-IL" dirty="0"/>
          </a:p>
        </p:txBody>
      </p:sp>
      <p:sp>
        <p:nvSpPr>
          <p:cNvPr id="4" name="מלבן 3">
            <a:extLst>
              <a:ext uri="{FF2B5EF4-FFF2-40B4-BE49-F238E27FC236}">
                <a16:creationId xmlns:a16="http://schemas.microsoft.com/office/drawing/2014/main" id="{33D1A4E9-D9F1-4FD9-AB03-5ACFB1398E77}"/>
              </a:ext>
            </a:extLst>
          </p:cNvPr>
          <p:cNvSpPr/>
          <p:nvPr/>
        </p:nvSpPr>
        <p:spPr>
          <a:xfrm>
            <a:off x="10533559" y="131726"/>
            <a:ext cx="1625601" cy="499117"/>
          </a:xfrm>
          <a:prstGeom prst="rect">
            <a:avLst/>
          </a:prstGeom>
          <a:ln/>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איסוף הנתונים</a:t>
            </a:r>
          </a:p>
        </p:txBody>
      </p:sp>
      <p:sp>
        <p:nvSpPr>
          <p:cNvPr id="5" name="מלבן 4">
            <a:extLst>
              <a:ext uri="{FF2B5EF4-FFF2-40B4-BE49-F238E27FC236}">
                <a16:creationId xmlns:a16="http://schemas.microsoft.com/office/drawing/2014/main" id="{713F3F69-52A8-4928-978F-F966801670BA}"/>
              </a:ext>
            </a:extLst>
          </p:cNvPr>
          <p:cNvSpPr/>
          <p:nvPr/>
        </p:nvSpPr>
        <p:spPr>
          <a:xfrm>
            <a:off x="8456714" y="115014"/>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ניתוח נתונים</a:t>
            </a:r>
          </a:p>
        </p:txBody>
      </p:sp>
      <p:sp>
        <p:nvSpPr>
          <p:cNvPr id="6" name="מלבן 5">
            <a:extLst>
              <a:ext uri="{FF2B5EF4-FFF2-40B4-BE49-F238E27FC236}">
                <a16:creationId xmlns:a16="http://schemas.microsoft.com/office/drawing/2014/main" id="{64E0E8BF-226D-432B-96E8-EE913E7B5C4E}"/>
              </a:ext>
            </a:extLst>
          </p:cNvPr>
          <p:cNvSpPr/>
          <p:nvPr/>
        </p:nvSpPr>
        <p:spPr>
          <a:xfrm>
            <a:off x="6356954" y="115348"/>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עיבוד נתונים</a:t>
            </a:r>
          </a:p>
        </p:txBody>
      </p:sp>
      <p:sp>
        <p:nvSpPr>
          <p:cNvPr id="7" name="מלבן 6">
            <a:extLst>
              <a:ext uri="{FF2B5EF4-FFF2-40B4-BE49-F238E27FC236}">
                <a16:creationId xmlns:a16="http://schemas.microsoft.com/office/drawing/2014/main" id="{AF731CA4-E97A-475C-90BE-B282BB0AC922}"/>
              </a:ext>
            </a:extLst>
          </p:cNvPr>
          <p:cNvSpPr/>
          <p:nvPr/>
        </p:nvSpPr>
        <p:spPr>
          <a:xfrm>
            <a:off x="4261043" y="125115"/>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חלוקה לסטים</a:t>
            </a:r>
          </a:p>
        </p:txBody>
      </p:sp>
      <p:sp>
        <p:nvSpPr>
          <p:cNvPr id="8" name="מלבן 7">
            <a:extLst>
              <a:ext uri="{FF2B5EF4-FFF2-40B4-BE49-F238E27FC236}">
                <a16:creationId xmlns:a16="http://schemas.microsoft.com/office/drawing/2014/main" id="{89F69F22-5627-4B89-A7C0-025C36A58830}"/>
              </a:ext>
            </a:extLst>
          </p:cNvPr>
          <p:cNvSpPr/>
          <p:nvPr/>
        </p:nvSpPr>
        <p:spPr>
          <a:xfrm>
            <a:off x="2178801" y="143269"/>
            <a:ext cx="1625601" cy="499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בניית מודלים</a:t>
            </a:r>
          </a:p>
        </p:txBody>
      </p:sp>
      <p:sp>
        <p:nvSpPr>
          <p:cNvPr id="9" name="מלבן 8">
            <a:extLst>
              <a:ext uri="{FF2B5EF4-FFF2-40B4-BE49-F238E27FC236}">
                <a16:creationId xmlns:a16="http://schemas.microsoft.com/office/drawing/2014/main" id="{56547DB0-1F84-487A-8794-4A162DDA2BB4}"/>
              </a:ext>
            </a:extLst>
          </p:cNvPr>
          <p:cNvSpPr/>
          <p:nvPr/>
        </p:nvSpPr>
        <p:spPr>
          <a:xfrm>
            <a:off x="83733" y="149879"/>
            <a:ext cx="1625601" cy="499117"/>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הערכת ביצועים</a:t>
            </a:r>
          </a:p>
        </p:txBody>
      </p:sp>
      <p:sp>
        <p:nvSpPr>
          <p:cNvPr id="10" name="חץ: למטה 9">
            <a:extLst>
              <a:ext uri="{FF2B5EF4-FFF2-40B4-BE49-F238E27FC236}">
                <a16:creationId xmlns:a16="http://schemas.microsoft.com/office/drawing/2014/main" id="{0D163B9D-C9B2-4ADC-BB38-045C56BCC552}"/>
              </a:ext>
            </a:extLst>
          </p:cNvPr>
          <p:cNvSpPr/>
          <p:nvPr/>
        </p:nvSpPr>
        <p:spPr>
          <a:xfrm rot="5400000">
            <a:off x="10076531" y="15566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1" name="חץ: למטה 10">
            <a:extLst>
              <a:ext uri="{FF2B5EF4-FFF2-40B4-BE49-F238E27FC236}">
                <a16:creationId xmlns:a16="http://schemas.microsoft.com/office/drawing/2014/main" id="{E60A1E23-D02C-4B86-9C10-AD1E36D0D8E8}"/>
              </a:ext>
            </a:extLst>
          </p:cNvPr>
          <p:cNvSpPr/>
          <p:nvPr/>
        </p:nvSpPr>
        <p:spPr>
          <a:xfrm rot="5400000">
            <a:off x="7997863" y="130900"/>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חץ: למטה 11">
            <a:extLst>
              <a:ext uri="{FF2B5EF4-FFF2-40B4-BE49-F238E27FC236}">
                <a16:creationId xmlns:a16="http://schemas.microsoft.com/office/drawing/2014/main" id="{214F6A02-4E30-49D4-A97B-2AC74446A1C1}"/>
              </a:ext>
            </a:extLst>
          </p:cNvPr>
          <p:cNvSpPr/>
          <p:nvPr/>
        </p:nvSpPr>
        <p:spPr>
          <a:xfrm rot="5400000">
            <a:off x="5891406" y="14905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חץ: למטה 12">
            <a:extLst>
              <a:ext uri="{FF2B5EF4-FFF2-40B4-BE49-F238E27FC236}">
                <a16:creationId xmlns:a16="http://schemas.microsoft.com/office/drawing/2014/main" id="{F9D98116-DF9B-491E-A962-9D0BE81CAC28}"/>
              </a:ext>
            </a:extLst>
          </p:cNvPr>
          <p:cNvSpPr/>
          <p:nvPr/>
        </p:nvSpPr>
        <p:spPr>
          <a:xfrm rot="5400000">
            <a:off x="3807139"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חץ: למטה 13">
            <a:extLst>
              <a:ext uri="{FF2B5EF4-FFF2-40B4-BE49-F238E27FC236}">
                <a16:creationId xmlns:a16="http://schemas.microsoft.com/office/drawing/2014/main" id="{3069A882-F58C-4658-ACB5-C9C771784B98}"/>
              </a:ext>
            </a:extLst>
          </p:cNvPr>
          <p:cNvSpPr/>
          <p:nvPr/>
        </p:nvSpPr>
        <p:spPr>
          <a:xfrm rot="5400000">
            <a:off x="1711227"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2353045730"/>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4936BE-6FFA-450A-95E6-52696A944BD2}"/>
              </a:ext>
            </a:extLst>
          </p:cNvPr>
          <p:cNvSpPr>
            <a:spLocks noGrp="1"/>
          </p:cNvSpPr>
          <p:nvPr>
            <p:ph type="title"/>
          </p:nvPr>
        </p:nvSpPr>
        <p:spPr>
          <a:xfrm>
            <a:off x="1267200" y="591121"/>
            <a:ext cx="10571998" cy="970450"/>
          </a:xfrm>
        </p:spPr>
        <p:txBody>
          <a:bodyPr/>
          <a:lstStyle/>
          <a:p>
            <a:pPr algn="r"/>
            <a:r>
              <a:rPr lang="he-IL" dirty="0"/>
              <a:t>שיטות – אלגוריתמים ומודלים</a:t>
            </a:r>
          </a:p>
        </p:txBody>
      </p:sp>
      <p:sp>
        <p:nvSpPr>
          <p:cNvPr id="3" name="מציין מיקום תוכן 2">
            <a:extLst>
              <a:ext uri="{FF2B5EF4-FFF2-40B4-BE49-F238E27FC236}">
                <a16:creationId xmlns:a16="http://schemas.microsoft.com/office/drawing/2014/main" id="{C32F01A0-1970-4AE7-AE7F-6F721D1D065B}"/>
              </a:ext>
            </a:extLst>
          </p:cNvPr>
          <p:cNvSpPr>
            <a:spLocks noGrp="1"/>
          </p:cNvSpPr>
          <p:nvPr>
            <p:ph idx="1"/>
          </p:nvPr>
        </p:nvSpPr>
        <p:spPr>
          <a:xfrm>
            <a:off x="164586" y="2409213"/>
            <a:ext cx="11862827" cy="4739840"/>
          </a:xfrm>
        </p:spPr>
        <p:txBody>
          <a:bodyPr>
            <a:noAutofit/>
          </a:bodyPr>
          <a:lstStyle/>
          <a:p>
            <a:endParaRPr lang="he-IL" dirty="0"/>
          </a:p>
          <a:p>
            <a:pPr marL="0" indent="0">
              <a:buNone/>
            </a:pPr>
            <a:endParaRPr lang="he-IL" b="1" dirty="0"/>
          </a:p>
          <a:p>
            <a:r>
              <a:rPr lang="he-IL" b="1" dirty="0"/>
              <a:t>ייצוג טקסט: </a:t>
            </a:r>
            <a:r>
              <a:rPr lang="he-IL" dirty="0"/>
              <a:t>כל מודל נבחן תחת שש קונפיגורציות של ייצוג טקסט</a:t>
            </a:r>
            <a:endParaRPr lang="he-IL" b="1" dirty="0"/>
          </a:p>
          <a:p>
            <a:pPr lvl="1">
              <a:buFont typeface="Courier New" panose="02070309020205020404" pitchFamily="49" charset="0"/>
              <a:buChar char="o"/>
            </a:pPr>
            <a:r>
              <a:rPr lang="en-US" sz="1800" dirty="0"/>
              <a:t>TF-IDF</a:t>
            </a:r>
          </a:p>
          <a:p>
            <a:pPr lvl="1">
              <a:buFont typeface="Courier New" panose="02070309020205020404" pitchFamily="49" charset="0"/>
              <a:buChar char="o"/>
            </a:pPr>
            <a:r>
              <a:rPr lang="en-US" sz="1800" dirty="0"/>
              <a:t>TF-IDF + PCA</a:t>
            </a:r>
          </a:p>
          <a:p>
            <a:pPr lvl="1">
              <a:buFont typeface="Courier New" panose="02070309020205020404" pitchFamily="49" charset="0"/>
              <a:buChar char="o"/>
            </a:pPr>
            <a:r>
              <a:rPr lang="en-US" sz="1800" dirty="0"/>
              <a:t>Word2Vec</a:t>
            </a:r>
          </a:p>
          <a:p>
            <a:pPr lvl="1">
              <a:buFont typeface="Courier New" panose="02070309020205020404" pitchFamily="49" charset="0"/>
              <a:buChar char="o"/>
            </a:pPr>
            <a:r>
              <a:rPr lang="en-US" sz="1800" dirty="0"/>
              <a:t>Word2Vec + PCA</a:t>
            </a:r>
          </a:p>
          <a:p>
            <a:pPr lvl="1">
              <a:buFont typeface="Courier New" panose="02070309020205020404" pitchFamily="49" charset="0"/>
              <a:buChar char="o"/>
            </a:pPr>
            <a:r>
              <a:rPr lang="en-US" sz="1800" dirty="0"/>
              <a:t>FastText</a:t>
            </a:r>
          </a:p>
          <a:p>
            <a:pPr lvl="1">
              <a:buFont typeface="Courier New" panose="02070309020205020404" pitchFamily="49" charset="0"/>
              <a:buChar char="o"/>
            </a:pPr>
            <a:r>
              <a:rPr lang="en-US" sz="1800" dirty="0"/>
              <a:t>FastText + PCA</a:t>
            </a:r>
            <a:endParaRPr lang="he-IL" sz="1800" dirty="0"/>
          </a:p>
          <a:p>
            <a:r>
              <a:rPr lang="he-IL" b="1" dirty="0"/>
              <a:t>נרמול נתונים: </a:t>
            </a:r>
            <a:r>
              <a:rPr lang="he-IL" dirty="0"/>
              <a:t>בוצע </a:t>
            </a:r>
            <a:r>
              <a:rPr lang="en-US" dirty="0"/>
              <a:t> StandardScaler</a:t>
            </a:r>
            <a:r>
              <a:rPr lang="he-IL" dirty="0"/>
              <a:t>עבור </a:t>
            </a:r>
            <a:r>
              <a:rPr lang="en-US" dirty="0"/>
              <a:t> Word2Vec</a:t>
            </a:r>
            <a:r>
              <a:rPr lang="he-IL" dirty="0"/>
              <a:t> ו-</a:t>
            </a:r>
            <a:r>
              <a:rPr lang="en-US" dirty="0"/>
              <a:t>FastText</a:t>
            </a:r>
            <a:r>
              <a:rPr lang="he-IL" dirty="0"/>
              <a:t>, </a:t>
            </a:r>
            <a:r>
              <a:rPr lang="en-US" dirty="0"/>
              <a:t> TF-IDF</a:t>
            </a:r>
            <a:r>
              <a:rPr lang="he-IL" dirty="0"/>
              <a:t>אינו דורש נרמול נוסף</a:t>
            </a:r>
          </a:p>
          <a:p>
            <a:r>
              <a:rPr lang="he-IL" b="1" dirty="0"/>
              <a:t>מאפיינים נוספים: </a:t>
            </a:r>
          </a:p>
          <a:p>
            <a:pPr lvl="1">
              <a:buFont typeface="Courier New" panose="02070309020205020404" pitchFamily="49" charset="0"/>
              <a:buChar char="o"/>
            </a:pPr>
            <a:r>
              <a:rPr lang="he-IL" dirty="0"/>
              <a:t>רגשות</a:t>
            </a:r>
            <a:r>
              <a:rPr lang="en-US" dirty="0"/>
              <a:t> – (Emotions) </a:t>
            </a:r>
            <a:r>
              <a:rPr lang="he-IL" dirty="0"/>
              <a:t>השפעת הרגש כמאפיין על ידי הוספת רגש לוקטור ייצוג הטקסט, קודד באמצעות </a:t>
            </a:r>
            <a:r>
              <a:rPr lang="en-US" dirty="0"/>
              <a:t>One-Hot Encoding</a:t>
            </a:r>
          </a:p>
          <a:p>
            <a:pPr lvl="1">
              <a:buFont typeface="Courier New" panose="02070309020205020404" pitchFamily="49" charset="0"/>
              <a:buChar char="o"/>
            </a:pPr>
            <a:r>
              <a:rPr lang="he-IL" dirty="0"/>
              <a:t>שגיאות כתיב </a:t>
            </a:r>
            <a:r>
              <a:rPr lang="en-US" dirty="0"/>
              <a:t>(Spelling Errors)</a:t>
            </a:r>
            <a:r>
              <a:rPr lang="he-IL" dirty="0"/>
              <a:t> – השפעת שגיאות כתיב כמאפיין על ידי הוספת ממוצע שגיאות כתיב לוקטור הקלט</a:t>
            </a:r>
            <a:endParaRPr lang="en-US" dirty="0"/>
          </a:p>
          <a:p>
            <a:endParaRPr lang="he-IL" dirty="0"/>
          </a:p>
          <a:p>
            <a:endParaRPr lang="he-IL" b="1" dirty="0"/>
          </a:p>
          <a:p>
            <a:endParaRPr lang="he-IL" b="1" dirty="0"/>
          </a:p>
          <a:p>
            <a:endParaRPr lang="he-IL" dirty="0"/>
          </a:p>
        </p:txBody>
      </p:sp>
      <p:sp>
        <p:nvSpPr>
          <p:cNvPr id="4" name="מלבן 3">
            <a:extLst>
              <a:ext uri="{FF2B5EF4-FFF2-40B4-BE49-F238E27FC236}">
                <a16:creationId xmlns:a16="http://schemas.microsoft.com/office/drawing/2014/main" id="{33D1A4E9-D9F1-4FD9-AB03-5ACFB1398E77}"/>
              </a:ext>
            </a:extLst>
          </p:cNvPr>
          <p:cNvSpPr/>
          <p:nvPr/>
        </p:nvSpPr>
        <p:spPr>
          <a:xfrm>
            <a:off x="10533559" y="131726"/>
            <a:ext cx="1625601" cy="499117"/>
          </a:xfrm>
          <a:prstGeom prst="rect">
            <a:avLst/>
          </a:prstGeom>
          <a:ln/>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איסוף הנתונים</a:t>
            </a:r>
          </a:p>
        </p:txBody>
      </p:sp>
      <p:sp>
        <p:nvSpPr>
          <p:cNvPr id="5" name="מלבן 4">
            <a:extLst>
              <a:ext uri="{FF2B5EF4-FFF2-40B4-BE49-F238E27FC236}">
                <a16:creationId xmlns:a16="http://schemas.microsoft.com/office/drawing/2014/main" id="{713F3F69-52A8-4928-978F-F966801670BA}"/>
              </a:ext>
            </a:extLst>
          </p:cNvPr>
          <p:cNvSpPr/>
          <p:nvPr/>
        </p:nvSpPr>
        <p:spPr>
          <a:xfrm>
            <a:off x="8456714" y="115014"/>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ניתוח נתונים</a:t>
            </a:r>
          </a:p>
        </p:txBody>
      </p:sp>
      <p:sp>
        <p:nvSpPr>
          <p:cNvPr id="6" name="מלבן 5">
            <a:extLst>
              <a:ext uri="{FF2B5EF4-FFF2-40B4-BE49-F238E27FC236}">
                <a16:creationId xmlns:a16="http://schemas.microsoft.com/office/drawing/2014/main" id="{64E0E8BF-226D-432B-96E8-EE913E7B5C4E}"/>
              </a:ext>
            </a:extLst>
          </p:cNvPr>
          <p:cNvSpPr/>
          <p:nvPr/>
        </p:nvSpPr>
        <p:spPr>
          <a:xfrm>
            <a:off x="6356954" y="115348"/>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עיבוד הנתונים</a:t>
            </a:r>
          </a:p>
        </p:txBody>
      </p:sp>
      <p:sp>
        <p:nvSpPr>
          <p:cNvPr id="7" name="מלבן 6">
            <a:extLst>
              <a:ext uri="{FF2B5EF4-FFF2-40B4-BE49-F238E27FC236}">
                <a16:creationId xmlns:a16="http://schemas.microsoft.com/office/drawing/2014/main" id="{AF731CA4-E97A-475C-90BE-B282BB0AC922}"/>
              </a:ext>
            </a:extLst>
          </p:cNvPr>
          <p:cNvSpPr/>
          <p:nvPr/>
        </p:nvSpPr>
        <p:spPr>
          <a:xfrm>
            <a:off x="4261043" y="125115"/>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חלוקה לסטים</a:t>
            </a:r>
          </a:p>
        </p:txBody>
      </p:sp>
      <p:sp>
        <p:nvSpPr>
          <p:cNvPr id="8" name="מלבן 7">
            <a:extLst>
              <a:ext uri="{FF2B5EF4-FFF2-40B4-BE49-F238E27FC236}">
                <a16:creationId xmlns:a16="http://schemas.microsoft.com/office/drawing/2014/main" id="{89F69F22-5627-4B89-A7C0-025C36A58830}"/>
              </a:ext>
            </a:extLst>
          </p:cNvPr>
          <p:cNvSpPr/>
          <p:nvPr/>
        </p:nvSpPr>
        <p:spPr>
          <a:xfrm>
            <a:off x="2178801" y="143269"/>
            <a:ext cx="1625601" cy="499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בניית מודלים</a:t>
            </a:r>
          </a:p>
        </p:txBody>
      </p:sp>
      <p:sp>
        <p:nvSpPr>
          <p:cNvPr id="9" name="מלבן 8">
            <a:extLst>
              <a:ext uri="{FF2B5EF4-FFF2-40B4-BE49-F238E27FC236}">
                <a16:creationId xmlns:a16="http://schemas.microsoft.com/office/drawing/2014/main" id="{56547DB0-1F84-487A-8794-4A162DDA2BB4}"/>
              </a:ext>
            </a:extLst>
          </p:cNvPr>
          <p:cNvSpPr/>
          <p:nvPr/>
        </p:nvSpPr>
        <p:spPr>
          <a:xfrm>
            <a:off x="83733" y="149879"/>
            <a:ext cx="1625601" cy="499117"/>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הערכת ביצועים</a:t>
            </a:r>
          </a:p>
        </p:txBody>
      </p:sp>
      <p:sp>
        <p:nvSpPr>
          <p:cNvPr id="10" name="חץ: למטה 9">
            <a:extLst>
              <a:ext uri="{FF2B5EF4-FFF2-40B4-BE49-F238E27FC236}">
                <a16:creationId xmlns:a16="http://schemas.microsoft.com/office/drawing/2014/main" id="{0D163B9D-C9B2-4ADC-BB38-045C56BCC552}"/>
              </a:ext>
            </a:extLst>
          </p:cNvPr>
          <p:cNvSpPr/>
          <p:nvPr/>
        </p:nvSpPr>
        <p:spPr>
          <a:xfrm rot="5400000">
            <a:off x="10076531" y="15566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1" name="חץ: למטה 10">
            <a:extLst>
              <a:ext uri="{FF2B5EF4-FFF2-40B4-BE49-F238E27FC236}">
                <a16:creationId xmlns:a16="http://schemas.microsoft.com/office/drawing/2014/main" id="{E60A1E23-D02C-4B86-9C10-AD1E36D0D8E8}"/>
              </a:ext>
            </a:extLst>
          </p:cNvPr>
          <p:cNvSpPr/>
          <p:nvPr/>
        </p:nvSpPr>
        <p:spPr>
          <a:xfrm rot="5400000">
            <a:off x="7997863" y="130900"/>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חץ: למטה 11">
            <a:extLst>
              <a:ext uri="{FF2B5EF4-FFF2-40B4-BE49-F238E27FC236}">
                <a16:creationId xmlns:a16="http://schemas.microsoft.com/office/drawing/2014/main" id="{214F6A02-4E30-49D4-A97B-2AC74446A1C1}"/>
              </a:ext>
            </a:extLst>
          </p:cNvPr>
          <p:cNvSpPr/>
          <p:nvPr/>
        </p:nvSpPr>
        <p:spPr>
          <a:xfrm rot="5400000">
            <a:off x="5891406" y="14905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חץ: למטה 12">
            <a:extLst>
              <a:ext uri="{FF2B5EF4-FFF2-40B4-BE49-F238E27FC236}">
                <a16:creationId xmlns:a16="http://schemas.microsoft.com/office/drawing/2014/main" id="{F9D98116-DF9B-491E-A962-9D0BE81CAC28}"/>
              </a:ext>
            </a:extLst>
          </p:cNvPr>
          <p:cNvSpPr/>
          <p:nvPr/>
        </p:nvSpPr>
        <p:spPr>
          <a:xfrm rot="5400000">
            <a:off x="3807139"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חץ: למטה 13">
            <a:extLst>
              <a:ext uri="{FF2B5EF4-FFF2-40B4-BE49-F238E27FC236}">
                <a16:creationId xmlns:a16="http://schemas.microsoft.com/office/drawing/2014/main" id="{3069A882-F58C-4658-ACB5-C9C771784B98}"/>
              </a:ext>
            </a:extLst>
          </p:cNvPr>
          <p:cNvSpPr/>
          <p:nvPr/>
        </p:nvSpPr>
        <p:spPr>
          <a:xfrm rot="5400000">
            <a:off x="1711227"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2098697468"/>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4936BE-6FFA-450A-95E6-52696A944BD2}"/>
              </a:ext>
            </a:extLst>
          </p:cNvPr>
          <p:cNvSpPr>
            <a:spLocks noGrp="1"/>
          </p:cNvSpPr>
          <p:nvPr>
            <p:ph type="title"/>
          </p:nvPr>
        </p:nvSpPr>
        <p:spPr>
          <a:xfrm>
            <a:off x="1267200" y="591121"/>
            <a:ext cx="10571998" cy="970450"/>
          </a:xfrm>
        </p:spPr>
        <p:txBody>
          <a:bodyPr/>
          <a:lstStyle/>
          <a:p>
            <a:pPr algn="r"/>
            <a:r>
              <a:rPr lang="he-IL" dirty="0"/>
              <a:t>שיטות – אלגוריתמים ומודלים</a:t>
            </a:r>
          </a:p>
        </p:txBody>
      </p:sp>
      <p:sp>
        <p:nvSpPr>
          <p:cNvPr id="4" name="מלבן 3">
            <a:extLst>
              <a:ext uri="{FF2B5EF4-FFF2-40B4-BE49-F238E27FC236}">
                <a16:creationId xmlns:a16="http://schemas.microsoft.com/office/drawing/2014/main" id="{33D1A4E9-D9F1-4FD9-AB03-5ACFB1398E77}"/>
              </a:ext>
            </a:extLst>
          </p:cNvPr>
          <p:cNvSpPr/>
          <p:nvPr/>
        </p:nvSpPr>
        <p:spPr>
          <a:xfrm>
            <a:off x="10533559" y="131726"/>
            <a:ext cx="1625601" cy="499117"/>
          </a:xfrm>
          <a:prstGeom prst="rect">
            <a:avLst/>
          </a:prstGeom>
          <a:ln/>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איסוף הנתונים</a:t>
            </a:r>
          </a:p>
        </p:txBody>
      </p:sp>
      <p:sp>
        <p:nvSpPr>
          <p:cNvPr id="5" name="מלבן 4">
            <a:extLst>
              <a:ext uri="{FF2B5EF4-FFF2-40B4-BE49-F238E27FC236}">
                <a16:creationId xmlns:a16="http://schemas.microsoft.com/office/drawing/2014/main" id="{713F3F69-52A8-4928-978F-F966801670BA}"/>
              </a:ext>
            </a:extLst>
          </p:cNvPr>
          <p:cNvSpPr/>
          <p:nvPr/>
        </p:nvSpPr>
        <p:spPr>
          <a:xfrm>
            <a:off x="8456714" y="115014"/>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ניתוח נתונים</a:t>
            </a:r>
          </a:p>
        </p:txBody>
      </p:sp>
      <p:sp>
        <p:nvSpPr>
          <p:cNvPr id="6" name="מלבן 5">
            <a:extLst>
              <a:ext uri="{FF2B5EF4-FFF2-40B4-BE49-F238E27FC236}">
                <a16:creationId xmlns:a16="http://schemas.microsoft.com/office/drawing/2014/main" id="{64E0E8BF-226D-432B-96E8-EE913E7B5C4E}"/>
              </a:ext>
            </a:extLst>
          </p:cNvPr>
          <p:cNvSpPr/>
          <p:nvPr/>
        </p:nvSpPr>
        <p:spPr>
          <a:xfrm>
            <a:off x="6356954" y="115348"/>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עיבוד הנתונים</a:t>
            </a:r>
          </a:p>
        </p:txBody>
      </p:sp>
      <p:sp>
        <p:nvSpPr>
          <p:cNvPr id="7" name="מלבן 6">
            <a:extLst>
              <a:ext uri="{FF2B5EF4-FFF2-40B4-BE49-F238E27FC236}">
                <a16:creationId xmlns:a16="http://schemas.microsoft.com/office/drawing/2014/main" id="{AF731CA4-E97A-475C-90BE-B282BB0AC922}"/>
              </a:ext>
            </a:extLst>
          </p:cNvPr>
          <p:cNvSpPr/>
          <p:nvPr/>
        </p:nvSpPr>
        <p:spPr>
          <a:xfrm>
            <a:off x="4261043" y="125115"/>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חלוקה לסטים</a:t>
            </a:r>
          </a:p>
        </p:txBody>
      </p:sp>
      <p:sp>
        <p:nvSpPr>
          <p:cNvPr id="8" name="מלבן 7">
            <a:extLst>
              <a:ext uri="{FF2B5EF4-FFF2-40B4-BE49-F238E27FC236}">
                <a16:creationId xmlns:a16="http://schemas.microsoft.com/office/drawing/2014/main" id="{89F69F22-5627-4B89-A7C0-025C36A58830}"/>
              </a:ext>
            </a:extLst>
          </p:cNvPr>
          <p:cNvSpPr/>
          <p:nvPr/>
        </p:nvSpPr>
        <p:spPr>
          <a:xfrm>
            <a:off x="2178801" y="143269"/>
            <a:ext cx="1625601" cy="499117"/>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בניית מודלים</a:t>
            </a:r>
          </a:p>
        </p:txBody>
      </p:sp>
      <p:sp>
        <p:nvSpPr>
          <p:cNvPr id="9" name="מלבן 8">
            <a:extLst>
              <a:ext uri="{FF2B5EF4-FFF2-40B4-BE49-F238E27FC236}">
                <a16:creationId xmlns:a16="http://schemas.microsoft.com/office/drawing/2014/main" id="{56547DB0-1F84-487A-8794-4A162DDA2BB4}"/>
              </a:ext>
            </a:extLst>
          </p:cNvPr>
          <p:cNvSpPr/>
          <p:nvPr/>
        </p:nvSpPr>
        <p:spPr>
          <a:xfrm>
            <a:off x="83733" y="149879"/>
            <a:ext cx="1625601" cy="4991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הערכת ביצועים</a:t>
            </a:r>
          </a:p>
        </p:txBody>
      </p:sp>
      <p:sp>
        <p:nvSpPr>
          <p:cNvPr id="10" name="חץ: למטה 9">
            <a:extLst>
              <a:ext uri="{FF2B5EF4-FFF2-40B4-BE49-F238E27FC236}">
                <a16:creationId xmlns:a16="http://schemas.microsoft.com/office/drawing/2014/main" id="{0D163B9D-C9B2-4ADC-BB38-045C56BCC552}"/>
              </a:ext>
            </a:extLst>
          </p:cNvPr>
          <p:cNvSpPr/>
          <p:nvPr/>
        </p:nvSpPr>
        <p:spPr>
          <a:xfrm rot="5400000">
            <a:off x="10076531" y="15566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1" name="חץ: למטה 10">
            <a:extLst>
              <a:ext uri="{FF2B5EF4-FFF2-40B4-BE49-F238E27FC236}">
                <a16:creationId xmlns:a16="http://schemas.microsoft.com/office/drawing/2014/main" id="{E60A1E23-D02C-4B86-9C10-AD1E36D0D8E8}"/>
              </a:ext>
            </a:extLst>
          </p:cNvPr>
          <p:cNvSpPr/>
          <p:nvPr/>
        </p:nvSpPr>
        <p:spPr>
          <a:xfrm rot="5400000">
            <a:off x="7997863" y="130900"/>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חץ: למטה 11">
            <a:extLst>
              <a:ext uri="{FF2B5EF4-FFF2-40B4-BE49-F238E27FC236}">
                <a16:creationId xmlns:a16="http://schemas.microsoft.com/office/drawing/2014/main" id="{214F6A02-4E30-49D4-A97B-2AC74446A1C1}"/>
              </a:ext>
            </a:extLst>
          </p:cNvPr>
          <p:cNvSpPr/>
          <p:nvPr/>
        </p:nvSpPr>
        <p:spPr>
          <a:xfrm rot="5400000">
            <a:off x="5891406" y="14905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חץ: למטה 12">
            <a:extLst>
              <a:ext uri="{FF2B5EF4-FFF2-40B4-BE49-F238E27FC236}">
                <a16:creationId xmlns:a16="http://schemas.microsoft.com/office/drawing/2014/main" id="{F9D98116-DF9B-491E-A962-9D0BE81CAC28}"/>
              </a:ext>
            </a:extLst>
          </p:cNvPr>
          <p:cNvSpPr/>
          <p:nvPr/>
        </p:nvSpPr>
        <p:spPr>
          <a:xfrm rot="5400000">
            <a:off x="3807139"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חץ: למטה 13">
            <a:extLst>
              <a:ext uri="{FF2B5EF4-FFF2-40B4-BE49-F238E27FC236}">
                <a16:creationId xmlns:a16="http://schemas.microsoft.com/office/drawing/2014/main" id="{3069A882-F58C-4658-ACB5-C9C771784B98}"/>
              </a:ext>
            </a:extLst>
          </p:cNvPr>
          <p:cNvSpPr/>
          <p:nvPr/>
        </p:nvSpPr>
        <p:spPr>
          <a:xfrm rot="5400000">
            <a:off x="1711227"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0" name="מציין מיקום תוכן 19">
            <a:extLst>
              <a:ext uri="{FF2B5EF4-FFF2-40B4-BE49-F238E27FC236}">
                <a16:creationId xmlns:a16="http://schemas.microsoft.com/office/drawing/2014/main" id="{1CE33CA7-6A23-491F-A7EF-F7251A54C3B8}"/>
              </a:ext>
            </a:extLst>
          </p:cNvPr>
          <p:cNvSpPr>
            <a:spLocks noGrp="1"/>
          </p:cNvSpPr>
          <p:nvPr>
            <p:ph idx="1"/>
          </p:nvPr>
        </p:nvSpPr>
        <p:spPr>
          <a:xfrm>
            <a:off x="1419846" y="2808168"/>
            <a:ext cx="10554574" cy="3636511"/>
          </a:xfrm>
        </p:spPr>
        <p:txBody>
          <a:bodyPr>
            <a:normAutofit/>
          </a:bodyPr>
          <a:lstStyle/>
          <a:p>
            <a:r>
              <a:rPr lang="he-IL" b="1" dirty="0"/>
              <a:t>מדדי ביצוע להערכת המודלים:</a:t>
            </a:r>
          </a:p>
          <a:p>
            <a:pPr lvl="1">
              <a:buFont typeface="Courier New" panose="02070309020205020404" pitchFamily="49" charset="0"/>
              <a:buChar char="o"/>
            </a:pPr>
            <a:r>
              <a:rPr lang="en-US" sz="1800" dirty="0"/>
              <a:t>Accuracy</a:t>
            </a:r>
            <a:r>
              <a:rPr lang="he-IL" sz="1800" dirty="0"/>
              <a:t> (דיוק): אחוז התחזיות הנכונות</a:t>
            </a:r>
          </a:p>
          <a:p>
            <a:pPr lvl="1">
              <a:buFont typeface="Courier New" panose="02070309020205020404" pitchFamily="49" charset="0"/>
              <a:buChar char="o"/>
            </a:pPr>
            <a:r>
              <a:rPr lang="en-US" sz="1800" dirty="0"/>
              <a:t>Precision</a:t>
            </a:r>
            <a:r>
              <a:rPr lang="he-IL" sz="1800" dirty="0"/>
              <a:t> (דיוק חיובי): דיוק התחזיות החיוביות</a:t>
            </a:r>
          </a:p>
          <a:p>
            <a:pPr lvl="1">
              <a:buFont typeface="Courier New" panose="02070309020205020404" pitchFamily="49" charset="0"/>
              <a:buChar char="o"/>
            </a:pPr>
            <a:r>
              <a:rPr lang="en-US" sz="1800" dirty="0"/>
              <a:t>Recall</a:t>
            </a:r>
            <a:r>
              <a:rPr lang="he-IL" sz="1800" dirty="0"/>
              <a:t> (רגישות): רגישות לזיהוי דוגמאות חיוביות</a:t>
            </a:r>
          </a:p>
          <a:p>
            <a:pPr lvl="1">
              <a:buFont typeface="Courier New" panose="02070309020205020404" pitchFamily="49" charset="0"/>
              <a:buChar char="o"/>
            </a:pPr>
            <a:r>
              <a:rPr lang="en-US" sz="1800" dirty="0"/>
              <a:t>F1 Score</a:t>
            </a:r>
            <a:r>
              <a:rPr lang="he-IL" sz="1800" dirty="0"/>
              <a:t>: ממוצע הרמוני בין </a:t>
            </a:r>
            <a:r>
              <a:rPr lang="en-US" sz="1800" dirty="0"/>
              <a:t>Precision</a:t>
            </a:r>
            <a:r>
              <a:rPr lang="he-IL" sz="1800" dirty="0"/>
              <a:t> ל-</a:t>
            </a:r>
            <a:r>
              <a:rPr lang="en-US" sz="1800" dirty="0"/>
              <a:t> Recall</a:t>
            </a:r>
            <a:endParaRPr lang="he-IL" sz="1800" dirty="0"/>
          </a:p>
          <a:p>
            <a:r>
              <a:rPr lang="he-IL" b="1" dirty="0"/>
              <a:t>שיטות להערכת המודלים:</a:t>
            </a:r>
          </a:p>
          <a:p>
            <a:pPr lvl="1">
              <a:buFont typeface="Courier New" panose="02070309020205020404" pitchFamily="49" charset="0"/>
              <a:buChar char="o"/>
            </a:pPr>
            <a:r>
              <a:rPr lang="en-US" sz="1800" dirty="0"/>
              <a:t>Train/Test Split</a:t>
            </a:r>
            <a:r>
              <a:rPr lang="he-IL" sz="1800" dirty="0"/>
              <a:t> - חלוקת הנתונים ל־80% אימון ו־20% בדיקה</a:t>
            </a:r>
          </a:p>
          <a:p>
            <a:pPr lvl="1">
              <a:buFont typeface="Courier New" panose="02070309020205020404" pitchFamily="49" charset="0"/>
              <a:buChar char="o"/>
            </a:pPr>
            <a:r>
              <a:rPr lang="en-US" sz="1800" dirty="0"/>
              <a:t>K-Fold Cross-Validation</a:t>
            </a:r>
            <a:r>
              <a:rPr lang="he-IL" sz="1800" dirty="0"/>
              <a:t> </a:t>
            </a:r>
            <a:r>
              <a:rPr lang="en-US" sz="1800" dirty="0"/>
              <a:t>- (k=3)</a:t>
            </a:r>
            <a:r>
              <a:rPr lang="he-IL" sz="1800" dirty="0"/>
              <a:t> כל מודל נבדק על שלושה תתי מדגמים שונים</a:t>
            </a:r>
          </a:p>
          <a:p>
            <a:endParaRPr lang="he-IL" dirty="0"/>
          </a:p>
          <a:p>
            <a:endParaRPr lang="he-IL" dirty="0"/>
          </a:p>
          <a:p>
            <a:pPr lvl="1">
              <a:buFont typeface="Courier New" panose="02070309020205020404" pitchFamily="49" charset="0"/>
              <a:buChar char="o"/>
            </a:pPr>
            <a:endParaRPr lang="he-IL" sz="1800" dirty="0"/>
          </a:p>
          <a:p>
            <a:endParaRPr lang="he-IL" dirty="0"/>
          </a:p>
        </p:txBody>
      </p:sp>
    </p:spTree>
    <p:extLst>
      <p:ext uri="{BB962C8B-B14F-4D97-AF65-F5344CB8AC3E}">
        <p14:creationId xmlns:p14="http://schemas.microsoft.com/office/powerpoint/2010/main" val="2319317823"/>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9EBE9A-8A36-4D07-B534-5660F0855F87}"/>
              </a:ext>
            </a:extLst>
          </p:cNvPr>
          <p:cNvSpPr>
            <a:spLocks noGrp="1"/>
          </p:cNvSpPr>
          <p:nvPr>
            <p:ph type="title"/>
          </p:nvPr>
        </p:nvSpPr>
        <p:spPr>
          <a:xfrm>
            <a:off x="937000" y="413321"/>
            <a:ext cx="10571998" cy="970450"/>
          </a:xfrm>
        </p:spPr>
        <p:txBody>
          <a:bodyPr/>
          <a:lstStyle/>
          <a:p>
            <a:pPr algn="r"/>
            <a:r>
              <a:rPr lang="he-IL" dirty="0"/>
              <a:t>תוצאות ומסקנות</a:t>
            </a:r>
          </a:p>
        </p:txBody>
      </p:sp>
      <p:sp>
        <p:nvSpPr>
          <p:cNvPr id="3" name="מציין מיקום תוכן 2">
            <a:extLst>
              <a:ext uri="{FF2B5EF4-FFF2-40B4-BE49-F238E27FC236}">
                <a16:creationId xmlns:a16="http://schemas.microsoft.com/office/drawing/2014/main" id="{FAB5831F-6481-4743-A879-31766F451B2C}"/>
              </a:ext>
            </a:extLst>
          </p:cNvPr>
          <p:cNvSpPr>
            <a:spLocks noGrp="1"/>
          </p:cNvSpPr>
          <p:nvPr>
            <p:ph idx="1"/>
          </p:nvPr>
        </p:nvSpPr>
        <p:spPr>
          <a:xfrm>
            <a:off x="7374468" y="2397272"/>
            <a:ext cx="4723417" cy="4255455"/>
          </a:xfrm>
        </p:spPr>
        <p:txBody>
          <a:bodyPr>
            <a:normAutofit fontScale="92500" lnSpcReduction="10000"/>
          </a:bodyPr>
          <a:lstStyle/>
          <a:p>
            <a:r>
              <a:rPr lang="he-IL" b="1" dirty="0"/>
              <a:t>השערת מחקר 1:</a:t>
            </a:r>
            <a:br>
              <a:rPr lang="en-US" dirty="0"/>
            </a:br>
            <a:r>
              <a:rPr lang="he-IL" dirty="0">
                <a:latin typeface="Calibri" panose="020F0502020204030204" pitchFamily="34" charset="0"/>
                <a:ea typeface="Calibri" panose="020F0502020204030204" pitchFamily="34" charset="0"/>
              </a:rPr>
              <a:t>יישום מודלים מבוססי למידת מכונה ועיבוד שפה טבעית יתרום לשיפור רמות הדיוק בזיהוי ובסינון של מידע כוזב לעומת ביצועים אקראיים או בסיסיים</a:t>
            </a:r>
          </a:p>
          <a:p>
            <a:r>
              <a:rPr lang="he-IL" dirty="0">
                <a:latin typeface="Calibri" panose="020F0502020204030204" pitchFamily="34" charset="0"/>
                <a:ea typeface="Calibri" panose="020F0502020204030204" pitchFamily="34" charset="0"/>
              </a:rPr>
              <a:t>השוואת ייצוגי הטקסט השונים אל מול ארבעת המודלים הבודדים, מציג את ממוצעי מדד הערכה </a:t>
            </a:r>
            <a:r>
              <a:rPr lang="en-US" dirty="0">
                <a:latin typeface="Calibri" panose="020F0502020204030204" pitchFamily="34" charset="0"/>
                <a:ea typeface="Calibri" panose="020F0502020204030204" pitchFamily="34" charset="0"/>
              </a:rPr>
              <a:t>F1</a:t>
            </a:r>
            <a:endParaRPr lang="he-IL" dirty="0">
              <a:latin typeface="Calibri" panose="020F0502020204030204" pitchFamily="34" charset="0"/>
              <a:ea typeface="Calibri" panose="020F0502020204030204" pitchFamily="34" charset="0"/>
            </a:endParaRPr>
          </a:p>
          <a:p>
            <a:r>
              <a:rPr lang="he-IL" b="1" dirty="0">
                <a:latin typeface="Calibri" panose="020F0502020204030204" pitchFamily="34" charset="0"/>
                <a:ea typeface="Calibri" panose="020F0502020204030204" pitchFamily="34" charset="0"/>
              </a:rPr>
              <a:t>מסקנות: אימות חלקי</a:t>
            </a:r>
            <a:br>
              <a:rPr lang="en-US" dirty="0">
                <a:latin typeface="Calibri" panose="020F0502020204030204" pitchFamily="34" charset="0"/>
                <a:ea typeface="Calibri" panose="020F0502020204030204" pitchFamily="34" charset="0"/>
              </a:rPr>
            </a:br>
            <a:r>
              <a:rPr lang="he-IL" dirty="0">
                <a:latin typeface="Calibri" panose="020F0502020204030204" pitchFamily="34" charset="0"/>
                <a:ea typeface="Calibri" panose="020F0502020204030204" pitchFamily="34" charset="0"/>
              </a:rPr>
              <a:t>ב</a:t>
            </a:r>
            <a:r>
              <a:rPr lang="en-US" dirty="0">
                <a:latin typeface="Calibri" panose="020F0502020204030204" pitchFamily="34" charset="0"/>
                <a:ea typeface="Calibri" panose="020F0502020204030204" pitchFamily="34" charset="0"/>
              </a:rPr>
              <a:t>PolitiFact</a:t>
            </a:r>
            <a:r>
              <a:rPr lang="he-IL" dirty="0">
                <a:latin typeface="Calibri" panose="020F0502020204030204" pitchFamily="34" charset="0"/>
                <a:ea typeface="Calibri" panose="020F0502020204030204" pitchFamily="34" charset="0"/>
              </a:rPr>
              <a:t> תוצאות </a:t>
            </a:r>
            <a:r>
              <a:rPr lang="en-US" dirty="0">
                <a:latin typeface="Calibri" panose="020F0502020204030204" pitchFamily="34" charset="0"/>
                <a:ea typeface="Calibri" panose="020F0502020204030204" pitchFamily="34" charset="0"/>
              </a:rPr>
              <a:t>F1</a:t>
            </a:r>
            <a:r>
              <a:rPr lang="he-IL" dirty="0">
                <a:latin typeface="Calibri" panose="020F0502020204030204" pitchFamily="34" charset="0"/>
                <a:ea typeface="Calibri" panose="020F0502020204030204" pitchFamily="34" charset="0"/>
              </a:rPr>
              <a:t> נעות בטווח של כ60%, מעל קו בסיס אקראי ועל כן מצביע על יכולת סיווג אפקטיבית בטקסטים המאופיינים בניסוחים פורמליים. לעומת זאת, </a:t>
            </a:r>
            <a:r>
              <a:rPr lang="en-US" dirty="0">
                <a:latin typeface="Calibri" panose="020F0502020204030204" pitchFamily="34" charset="0"/>
                <a:ea typeface="Calibri" panose="020F0502020204030204" pitchFamily="34" charset="0"/>
              </a:rPr>
              <a:t>FakeNewsNet</a:t>
            </a:r>
            <a:r>
              <a:rPr lang="he-IL" dirty="0">
                <a:latin typeface="Calibri" panose="020F0502020204030204" pitchFamily="34" charset="0"/>
                <a:ea typeface="Calibri" panose="020F0502020204030204" pitchFamily="34" charset="0"/>
              </a:rPr>
              <a:t> מגוון ומאופיין בטקסטים קצרים ורגשיים והמודלים התקשרו בלהבחין בין מידע אמיתי לכוזב. </a:t>
            </a:r>
            <a:br>
              <a:rPr lang="en-US" dirty="0">
                <a:latin typeface="Calibri" panose="020F0502020204030204" pitchFamily="34" charset="0"/>
                <a:ea typeface="Calibri" panose="020F0502020204030204" pitchFamily="34" charset="0"/>
              </a:rPr>
            </a:br>
            <a:r>
              <a:rPr lang="he-IL" dirty="0">
                <a:latin typeface="Calibri" panose="020F0502020204030204" pitchFamily="34" charset="0"/>
                <a:ea typeface="Calibri" panose="020F0502020204030204" pitchFamily="34" charset="0"/>
              </a:rPr>
              <a:t>איכות וסגנון השפה משפיעים על דיוק הסיווג.</a:t>
            </a:r>
          </a:p>
          <a:p>
            <a:endParaRPr lang="en-US" dirty="0">
              <a:latin typeface="Calibri" panose="020F0502020204030204" pitchFamily="34" charset="0"/>
              <a:ea typeface="Calibri" panose="020F0502020204030204" pitchFamily="34" charset="0"/>
            </a:endParaRPr>
          </a:p>
          <a:p>
            <a:endParaRPr lang="he-IL" dirty="0"/>
          </a:p>
        </p:txBody>
      </p:sp>
      <p:graphicFrame>
        <p:nvGraphicFramePr>
          <p:cNvPr id="6" name="תרשים 5">
            <a:extLst>
              <a:ext uri="{FF2B5EF4-FFF2-40B4-BE49-F238E27FC236}">
                <a16:creationId xmlns:a16="http://schemas.microsoft.com/office/drawing/2014/main" id="{6922D2C4-F103-4E02-A5C5-C714A4C489C6}"/>
              </a:ext>
            </a:extLst>
          </p:cNvPr>
          <p:cNvGraphicFramePr/>
          <p:nvPr>
            <p:extLst>
              <p:ext uri="{D42A27DB-BD31-4B8C-83A1-F6EECF244321}">
                <p14:modId xmlns:p14="http://schemas.microsoft.com/office/powerpoint/2010/main" val="3440437991"/>
              </p:ext>
            </p:extLst>
          </p:nvPr>
        </p:nvGraphicFramePr>
        <p:xfrm>
          <a:off x="94115" y="2363617"/>
          <a:ext cx="7280351" cy="418958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4118279"/>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9EBE9A-8A36-4D07-B534-5660F0855F87}"/>
              </a:ext>
            </a:extLst>
          </p:cNvPr>
          <p:cNvSpPr>
            <a:spLocks noGrp="1"/>
          </p:cNvSpPr>
          <p:nvPr>
            <p:ph type="title"/>
          </p:nvPr>
        </p:nvSpPr>
        <p:spPr>
          <a:xfrm>
            <a:off x="937000" y="413321"/>
            <a:ext cx="10571998" cy="970450"/>
          </a:xfrm>
        </p:spPr>
        <p:txBody>
          <a:bodyPr/>
          <a:lstStyle/>
          <a:p>
            <a:pPr algn="r"/>
            <a:r>
              <a:rPr lang="he-IL" dirty="0"/>
              <a:t>תוצאות ומסקנות</a:t>
            </a:r>
          </a:p>
        </p:txBody>
      </p:sp>
      <p:sp>
        <p:nvSpPr>
          <p:cNvPr id="3" name="מציין מיקום תוכן 2">
            <a:extLst>
              <a:ext uri="{FF2B5EF4-FFF2-40B4-BE49-F238E27FC236}">
                <a16:creationId xmlns:a16="http://schemas.microsoft.com/office/drawing/2014/main" id="{FAB5831F-6481-4743-A879-31766F451B2C}"/>
              </a:ext>
            </a:extLst>
          </p:cNvPr>
          <p:cNvSpPr>
            <a:spLocks noGrp="1"/>
          </p:cNvSpPr>
          <p:nvPr>
            <p:ph idx="1"/>
          </p:nvPr>
        </p:nvSpPr>
        <p:spPr>
          <a:xfrm>
            <a:off x="7612419" y="2092915"/>
            <a:ext cx="4452483" cy="4255455"/>
          </a:xfrm>
        </p:spPr>
        <p:txBody>
          <a:bodyPr>
            <a:normAutofit fontScale="92500" lnSpcReduction="10000"/>
          </a:bodyPr>
          <a:lstStyle/>
          <a:p>
            <a:r>
              <a:rPr lang="he-IL" b="1" dirty="0"/>
              <a:t>השערת מחקר 2:</a:t>
            </a:r>
            <a:br>
              <a:rPr lang="en-US" dirty="0"/>
            </a:br>
            <a:r>
              <a:rPr lang="he-IL" dirty="0"/>
              <a:t>הביצועים של מודלים משולבים ובעיקר מודלים מסוג </a:t>
            </a:r>
            <a:r>
              <a:rPr lang="en-US" dirty="0"/>
              <a:t>,Stacking</a:t>
            </a:r>
            <a:r>
              <a:rPr lang="he-IL" dirty="0"/>
              <a:t>יהיו גבוהים באופן מובהק בהשוואה לאלגוריתמים יחידניים</a:t>
            </a:r>
            <a:r>
              <a:rPr lang="en-US" dirty="0"/>
              <a:t> </a:t>
            </a:r>
            <a:r>
              <a:rPr lang="he-IL" dirty="0"/>
              <a:t>בזיהוי והבחנה בין מידע אמין למידע כוזב</a:t>
            </a:r>
          </a:p>
          <a:p>
            <a:r>
              <a:rPr lang="he-IL" dirty="0"/>
              <a:t>השוואה בין המודלים הבודדים (</a:t>
            </a:r>
            <a:r>
              <a:rPr lang="en-US" dirty="0"/>
              <a:t>Single</a:t>
            </a:r>
            <a:r>
              <a:rPr lang="he-IL" dirty="0"/>
              <a:t>) לבין המודלים המשולבים (</a:t>
            </a:r>
            <a:r>
              <a:rPr lang="en-US" dirty="0"/>
              <a:t>Stacking</a:t>
            </a:r>
            <a:r>
              <a:rPr lang="he-IL" dirty="0"/>
              <a:t>) בייצוג טקסט </a:t>
            </a:r>
            <a:r>
              <a:rPr lang="en-US" dirty="0"/>
              <a:t>TF-IDF</a:t>
            </a:r>
            <a:r>
              <a:rPr lang="he-IL" dirty="0"/>
              <a:t> ממקור המידע </a:t>
            </a:r>
            <a:r>
              <a:rPr lang="en-US" dirty="0"/>
              <a:t>FakeNewsNet</a:t>
            </a:r>
            <a:endParaRPr lang="he-IL" dirty="0"/>
          </a:p>
          <a:p>
            <a:r>
              <a:rPr lang="he-IL" b="1" dirty="0"/>
              <a:t>מסקנות: אימות חלקי</a:t>
            </a:r>
            <a:br>
              <a:rPr lang="en-US" dirty="0"/>
            </a:br>
            <a:r>
              <a:rPr lang="he-IL" dirty="0"/>
              <a:t>במאגר</a:t>
            </a:r>
            <a:r>
              <a:rPr lang="en-US" dirty="0"/>
              <a:t>FakeNewsNet </a:t>
            </a:r>
            <a:r>
              <a:rPr lang="he-IL" dirty="0"/>
              <a:t> ניכר שיפור משמעותי אך ב</a:t>
            </a:r>
            <a:r>
              <a:rPr lang="en-US" dirty="0"/>
              <a:t>PolitiFact</a:t>
            </a:r>
            <a:r>
              <a:rPr lang="he-IL" dirty="0"/>
              <a:t> ההבדלים היו מתונים בלבד. ממצא זה מצביע על כך שמודלים משולבים תורמים בעיקר כאשר הטקסטים בעלי מורכבות גבוהה, בעוד שבמאגר מסודר כמו </a:t>
            </a:r>
            <a:r>
              <a:rPr lang="en-US" dirty="0"/>
              <a:t> PolitiFact</a:t>
            </a:r>
            <a:r>
              <a:rPr lang="he-IL" dirty="0"/>
              <a:t> גם מודלים פשוטים מסוגלים להשיג תוצאות גבוהות</a:t>
            </a:r>
          </a:p>
        </p:txBody>
      </p:sp>
      <p:graphicFrame>
        <p:nvGraphicFramePr>
          <p:cNvPr id="6" name="תרשים 5">
            <a:extLst>
              <a:ext uri="{FF2B5EF4-FFF2-40B4-BE49-F238E27FC236}">
                <a16:creationId xmlns:a16="http://schemas.microsoft.com/office/drawing/2014/main" id="{6C656F5B-9AB7-490F-AF19-1604E5C0DF37}"/>
              </a:ext>
            </a:extLst>
          </p:cNvPr>
          <p:cNvGraphicFramePr/>
          <p:nvPr>
            <p:extLst>
              <p:ext uri="{D42A27DB-BD31-4B8C-83A1-F6EECF244321}">
                <p14:modId xmlns:p14="http://schemas.microsoft.com/office/powerpoint/2010/main" val="1326932243"/>
              </p:ext>
            </p:extLst>
          </p:nvPr>
        </p:nvGraphicFramePr>
        <p:xfrm>
          <a:off x="127098" y="2168599"/>
          <a:ext cx="7117764" cy="435812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51691889"/>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9EBE9A-8A36-4D07-B534-5660F0855F87}"/>
              </a:ext>
            </a:extLst>
          </p:cNvPr>
          <p:cNvSpPr>
            <a:spLocks noGrp="1"/>
          </p:cNvSpPr>
          <p:nvPr>
            <p:ph type="title"/>
          </p:nvPr>
        </p:nvSpPr>
        <p:spPr>
          <a:xfrm>
            <a:off x="937000" y="413321"/>
            <a:ext cx="10571998" cy="970450"/>
          </a:xfrm>
        </p:spPr>
        <p:txBody>
          <a:bodyPr/>
          <a:lstStyle/>
          <a:p>
            <a:pPr algn="r"/>
            <a:r>
              <a:rPr lang="he-IL" dirty="0"/>
              <a:t>תוצאות ומסקנות</a:t>
            </a:r>
          </a:p>
        </p:txBody>
      </p:sp>
      <p:sp>
        <p:nvSpPr>
          <p:cNvPr id="3" name="מציין מיקום תוכן 2">
            <a:extLst>
              <a:ext uri="{FF2B5EF4-FFF2-40B4-BE49-F238E27FC236}">
                <a16:creationId xmlns:a16="http://schemas.microsoft.com/office/drawing/2014/main" id="{FAB5831F-6481-4743-A879-31766F451B2C}"/>
              </a:ext>
            </a:extLst>
          </p:cNvPr>
          <p:cNvSpPr>
            <a:spLocks noGrp="1"/>
          </p:cNvSpPr>
          <p:nvPr>
            <p:ph idx="1"/>
          </p:nvPr>
        </p:nvSpPr>
        <p:spPr>
          <a:xfrm>
            <a:off x="7739517" y="2189224"/>
            <a:ext cx="4452483" cy="4255455"/>
          </a:xfrm>
        </p:spPr>
        <p:txBody>
          <a:bodyPr>
            <a:normAutofit/>
          </a:bodyPr>
          <a:lstStyle/>
          <a:p>
            <a:r>
              <a:rPr lang="he-IL" b="1" dirty="0"/>
              <a:t>השערת מחקר </a:t>
            </a:r>
            <a:r>
              <a:rPr lang="en-US" b="1" dirty="0"/>
              <a:t>3</a:t>
            </a:r>
            <a:r>
              <a:rPr lang="he-IL" b="1" dirty="0"/>
              <a:t>: </a:t>
            </a:r>
            <a:br>
              <a:rPr lang="en-US" dirty="0"/>
            </a:br>
            <a:r>
              <a:rPr lang="he-IL" dirty="0"/>
              <a:t>שילוב של טכניקות לייצוג טקסט יחד עם הפחתת ממדים (</a:t>
            </a:r>
            <a:r>
              <a:rPr lang="en-US" dirty="0"/>
              <a:t>PCA</a:t>
            </a:r>
            <a:r>
              <a:rPr lang="he-IL" dirty="0"/>
              <a:t>) יניב תוצאות מדויקות יותר, תוך הפחתת רעש ושיפור כללי של ביצועי המודל</a:t>
            </a:r>
            <a:endParaRPr lang="en-US" dirty="0"/>
          </a:p>
          <a:p>
            <a:r>
              <a:rPr lang="he-IL" dirty="0"/>
              <a:t>השוואת ביצועי מודלים עם וללא הפחתת ממדים (</a:t>
            </a:r>
            <a:r>
              <a:rPr lang="en-US" dirty="0"/>
              <a:t>PCA</a:t>
            </a:r>
            <a:r>
              <a:rPr lang="he-IL" dirty="0"/>
              <a:t>) עבור ייצוגי טקסט שונים</a:t>
            </a:r>
          </a:p>
          <a:p>
            <a:r>
              <a:rPr lang="he-IL" b="1" dirty="0"/>
              <a:t>מסקנות: אימות חלקי</a:t>
            </a:r>
            <a:br>
              <a:rPr lang="en-US" dirty="0"/>
            </a:br>
            <a:r>
              <a:rPr lang="he-IL" dirty="0"/>
              <a:t>השפעת הפחתת ממדים (</a:t>
            </a:r>
            <a:r>
              <a:rPr lang="en-US" dirty="0"/>
              <a:t> (PCA</a:t>
            </a:r>
            <a:r>
              <a:rPr lang="he-IL" dirty="0"/>
              <a:t>נמצאה כמתונה בלבד - שיפורים נרשמו רק בקונפיגורציות מסוימות, ללא עלייה עקבית או מובהקת, מה שמעיד שהייצוגים המקוריים שמרו על רוב המידע הרלוונטי והוספת שלב הצמצום לא </a:t>
            </a:r>
            <a:r>
              <a:rPr lang="he-IL"/>
              <a:t>הייתה חיונית</a:t>
            </a:r>
            <a:endParaRPr lang="he-IL" dirty="0"/>
          </a:p>
        </p:txBody>
      </p:sp>
      <p:graphicFrame>
        <p:nvGraphicFramePr>
          <p:cNvPr id="6" name="תרשים 5">
            <a:extLst>
              <a:ext uri="{FF2B5EF4-FFF2-40B4-BE49-F238E27FC236}">
                <a16:creationId xmlns:a16="http://schemas.microsoft.com/office/drawing/2014/main" id="{C3D12884-5D2E-4C2D-8411-6813873D067D}"/>
              </a:ext>
            </a:extLst>
          </p:cNvPr>
          <p:cNvGraphicFramePr/>
          <p:nvPr>
            <p:extLst>
              <p:ext uri="{D42A27DB-BD31-4B8C-83A1-F6EECF244321}">
                <p14:modId xmlns:p14="http://schemas.microsoft.com/office/powerpoint/2010/main" val="2051133059"/>
              </p:ext>
            </p:extLst>
          </p:nvPr>
        </p:nvGraphicFramePr>
        <p:xfrm>
          <a:off x="173779" y="2313833"/>
          <a:ext cx="7565738" cy="43409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54628757"/>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868E19-109B-48D4-BD77-70F8A451438D}"/>
              </a:ext>
            </a:extLst>
          </p:cNvPr>
          <p:cNvSpPr>
            <a:spLocks noGrp="1"/>
          </p:cNvSpPr>
          <p:nvPr>
            <p:ph type="title"/>
          </p:nvPr>
        </p:nvSpPr>
        <p:spPr/>
        <p:txBody>
          <a:bodyPr/>
          <a:lstStyle/>
          <a:p>
            <a:pPr algn="r"/>
            <a:r>
              <a:rPr lang="he-IL" dirty="0"/>
              <a:t>תוצאות ומסקנות</a:t>
            </a:r>
          </a:p>
        </p:txBody>
      </p:sp>
      <p:graphicFrame>
        <p:nvGraphicFramePr>
          <p:cNvPr id="5" name="תרשים 4">
            <a:extLst>
              <a:ext uri="{FF2B5EF4-FFF2-40B4-BE49-F238E27FC236}">
                <a16:creationId xmlns:a16="http://schemas.microsoft.com/office/drawing/2014/main" id="{C150C852-C4A3-4676-BBBD-AD2D5C897E45}"/>
              </a:ext>
            </a:extLst>
          </p:cNvPr>
          <p:cNvGraphicFramePr/>
          <p:nvPr>
            <p:extLst>
              <p:ext uri="{D42A27DB-BD31-4B8C-83A1-F6EECF244321}">
                <p14:modId xmlns:p14="http://schemas.microsoft.com/office/powerpoint/2010/main" val="1341239966"/>
              </p:ext>
            </p:extLst>
          </p:nvPr>
        </p:nvGraphicFramePr>
        <p:xfrm>
          <a:off x="93132" y="2768600"/>
          <a:ext cx="11946468" cy="4089400"/>
        </p:xfrm>
        <a:graphic>
          <a:graphicData uri="http://schemas.openxmlformats.org/drawingml/2006/chart">
            <c:chart xmlns:c="http://schemas.openxmlformats.org/drawingml/2006/chart" xmlns:r="http://schemas.openxmlformats.org/officeDocument/2006/relationships" r:id="rId2"/>
          </a:graphicData>
        </a:graphic>
      </p:graphicFrame>
      <p:sp>
        <p:nvSpPr>
          <p:cNvPr id="7" name="מציין מיקום תוכן 2">
            <a:extLst>
              <a:ext uri="{FF2B5EF4-FFF2-40B4-BE49-F238E27FC236}">
                <a16:creationId xmlns:a16="http://schemas.microsoft.com/office/drawing/2014/main" id="{04E47104-CCC8-4D1B-9903-787DD55F9EBC}"/>
              </a:ext>
            </a:extLst>
          </p:cNvPr>
          <p:cNvSpPr>
            <a:spLocks noGrp="1"/>
          </p:cNvSpPr>
          <p:nvPr>
            <p:ph idx="1"/>
          </p:nvPr>
        </p:nvSpPr>
        <p:spPr>
          <a:xfrm>
            <a:off x="304800" y="248811"/>
            <a:ext cx="11887200" cy="4255455"/>
          </a:xfrm>
        </p:spPr>
        <p:txBody>
          <a:bodyPr/>
          <a:lstStyle/>
          <a:p>
            <a:r>
              <a:rPr lang="he-IL" dirty="0"/>
              <a:t>השוואת ביצועי כלל המודלים לפי ששת ייצוגי הטקסט השונים, במדד </a:t>
            </a:r>
            <a:r>
              <a:rPr lang="en-US" dirty="0"/>
              <a:t>F1</a:t>
            </a:r>
          </a:p>
          <a:p>
            <a:r>
              <a:rPr lang="he-IL" b="1" dirty="0"/>
              <a:t>מסקנות: </a:t>
            </a:r>
            <a:r>
              <a:rPr lang="he-IL" dirty="0"/>
              <a:t>מודל </a:t>
            </a:r>
            <a:r>
              <a:rPr lang="en-US" dirty="0"/>
              <a:t>SVM + XGBoost + Logistic Regression</a:t>
            </a:r>
            <a:r>
              <a:rPr lang="he-IL" dirty="0"/>
              <a:t> בייצוג טקסט </a:t>
            </a:r>
            <a:r>
              <a:rPr lang="en-US" dirty="0"/>
              <a:t>Word2vec</a:t>
            </a:r>
            <a:r>
              <a:rPr lang="he-IL" dirty="0"/>
              <a:t> הציג את התוצאות הגבוהות ביותר עם ערך </a:t>
            </a:r>
            <a:r>
              <a:rPr lang="en-US" dirty="0"/>
              <a:t>F1=0.846</a:t>
            </a:r>
            <a:endParaRPr lang="he-IL" dirty="0"/>
          </a:p>
        </p:txBody>
      </p:sp>
    </p:spTree>
    <p:extLst>
      <p:ext uri="{BB962C8B-B14F-4D97-AF65-F5344CB8AC3E}">
        <p14:creationId xmlns:p14="http://schemas.microsoft.com/office/powerpoint/2010/main" val="3031455554"/>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9EBE9A-8A36-4D07-B534-5660F0855F87}"/>
              </a:ext>
            </a:extLst>
          </p:cNvPr>
          <p:cNvSpPr>
            <a:spLocks noGrp="1"/>
          </p:cNvSpPr>
          <p:nvPr>
            <p:ph type="title"/>
          </p:nvPr>
        </p:nvSpPr>
        <p:spPr>
          <a:xfrm>
            <a:off x="937000" y="413321"/>
            <a:ext cx="10571998" cy="970450"/>
          </a:xfrm>
        </p:spPr>
        <p:txBody>
          <a:bodyPr/>
          <a:lstStyle/>
          <a:p>
            <a:pPr algn="r"/>
            <a:r>
              <a:rPr lang="he-IL" dirty="0"/>
              <a:t>תוצאות ומסקנות</a:t>
            </a:r>
          </a:p>
        </p:txBody>
      </p:sp>
      <p:sp>
        <p:nvSpPr>
          <p:cNvPr id="3" name="מציין מיקום תוכן 2">
            <a:extLst>
              <a:ext uri="{FF2B5EF4-FFF2-40B4-BE49-F238E27FC236}">
                <a16:creationId xmlns:a16="http://schemas.microsoft.com/office/drawing/2014/main" id="{FAB5831F-6481-4743-A879-31766F451B2C}"/>
              </a:ext>
            </a:extLst>
          </p:cNvPr>
          <p:cNvSpPr>
            <a:spLocks noGrp="1"/>
          </p:cNvSpPr>
          <p:nvPr>
            <p:ph idx="1"/>
          </p:nvPr>
        </p:nvSpPr>
        <p:spPr>
          <a:xfrm>
            <a:off x="169332" y="802788"/>
            <a:ext cx="12022668" cy="4255455"/>
          </a:xfrm>
        </p:spPr>
        <p:txBody>
          <a:bodyPr/>
          <a:lstStyle/>
          <a:p>
            <a:r>
              <a:rPr lang="he-IL" b="1" dirty="0"/>
              <a:t>השערת מחקר </a:t>
            </a:r>
            <a:r>
              <a:rPr lang="en-US" b="1" dirty="0"/>
              <a:t>4</a:t>
            </a:r>
            <a:r>
              <a:rPr lang="he-IL" b="1" dirty="0"/>
              <a:t>: </a:t>
            </a:r>
            <a:br>
              <a:rPr lang="en-US" dirty="0"/>
            </a:br>
            <a:r>
              <a:rPr lang="he-IL" dirty="0"/>
              <a:t>שילוב של מאפייני רגש (</a:t>
            </a:r>
            <a:r>
              <a:rPr lang="en-US" dirty="0"/>
              <a:t>Emotion Features</a:t>
            </a:r>
            <a:r>
              <a:rPr lang="he-IL" dirty="0"/>
              <a:t>) כחלק ממערך הקלט של המודל יתרום לשיפור ביצועיו, בהשוואה למודלים המבוססים על טקסט בלבד</a:t>
            </a:r>
          </a:p>
          <a:p>
            <a:r>
              <a:rPr lang="he-IL" dirty="0"/>
              <a:t>השפעת שילוב מאפייני רגשות על מדד </a:t>
            </a:r>
            <a:r>
              <a:rPr lang="en-US" dirty="0"/>
              <a:t> F1</a:t>
            </a:r>
            <a:r>
              <a:rPr lang="he-IL" dirty="0"/>
              <a:t>במודלים בודדים</a:t>
            </a:r>
          </a:p>
          <a:p>
            <a:r>
              <a:rPr lang="he-IL" dirty="0"/>
              <a:t>שיפור מובהק ב</a:t>
            </a:r>
            <a:r>
              <a:rPr lang="en-US" dirty="0"/>
              <a:t>FakeNewsNet</a:t>
            </a:r>
            <a:r>
              <a:rPr lang="he-IL" dirty="0"/>
              <a:t> לעומת </a:t>
            </a:r>
            <a:r>
              <a:rPr lang="en-US" dirty="0"/>
              <a:t>PolitiFact</a:t>
            </a:r>
            <a:r>
              <a:rPr lang="he-IL" dirty="0"/>
              <a:t> שיפור חלקי וזניח</a:t>
            </a:r>
          </a:p>
          <a:p>
            <a:endParaRPr lang="en-US" dirty="0"/>
          </a:p>
        </p:txBody>
      </p:sp>
      <p:graphicFrame>
        <p:nvGraphicFramePr>
          <p:cNvPr id="6" name="תרשים 5">
            <a:extLst>
              <a:ext uri="{FF2B5EF4-FFF2-40B4-BE49-F238E27FC236}">
                <a16:creationId xmlns:a16="http://schemas.microsoft.com/office/drawing/2014/main" id="{6AAC8DDB-D6DD-4720-B3B7-4923A60F0DAA}"/>
              </a:ext>
            </a:extLst>
          </p:cNvPr>
          <p:cNvGraphicFramePr>
            <a:graphicFrameLocks/>
          </p:cNvGraphicFramePr>
          <p:nvPr>
            <p:extLst>
              <p:ext uri="{D42A27DB-BD31-4B8C-83A1-F6EECF244321}">
                <p14:modId xmlns:p14="http://schemas.microsoft.com/office/powerpoint/2010/main" val="4098444183"/>
              </p:ext>
            </p:extLst>
          </p:nvPr>
        </p:nvGraphicFramePr>
        <p:xfrm>
          <a:off x="431800" y="3725332"/>
          <a:ext cx="5452533" cy="296333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תרשים 7">
            <a:extLst>
              <a:ext uri="{FF2B5EF4-FFF2-40B4-BE49-F238E27FC236}">
                <a16:creationId xmlns:a16="http://schemas.microsoft.com/office/drawing/2014/main" id="{9D02F1C5-9CF0-4C6B-8322-CD90C2CF88B8}"/>
              </a:ext>
            </a:extLst>
          </p:cNvPr>
          <p:cNvGraphicFramePr>
            <a:graphicFrameLocks/>
          </p:cNvGraphicFramePr>
          <p:nvPr>
            <p:extLst>
              <p:ext uri="{D42A27DB-BD31-4B8C-83A1-F6EECF244321}">
                <p14:modId xmlns:p14="http://schemas.microsoft.com/office/powerpoint/2010/main" val="4202602354"/>
              </p:ext>
            </p:extLst>
          </p:nvPr>
        </p:nvGraphicFramePr>
        <p:xfrm>
          <a:off x="6307668" y="3725332"/>
          <a:ext cx="5190066" cy="296333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A463111F-E3B1-4854-9282-40E013B9D65C}"/>
              </a:ext>
            </a:extLst>
          </p:cNvPr>
          <p:cNvSpPr txBox="1"/>
          <p:nvPr/>
        </p:nvSpPr>
        <p:spPr>
          <a:xfrm>
            <a:off x="8686801" y="3540666"/>
            <a:ext cx="1202266" cy="369332"/>
          </a:xfrm>
          <a:prstGeom prst="rect">
            <a:avLst/>
          </a:prstGeom>
          <a:noFill/>
        </p:spPr>
        <p:txBody>
          <a:bodyPr wrap="square" rtlCol="1">
            <a:spAutoFit/>
          </a:bodyPr>
          <a:lstStyle/>
          <a:p>
            <a:r>
              <a:rPr lang="en-US" dirty="0"/>
              <a:t>PolitiFact</a:t>
            </a:r>
            <a:endParaRPr lang="he-IL" dirty="0"/>
          </a:p>
        </p:txBody>
      </p:sp>
      <p:sp>
        <p:nvSpPr>
          <p:cNvPr id="9" name="TextBox 8">
            <a:extLst>
              <a:ext uri="{FF2B5EF4-FFF2-40B4-BE49-F238E27FC236}">
                <a16:creationId xmlns:a16="http://schemas.microsoft.com/office/drawing/2014/main" id="{93396F3A-F6DC-4286-B42C-394EB6353F03}"/>
              </a:ext>
            </a:extLst>
          </p:cNvPr>
          <p:cNvSpPr txBox="1"/>
          <p:nvPr/>
        </p:nvSpPr>
        <p:spPr>
          <a:xfrm>
            <a:off x="2476500" y="3540666"/>
            <a:ext cx="1845733" cy="369332"/>
          </a:xfrm>
          <a:prstGeom prst="rect">
            <a:avLst/>
          </a:prstGeom>
          <a:noFill/>
        </p:spPr>
        <p:txBody>
          <a:bodyPr wrap="square" rtlCol="1">
            <a:spAutoFit/>
          </a:bodyPr>
          <a:lstStyle/>
          <a:p>
            <a:r>
              <a:rPr lang="en-US" dirty="0"/>
              <a:t>FakeNewsNet</a:t>
            </a:r>
            <a:endParaRPr lang="he-IL" dirty="0"/>
          </a:p>
        </p:txBody>
      </p:sp>
    </p:spTree>
    <p:extLst>
      <p:ext uri="{BB962C8B-B14F-4D97-AF65-F5344CB8AC3E}">
        <p14:creationId xmlns:p14="http://schemas.microsoft.com/office/powerpoint/2010/main" val="3822826125"/>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9EBE9A-8A36-4D07-B534-5660F0855F87}"/>
              </a:ext>
            </a:extLst>
          </p:cNvPr>
          <p:cNvSpPr>
            <a:spLocks noGrp="1"/>
          </p:cNvSpPr>
          <p:nvPr>
            <p:ph type="title"/>
          </p:nvPr>
        </p:nvSpPr>
        <p:spPr>
          <a:xfrm>
            <a:off x="937000" y="413321"/>
            <a:ext cx="10571998" cy="970450"/>
          </a:xfrm>
        </p:spPr>
        <p:txBody>
          <a:bodyPr/>
          <a:lstStyle/>
          <a:p>
            <a:pPr algn="r"/>
            <a:r>
              <a:rPr lang="he-IL" dirty="0"/>
              <a:t>תוצאות ומסקנות</a:t>
            </a:r>
          </a:p>
        </p:txBody>
      </p:sp>
      <p:sp>
        <p:nvSpPr>
          <p:cNvPr id="3" name="מציין מיקום תוכן 2">
            <a:extLst>
              <a:ext uri="{FF2B5EF4-FFF2-40B4-BE49-F238E27FC236}">
                <a16:creationId xmlns:a16="http://schemas.microsoft.com/office/drawing/2014/main" id="{FAB5831F-6481-4743-A879-31766F451B2C}"/>
              </a:ext>
            </a:extLst>
          </p:cNvPr>
          <p:cNvSpPr>
            <a:spLocks noGrp="1"/>
          </p:cNvSpPr>
          <p:nvPr>
            <p:ph idx="1"/>
          </p:nvPr>
        </p:nvSpPr>
        <p:spPr>
          <a:xfrm>
            <a:off x="6256868" y="2094729"/>
            <a:ext cx="5694792" cy="4763271"/>
          </a:xfrm>
        </p:spPr>
        <p:txBody>
          <a:bodyPr/>
          <a:lstStyle/>
          <a:p>
            <a:r>
              <a:rPr lang="he-IL" dirty="0"/>
              <a:t>השפעת שילוב מאפייני רגשות על מדד </a:t>
            </a:r>
            <a:r>
              <a:rPr lang="en-US" dirty="0"/>
              <a:t>F1</a:t>
            </a:r>
            <a:r>
              <a:rPr lang="he-IL" dirty="0"/>
              <a:t> במודלי </a:t>
            </a:r>
            <a:r>
              <a:rPr lang="en-US" dirty="0"/>
              <a:t>Stacking</a:t>
            </a:r>
            <a:r>
              <a:rPr lang="he-IL" dirty="0"/>
              <a:t> (</a:t>
            </a:r>
            <a:r>
              <a:rPr lang="en-US" dirty="0"/>
              <a:t>TF-IDF</a:t>
            </a:r>
            <a:r>
              <a:rPr lang="he-IL" dirty="0"/>
              <a:t>)</a:t>
            </a:r>
          </a:p>
          <a:p>
            <a:r>
              <a:rPr lang="he-IL" dirty="0"/>
              <a:t>לא נצפה שיפור עקבי, בחלק מהקונפיגורציות אף חלה ירידה קלה</a:t>
            </a:r>
          </a:p>
          <a:p>
            <a:r>
              <a:rPr lang="he-IL" b="1" dirty="0"/>
              <a:t>מסקנות: אימות חלקי</a:t>
            </a:r>
            <a:br>
              <a:rPr lang="en-US" dirty="0"/>
            </a:br>
            <a:r>
              <a:rPr lang="he-IL" dirty="0"/>
              <a:t>התרומה של רגשות תלויה באופי הנתונים (אקספרסיביות) ובמורכבות המודל. ייתכן כי במודלים מורכבים אלו נוצרת רוויה או חפיפה מידעית בין מאפייני הרגש לבין ייצוגי הטקסט, ולכן לא מתקבל ערך מוסף.</a:t>
            </a:r>
          </a:p>
          <a:p>
            <a:endParaRPr lang="en-US" dirty="0"/>
          </a:p>
        </p:txBody>
      </p:sp>
      <p:graphicFrame>
        <p:nvGraphicFramePr>
          <p:cNvPr id="6" name="תרשים 5">
            <a:extLst>
              <a:ext uri="{FF2B5EF4-FFF2-40B4-BE49-F238E27FC236}">
                <a16:creationId xmlns:a16="http://schemas.microsoft.com/office/drawing/2014/main" id="{C111BBA6-5A1A-42B7-B4C0-4ED2B6B36F05}"/>
              </a:ext>
            </a:extLst>
          </p:cNvPr>
          <p:cNvGraphicFramePr>
            <a:graphicFrameLocks/>
          </p:cNvGraphicFramePr>
          <p:nvPr>
            <p:extLst>
              <p:ext uri="{D42A27DB-BD31-4B8C-83A1-F6EECF244321}">
                <p14:modId xmlns:p14="http://schemas.microsoft.com/office/powerpoint/2010/main" val="55275492"/>
              </p:ext>
            </p:extLst>
          </p:nvPr>
        </p:nvGraphicFramePr>
        <p:xfrm>
          <a:off x="-4233" y="2455333"/>
          <a:ext cx="5757334" cy="3774668"/>
        </p:xfrm>
        <a:graphic>
          <a:graphicData uri="http://schemas.openxmlformats.org/drawingml/2006/chart">
            <c:chart xmlns:c="http://schemas.openxmlformats.org/drawingml/2006/chart" xmlns:r="http://schemas.openxmlformats.org/officeDocument/2006/relationships" r:id="rId2"/>
          </a:graphicData>
        </a:graphic>
      </p:graphicFrame>
      <p:sp>
        <p:nvSpPr>
          <p:cNvPr id="8" name="מציין מיקום תוכן 2">
            <a:extLst>
              <a:ext uri="{FF2B5EF4-FFF2-40B4-BE49-F238E27FC236}">
                <a16:creationId xmlns:a16="http://schemas.microsoft.com/office/drawing/2014/main" id="{51D756E5-1A37-4502-A314-219651ECC49C}"/>
              </a:ext>
            </a:extLst>
          </p:cNvPr>
          <p:cNvSpPr txBox="1">
            <a:spLocks/>
          </p:cNvSpPr>
          <p:nvPr/>
        </p:nvSpPr>
        <p:spPr>
          <a:xfrm>
            <a:off x="5969000" y="2597721"/>
            <a:ext cx="5982659" cy="4641279"/>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716159380"/>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0FCFDE1-1592-45AA-A03A-9D18C1B50804}"/>
              </a:ext>
            </a:extLst>
          </p:cNvPr>
          <p:cNvSpPr>
            <a:spLocks noGrp="1"/>
          </p:cNvSpPr>
          <p:nvPr>
            <p:ph type="title"/>
          </p:nvPr>
        </p:nvSpPr>
        <p:spPr/>
        <p:txBody>
          <a:bodyPr/>
          <a:lstStyle/>
          <a:p>
            <a:pPr algn="r"/>
            <a:r>
              <a:rPr lang="he-IL" dirty="0"/>
              <a:t>תוצאות ומסקנות</a:t>
            </a:r>
          </a:p>
        </p:txBody>
      </p:sp>
      <p:sp>
        <p:nvSpPr>
          <p:cNvPr id="5" name="מציין מיקום תוכן 4">
            <a:extLst>
              <a:ext uri="{FF2B5EF4-FFF2-40B4-BE49-F238E27FC236}">
                <a16:creationId xmlns:a16="http://schemas.microsoft.com/office/drawing/2014/main" id="{0AFDB5FC-D5BD-4FDC-9D10-EE0EB8C6AE47}"/>
              </a:ext>
            </a:extLst>
          </p:cNvPr>
          <p:cNvSpPr>
            <a:spLocks noGrp="1"/>
          </p:cNvSpPr>
          <p:nvPr>
            <p:ph idx="1"/>
          </p:nvPr>
        </p:nvSpPr>
        <p:spPr>
          <a:xfrm>
            <a:off x="1637426" y="568300"/>
            <a:ext cx="10554574" cy="3636511"/>
          </a:xfrm>
        </p:spPr>
        <p:txBody>
          <a:bodyPr/>
          <a:lstStyle/>
          <a:p>
            <a:r>
              <a:rPr lang="he-IL" dirty="0"/>
              <a:t>ניתוח רגשות מעמיק במודל </a:t>
            </a:r>
            <a:r>
              <a:rPr lang="en-US" dirty="0"/>
              <a:t>SVM </a:t>
            </a:r>
            <a:r>
              <a:rPr lang="he-IL" dirty="0"/>
              <a:t> + </a:t>
            </a:r>
            <a:r>
              <a:rPr lang="en-US" dirty="0"/>
              <a:t>Random Forest</a:t>
            </a:r>
            <a:r>
              <a:rPr lang="he-IL" dirty="0"/>
              <a:t> באמצעות ייצוג טקסט </a:t>
            </a:r>
            <a:r>
              <a:rPr lang="en-US" dirty="0"/>
              <a:t>TF-IDF</a:t>
            </a:r>
            <a:r>
              <a:rPr lang="he-IL" dirty="0"/>
              <a:t>:</a:t>
            </a:r>
          </a:p>
          <a:p>
            <a:pPr lvl="1">
              <a:buFont typeface="Courier New" panose="02070309020205020404" pitchFamily="49" charset="0"/>
              <a:buChar char="o"/>
            </a:pPr>
            <a:r>
              <a:rPr lang="he-IL" sz="1200" dirty="0"/>
              <a:t>רגשות שליליים = </a:t>
            </a:r>
            <a:r>
              <a:rPr lang="en-US" sz="1200" dirty="0"/>
              <a:t>Sadness, Anger, Disgust, Fear</a:t>
            </a:r>
          </a:p>
          <a:p>
            <a:pPr lvl="1">
              <a:buFont typeface="Courier New" panose="02070309020205020404" pitchFamily="49" charset="0"/>
              <a:buChar char="o"/>
            </a:pPr>
            <a:r>
              <a:rPr lang="he-IL" sz="1200" dirty="0"/>
              <a:t>רגשות חיוביים = </a:t>
            </a:r>
            <a:r>
              <a:rPr lang="en-US" sz="1200" dirty="0"/>
              <a:t>Joy, Surprise</a:t>
            </a:r>
            <a:endParaRPr lang="he-IL" sz="1200" dirty="0"/>
          </a:p>
        </p:txBody>
      </p:sp>
      <p:graphicFrame>
        <p:nvGraphicFramePr>
          <p:cNvPr id="8" name="טבלה 7">
            <a:extLst>
              <a:ext uri="{FF2B5EF4-FFF2-40B4-BE49-F238E27FC236}">
                <a16:creationId xmlns:a16="http://schemas.microsoft.com/office/drawing/2014/main" id="{2C1642E3-2355-42DD-A0FE-147C89FD7A1F}"/>
              </a:ext>
            </a:extLst>
          </p:cNvPr>
          <p:cNvGraphicFramePr>
            <a:graphicFrameLocks noGrp="1"/>
          </p:cNvGraphicFramePr>
          <p:nvPr/>
        </p:nvGraphicFramePr>
        <p:xfrm>
          <a:off x="809625" y="3839051"/>
          <a:ext cx="10563225" cy="365760"/>
        </p:xfrm>
        <a:graphic>
          <a:graphicData uri="http://schemas.openxmlformats.org/drawingml/2006/table">
            <a:tbl>
              <a:tblPr/>
              <a:tblGrid>
                <a:gridCol w="10563225">
                  <a:extLst>
                    <a:ext uri="{9D8B030D-6E8A-4147-A177-3AD203B41FA5}">
                      <a16:colId xmlns:a16="http://schemas.microsoft.com/office/drawing/2014/main" val="3449500715"/>
                    </a:ext>
                  </a:extLst>
                </a:gridCol>
              </a:tblGrid>
              <a:tr h="0">
                <a:tc>
                  <a:txBody>
                    <a:bodyPr/>
                    <a:lstStyle/>
                    <a:p>
                      <a:endParaRPr lang="he-IL" dirty="0"/>
                    </a:p>
                  </a:txBody>
                  <a:tcPr anchor="ctr">
                    <a:lnL>
                      <a:noFill/>
                    </a:lnL>
                    <a:lnR>
                      <a:noFill/>
                    </a:lnR>
                    <a:lnT>
                      <a:noFill/>
                    </a:lnT>
                    <a:lnB>
                      <a:noFill/>
                    </a:lnB>
                  </a:tcPr>
                </a:tc>
                <a:extLst>
                  <a:ext uri="{0D108BD9-81ED-4DB2-BD59-A6C34878D82A}">
                    <a16:rowId xmlns:a16="http://schemas.microsoft.com/office/drawing/2014/main" val="25114870"/>
                  </a:ext>
                </a:extLst>
              </a:tr>
            </a:tbl>
          </a:graphicData>
        </a:graphic>
      </p:graphicFrame>
      <p:graphicFrame>
        <p:nvGraphicFramePr>
          <p:cNvPr id="9" name="תרשים 8">
            <a:extLst>
              <a:ext uri="{FF2B5EF4-FFF2-40B4-BE49-F238E27FC236}">
                <a16:creationId xmlns:a16="http://schemas.microsoft.com/office/drawing/2014/main" id="{FE5BA6B5-CC4F-4882-A65F-A66AA6036306}"/>
              </a:ext>
            </a:extLst>
          </p:cNvPr>
          <p:cNvGraphicFramePr>
            <a:graphicFrameLocks/>
          </p:cNvGraphicFramePr>
          <p:nvPr>
            <p:extLst>
              <p:ext uri="{D42A27DB-BD31-4B8C-83A1-F6EECF244321}">
                <p14:modId xmlns:p14="http://schemas.microsoft.com/office/powerpoint/2010/main" val="4247346383"/>
              </p:ext>
            </p:extLst>
          </p:nvPr>
        </p:nvGraphicFramePr>
        <p:xfrm>
          <a:off x="143932" y="3001352"/>
          <a:ext cx="5947305" cy="366191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1" name="תרשים 10">
            <a:extLst>
              <a:ext uri="{FF2B5EF4-FFF2-40B4-BE49-F238E27FC236}">
                <a16:creationId xmlns:a16="http://schemas.microsoft.com/office/drawing/2014/main" id="{8DDFBDB0-0B39-4322-8708-8B038E2C57EA}"/>
              </a:ext>
            </a:extLst>
          </p:cNvPr>
          <p:cNvGraphicFramePr>
            <a:graphicFrameLocks/>
          </p:cNvGraphicFramePr>
          <p:nvPr>
            <p:extLst>
              <p:ext uri="{D42A27DB-BD31-4B8C-83A1-F6EECF244321}">
                <p14:modId xmlns:p14="http://schemas.microsoft.com/office/powerpoint/2010/main" val="111066577"/>
              </p:ext>
            </p:extLst>
          </p:nvPr>
        </p:nvGraphicFramePr>
        <p:xfrm>
          <a:off x="6091237" y="3001352"/>
          <a:ext cx="5809892" cy="366191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511147616"/>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3E78165-317C-445F-8706-924694215D6A}"/>
              </a:ext>
            </a:extLst>
          </p:cNvPr>
          <p:cNvSpPr>
            <a:spLocks noGrp="1"/>
          </p:cNvSpPr>
          <p:nvPr>
            <p:ph type="title"/>
          </p:nvPr>
        </p:nvSpPr>
        <p:spPr/>
        <p:txBody>
          <a:bodyPr/>
          <a:lstStyle/>
          <a:p>
            <a:pPr algn="r"/>
            <a:r>
              <a:rPr lang="he-IL" dirty="0"/>
              <a:t>תוכן עניינים</a:t>
            </a:r>
          </a:p>
        </p:txBody>
      </p:sp>
      <p:sp>
        <p:nvSpPr>
          <p:cNvPr id="8" name="מציין מיקום תוכן 7">
            <a:extLst>
              <a:ext uri="{FF2B5EF4-FFF2-40B4-BE49-F238E27FC236}">
                <a16:creationId xmlns:a16="http://schemas.microsoft.com/office/drawing/2014/main" id="{47015AA7-699F-4601-A109-65C96ECE0408}"/>
              </a:ext>
            </a:extLst>
          </p:cNvPr>
          <p:cNvSpPr>
            <a:spLocks noGrp="1"/>
          </p:cNvSpPr>
          <p:nvPr>
            <p:ph idx="1"/>
          </p:nvPr>
        </p:nvSpPr>
        <p:spPr>
          <a:xfrm>
            <a:off x="937245" y="3221489"/>
            <a:ext cx="10554574" cy="3636511"/>
          </a:xfrm>
        </p:spPr>
        <p:txBody>
          <a:bodyPr/>
          <a:lstStyle/>
          <a:p>
            <a:pPr>
              <a:buFont typeface="Wingdings" panose="05000000000000000000" pitchFamily="2" charset="2"/>
              <a:buChar char="Ø"/>
            </a:pPr>
            <a:r>
              <a:rPr lang="he-IL" sz="2000" dirty="0"/>
              <a:t>רקע</a:t>
            </a:r>
          </a:p>
          <a:p>
            <a:pPr>
              <a:buFont typeface="Wingdings" panose="05000000000000000000" pitchFamily="2" charset="2"/>
              <a:buChar char="Ø"/>
            </a:pPr>
            <a:r>
              <a:rPr lang="he-IL" sz="2000" dirty="0"/>
              <a:t>מטרת המחקר</a:t>
            </a:r>
          </a:p>
          <a:p>
            <a:pPr>
              <a:buFont typeface="Wingdings" panose="05000000000000000000" pitchFamily="2" charset="2"/>
              <a:buChar char="Ø"/>
            </a:pPr>
            <a:r>
              <a:rPr lang="he-IL" sz="2000" dirty="0"/>
              <a:t>השערות המחקר</a:t>
            </a:r>
          </a:p>
          <a:p>
            <a:pPr>
              <a:buFont typeface="Wingdings" panose="05000000000000000000" pitchFamily="2" charset="2"/>
              <a:buChar char="Ø"/>
            </a:pPr>
            <a:r>
              <a:rPr lang="he-IL" sz="2000" dirty="0"/>
              <a:t>שיטות המחקר</a:t>
            </a:r>
          </a:p>
          <a:p>
            <a:pPr>
              <a:buFont typeface="Wingdings" panose="05000000000000000000" pitchFamily="2" charset="2"/>
              <a:buChar char="Ø"/>
            </a:pPr>
            <a:r>
              <a:rPr lang="he-IL" sz="2000" dirty="0"/>
              <a:t>תוצאות המחקר</a:t>
            </a:r>
          </a:p>
          <a:p>
            <a:pPr>
              <a:buFont typeface="Wingdings" panose="05000000000000000000" pitchFamily="2" charset="2"/>
              <a:buChar char="Ø"/>
            </a:pPr>
            <a:r>
              <a:rPr lang="he-IL" sz="2000" dirty="0"/>
              <a:t>דיון ומסקנות</a:t>
            </a:r>
          </a:p>
          <a:p>
            <a:pPr>
              <a:buFont typeface="Wingdings" panose="05000000000000000000" pitchFamily="2" charset="2"/>
              <a:buChar char="Ø"/>
            </a:pPr>
            <a:endParaRPr lang="he-IL" dirty="0"/>
          </a:p>
          <a:p>
            <a:pPr>
              <a:buFont typeface="Wingdings" panose="05000000000000000000" pitchFamily="2" charset="2"/>
              <a:buChar char="Ø"/>
            </a:pPr>
            <a:endParaRPr lang="he-IL" dirty="0"/>
          </a:p>
          <a:p>
            <a:pPr>
              <a:buFont typeface="Wingdings" panose="05000000000000000000" pitchFamily="2" charset="2"/>
              <a:buChar char="Ø"/>
            </a:pPr>
            <a:endParaRPr lang="he-IL" dirty="0"/>
          </a:p>
          <a:p>
            <a:pPr>
              <a:buFont typeface="Wingdings" panose="05000000000000000000" pitchFamily="2" charset="2"/>
              <a:buChar char="Ø"/>
            </a:pPr>
            <a:endParaRPr lang="he-IL" dirty="0"/>
          </a:p>
          <a:p>
            <a:pPr>
              <a:buFont typeface="Wingdings" panose="05000000000000000000" pitchFamily="2" charset="2"/>
              <a:buChar char="Ø"/>
            </a:pPr>
            <a:endParaRPr lang="he-IL" dirty="0"/>
          </a:p>
        </p:txBody>
      </p:sp>
    </p:spTree>
    <p:extLst>
      <p:ext uri="{BB962C8B-B14F-4D97-AF65-F5344CB8AC3E}">
        <p14:creationId xmlns:p14="http://schemas.microsoft.com/office/powerpoint/2010/main" val="2415305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250"/>
                                        <p:tgtEl>
                                          <p:spTgt spid="8">
                                            <p:txEl>
                                              <p:pRg st="0" end="0"/>
                                            </p:txEl>
                                          </p:spTgt>
                                        </p:tgtEl>
                                      </p:cBhvr>
                                    </p:animEffect>
                                  </p:childTnLst>
                                </p:cTn>
                              </p:par>
                            </p:childTnLst>
                          </p:cTn>
                        </p:par>
                        <p:par>
                          <p:cTn id="8" fill="hold">
                            <p:stCondLst>
                              <p:cond delay="250"/>
                            </p:stCondLst>
                            <p:childTnLst>
                              <p:par>
                                <p:cTn id="9" presetID="10" presetClass="entr" presetSubtype="0"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fade">
                                      <p:cBhvr>
                                        <p:cTn id="11" dur="250"/>
                                        <p:tgtEl>
                                          <p:spTgt spid="8">
                                            <p:txEl>
                                              <p:pRg st="1" end="1"/>
                                            </p:txEl>
                                          </p:spTgt>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250"/>
                                        <p:tgtEl>
                                          <p:spTgt spid="8">
                                            <p:txEl>
                                              <p:pRg st="2" end="2"/>
                                            </p:txEl>
                                          </p:spTgt>
                                        </p:tgtEl>
                                      </p:cBhvr>
                                    </p:animEffect>
                                  </p:childTnLst>
                                </p:cTn>
                              </p:par>
                            </p:childTnLst>
                          </p:cTn>
                        </p:par>
                        <p:par>
                          <p:cTn id="16" fill="hold">
                            <p:stCondLst>
                              <p:cond delay="750"/>
                            </p:stCondLst>
                            <p:childTnLst>
                              <p:par>
                                <p:cTn id="17" presetID="10" presetClass="entr" presetSubtype="0" fill="hold" grpId="0" nodeType="after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250"/>
                                        <p:tgtEl>
                                          <p:spTgt spid="8">
                                            <p:txEl>
                                              <p:pRg st="3" end="3"/>
                                            </p:txEl>
                                          </p:spTgt>
                                        </p:tgtEl>
                                      </p:cBhvr>
                                    </p:animEffect>
                                  </p:childTnLst>
                                </p:cTn>
                              </p:par>
                            </p:childTnLst>
                          </p:cTn>
                        </p:par>
                        <p:par>
                          <p:cTn id="20" fill="hold">
                            <p:stCondLst>
                              <p:cond delay="1000"/>
                            </p:stCondLst>
                            <p:childTnLst>
                              <p:par>
                                <p:cTn id="21" presetID="10" presetClass="entr" presetSubtype="0" fill="hold" grpId="0" nodeType="after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animEffect transition="in" filter="fade">
                                      <p:cBhvr>
                                        <p:cTn id="23" dur="25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Effect transition="in" filter="fade">
                                      <p:cBhvr>
                                        <p:cTn id="28" dur="25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A0CFC45-3190-4571-8556-8687A1E72CAC}"/>
              </a:ext>
            </a:extLst>
          </p:cNvPr>
          <p:cNvSpPr>
            <a:spLocks noGrp="1"/>
          </p:cNvSpPr>
          <p:nvPr>
            <p:ph type="title"/>
          </p:nvPr>
        </p:nvSpPr>
        <p:spPr/>
        <p:txBody>
          <a:bodyPr/>
          <a:lstStyle/>
          <a:p>
            <a:pPr algn="r"/>
            <a:r>
              <a:rPr lang="he-IL" dirty="0"/>
              <a:t>תוצאות ומסקנות</a:t>
            </a:r>
          </a:p>
        </p:txBody>
      </p:sp>
      <p:sp>
        <p:nvSpPr>
          <p:cNvPr id="3" name="מציין מיקום תוכן 2">
            <a:extLst>
              <a:ext uri="{FF2B5EF4-FFF2-40B4-BE49-F238E27FC236}">
                <a16:creationId xmlns:a16="http://schemas.microsoft.com/office/drawing/2014/main" id="{2469F808-9E20-4EE5-A173-0FB40C9C89C8}"/>
              </a:ext>
            </a:extLst>
          </p:cNvPr>
          <p:cNvSpPr>
            <a:spLocks noGrp="1"/>
          </p:cNvSpPr>
          <p:nvPr>
            <p:ph idx="1"/>
          </p:nvPr>
        </p:nvSpPr>
        <p:spPr>
          <a:xfrm>
            <a:off x="287867" y="2857287"/>
            <a:ext cx="11904133" cy="4618780"/>
          </a:xfrm>
        </p:spPr>
        <p:txBody>
          <a:bodyPr>
            <a:noAutofit/>
          </a:bodyPr>
          <a:lstStyle/>
          <a:p>
            <a:r>
              <a:rPr lang="he-IL" sz="1700" b="1" dirty="0"/>
              <a:t>בחירת מודל לניתוח רגשות מעמיק:</a:t>
            </a:r>
          </a:p>
          <a:p>
            <a:r>
              <a:rPr lang="he-IL" sz="1700" b="1" dirty="0"/>
              <a:t>המודל החזק ביותר (ללא רגשות):</a:t>
            </a:r>
            <a:r>
              <a:rPr lang="en-US" sz="1700" dirty="0"/>
              <a:t>Stacking: SVM + XGBoost + LR </a:t>
            </a:r>
            <a:r>
              <a:rPr lang="he-IL" sz="1700" dirty="0"/>
              <a:t> עם </a:t>
            </a:r>
            <a:r>
              <a:rPr lang="en-US" sz="1700" dirty="0"/>
              <a:t>Word2Vec</a:t>
            </a:r>
            <a:r>
              <a:rPr lang="he-IL" sz="1700" dirty="0"/>
              <a:t> (</a:t>
            </a:r>
            <a:r>
              <a:rPr lang="en-US" sz="1700" dirty="0"/>
              <a:t>(F1=0.846</a:t>
            </a:r>
            <a:endParaRPr lang="he-IL" sz="1700" dirty="0"/>
          </a:p>
          <a:p>
            <a:r>
              <a:rPr lang="he-IL" sz="1700" b="1" dirty="0"/>
              <a:t>למה לא נבחר לניתוח רגשות? </a:t>
            </a:r>
            <a:r>
              <a:rPr lang="he-IL" sz="1700" dirty="0"/>
              <a:t>הוספת רגשות גרמה לירידת ביצועים (</a:t>
            </a:r>
            <a:r>
              <a:rPr lang="en-US" sz="1700" dirty="0"/>
              <a:t>F1</a:t>
            </a:r>
            <a:r>
              <a:rPr lang="he-IL" sz="1700" dirty="0"/>
              <a:t> ירד ל0.6-0.67), פיצול לפי רגשות יצר תתי מדגמים קטנים מדי ו</a:t>
            </a:r>
            <a:r>
              <a:rPr lang="en-US" sz="1700" dirty="0"/>
              <a:t>Word2Vec</a:t>
            </a:r>
            <a:r>
              <a:rPr lang="he-IL" sz="1700" dirty="0"/>
              <a:t> דורש הקשר רחב ולכן פחות מתאים לעבודה עם קבוצות טקסט קטנות</a:t>
            </a:r>
          </a:p>
          <a:p>
            <a:r>
              <a:rPr lang="he-IL" sz="1700" b="1" dirty="0"/>
              <a:t>המודל הנבחר: </a:t>
            </a:r>
            <a:r>
              <a:rPr lang="en-US" sz="1700" dirty="0"/>
              <a:t>Stacking (SVM + Random Forest)</a:t>
            </a:r>
            <a:r>
              <a:rPr lang="he-IL" sz="1700" dirty="0"/>
              <a:t> עם </a:t>
            </a:r>
            <a:r>
              <a:rPr lang="en-US" sz="1700" dirty="0"/>
              <a:t>TF-IDF</a:t>
            </a:r>
            <a:r>
              <a:rPr lang="he-IL" sz="1700" dirty="0"/>
              <a:t> המתאים יותר לטקסטים קצרים, מספק ייצוג מנורמל כברירת מחדל, והציג ביצועים גבוהים בקרב המודלים עם רגשות</a:t>
            </a:r>
          </a:p>
          <a:p>
            <a:r>
              <a:rPr lang="he-IL" sz="1700" b="1" dirty="0"/>
              <a:t>ממצאים: </a:t>
            </a:r>
          </a:p>
          <a:p>
            <a:pPr lvl="1">
              <a:buFont typeface="Courier New" panose="02070309020205020404" pitchFamily="49" charset="0"/>
              <a:buChar char="o"/>
            </a:pPr>
            <a:r>
              <a:rPr lang="he-IL" sz="1700" dirty="0"/>
              <a:t>רגש </a:t>
            </a:r>
            <a:r>
              <a:rPr lang="en-US" sz="1700" dirty="0"/>
              <a:t>Sadness</a:t>
            </a:r>
            <a:r>
              <a:rPr lang="he-IL" sz="1700" dirty="0"/>
              <a:t> הציג את מדדי הסיווג הגבוהים ביותר, בפער מהרגשות האחרים</a:t>
            </a:r>
          </a:p>
          <a:p>
            <a:pPr lvl="1">
              <a:buFont typeface="Courier New" panose="02070309020205020404" pitchFamily="49" charset="0"/>
              <a:buChar char="o"/>
            </a:pPr>
            <a:r>
              <a:rPr lang="he-IL" sz="1700" dirty="0"/>
              <a:t>קטגוריית הרגשות החיוביים שכללה את </a:t>
            </a:r>
            <a:r>
              <a:rPr lang="en-US" sz="1700" dirty="0"/>
              <a:t>joy + surprise</a:t>
            </a:r>
            <a:r>
              <a:rPr lang="he-IL" sz="1700" dirty="0"/>
              <a:t> הייתה בעלה ההשפעה הנמוכה ביותר בשני המאגרים</a:t>
            </a:r>
          </a:p>
          <a:p>
            <a:pPr lvl="1">
              <a:buFont typeface="Courier New" panose="02070309020205020404" pitchFamily="49" charset="0"/>
              <a:buChar char="o"/>
            </a:pPr>
            <a:r>
              <a:rPr lang="he-IL" sz="1700" dirty="0"/>
              <a:t>במאגר </a:t>
            </a:r>
            <a:r>
              <a:rPr lang="en-US" sz="1700" dirty="0"/>
              <a:t>FakeNewsNet</a:t>
            </a:r>
            <a:r>
              <a:rPr lang="he-IL" sz="1700" dirty="0"/>
              <a:t> ניכרת תרומת רגשות, בעיקר שליליים, ב</a:t>
            </a:r>
            <a:r>
              <a:rPr lang="en-US" sz="1700" dirty="0"/>
              <a:t>PolitiFact</a:t>
            </a:r>
            <a:r>
              <a:rPr lang="he-IL" sz="1700" dirty="0"/>
              <a:t> השפעת הרגש הייתה חלשה יותר</a:t>
            </a:r>
          </a:p>
          <a:p>
            <a:r>
              <a:rPr lang="he-IL" sz="1700" b="1" dirty="0"/>
              <a:t>מסקנות:</a:t>
            </a:r>
          </a:p>
          <a:p>
            <a:pPr lvl="1">
              <a:buFont typeface="Courier New" panose="02070309020205020404" pitchFamily="49" charset="0"/>
              <a:buChar char="o"/>
            </a:pPr>
            <a:r>
              <a:rPr lang="he-IL" sz="1700" dirty="0"/>
              <a:t>השפעת הרגש אינה אחידה בין המאגרים, היא תלויה במבנה ובאופי של הטקסטים: רגשות תורמים יותר כשיש להם ביטוי ברור בטקסט כמו במאגר </a:t>
            </a:r>
            <a:r>
              <a:rPr lang="en-US" sz="1700" dirty="0"/>
              <a:t>FakeNewsNet</a:t>
            </a:r>
            <a:r>
              <a:rPr lang="he-IL" sz="1700" dirty="0"/>
              <a:t> שם התוכן רגשני ובעל אופי חברתי לעומת </a:t>
            </a:r>
            <a:r>
              <a:rPr lang="en-US" sz="1700" dirty="0"/>
              <a:t>PolitiFact</a:t>
            </a:r>
            <a:r>
              <a:rPr lang="he-IL" sz="1700" dirty="0"/>
              <a:t> המתמקד בהצהרות פוליטיות רשמיות. כאשר רגשות שליליים, ובעיקר עצב, בולטים יותר בתרומתם. </a:t>
            </a:r>
            <a:endParaRPr lang="he-IL" sz="1700" b="1" dirty="0"/>
          </a:p>
          <a:p>
            <a:endParaRPr lang="en-US" sz="1700" b="1" dirty="0"/>
          </a:p>
          <a:p>
            <a:endParaRPr lang="he-IL" sz="1700" dirty="0"/>
          </a:p>
          <a:p>
            <a:endParaRPr lang="he-IL" sz="1700" dirty="0"/>
          </a:p>
          <a:p>
            <a:endParaRPr lang="he-IL" sz="1700" dirty="0"/>
          </a:p>
        </p:txBody>
      </p:sp>
    </p:spTree>
    <p:extLst>
      <p:ext uri="{BB962C8B-B14F-4D97-AF65-F5344CB8AC3E}">
        <p14:creationId xmlns:p14="http://schemas.microsoft.com/office/powerpoint/2010/main" val="1340796022"/>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8D9EBE9A-8A36-4D07-B534-5660F0855F87}"/>
              </a:ext>
            </a:extLst>
          </p:cNvPr>
          <p:cNvSpPr>
            <a:spLocks noGrp="1"/>
          </p:cNvSpPr>
          <p:nvPr>
            <p:ph type="title"/>
          </p:nvPr>
        </p:nvSpPr>
        <p:spPr>
          <a:xfrm>
            <a:off x="937000" y="413321"/>
            <a:ext cx="10571998" cy="970450"/>
          </a:xfrm>
        </p:spPr>
        <p:txBody>
          <a:bodyPr/>
          <a:lstStyle/>
          <a:p>
            <a:pPr algn="r"/>
            <a:r>
              <a:rPr lang="he-IL" dirty="0"/>
              <a:t>תוצאות ומסקנות</a:t>
            </a:r>
          </a:p>
        </p:txBody>
      </p:sp>
      <p:sp>
        <p:nvSpPr>
          <p:cNvPr id="3" name="מציין מיקום תוכן 2">
            <a:extLst>
              <a:ext uri="{FF2B5EF4-FFF2-40B4-BE49-F238E27FC236}">
                <a16:creationId xmlns:a16="http://schemas.microsoft.com/office/drawing/2014/main" id="{FAB5831F-6481-4743-A879-31766F451B2C}"/>
              </a:ext>
            </a:extLst>
          </p:cNvPr>
          <p:cNvSpPr>
            <a:spLocks noGrp="1"/>
          </p:cNvSpPr>
          <p:nvPr>
            <p:ph idx="1"/>
          </p:nvPr>
        </p:nvSpPr>
        <p:spPr>
          <a:xfrm>
            <a:off x="6468534" y="1969395"/>
            <a:ext cx="5435600" cy="4685406"/>
          </a:xfrm>
        </p:spPr>
        <p:txBody>
          <a:bodyPr>
            <a:normAutofit/>
          </a:bodyPr>
          <a:lstStyle/>
          <a:p>
            <a:r>
              <a:rPr lang="he-IL" b="1" dirty="0"/>
              <a:t>השערת מחקר </a:t>
            </a:r>
            <a:r>
              <a:rPr lang="en-US" b="1" dirty="0"/>
              <a:t>5</a:t>
            </a:r>
            <a:r>
              <a:rPr lang="he-IL" b="1" dirty="0"/>
              <a:t>: </a:t>
            </a:r>
            <a:br>
              <a:rPr lang="en-US" b="1" dirty="0"/>
            </a:br>
            <a:r>
              <a:rPr lang="he-IL" dirty="0"/>
              <a:t>שילוב של ממוצע שגיאות כתיב כפיצ'ר נוסף בייצוג הטקסט יתרום לשיפור ביצועי המודל, בהשוואה לשימוש בייצוג טקסט בלבד</a:t>
            </a:r>
            <a:endParaRPr lang="he-IL" b="1" dirty="0"/>
          </a:p>
          <a:p>
            <a:r>
              <a:rPr lang="he-IL" dirty="0"/>
              <a:t>השפעת שגיאות כתיב ומאפייני רגש על ביצועי המודל</a:t>
            </a:r>
            <a:r>
              <a:rPr lang="en-US" dirty="0"/>
              <a:t>SVM </a:t>
            </a:r>
            <a:r>
              <a:rPr lang="he-IL" dirty="0"/>
              <a:t> + </a:t>
            </a:r>
            <a:r>
              <a:rPr lang="en-US" dirty="0"/>
              <a:t>Random Forest</a:t>
            </a:r>
            <a:r>
              <a:rPr lang="he-IL" dirty="0"/>
              <a:t> וייצוג טקסט </a:t>
            </a:r>
            <a:r>
              <a:rPr lang="en-US" dirty="0"/>
              <a:t>TF-IDF</a:t>
            </a:r>
            <a:endParaRPr lang="he-IL" dirty="0"/>
          </a:p>
          <a:p>
            <a:r>
              <a:rPr lang="he-IL" dirty="0"/>
              <a:t>מאפייני שגיאות כתיב לא שיפרו את המודלים</a:t>
            </a:r>
          </a:p>
          <a:p>
            <a:r>
              <a:rPr lang="he-IL" b="1" dirty="0"/>
              <a:t>מסקנות: לא אוששה</a:t>
            </a:r>
            <a:br>
              <a:rPr lang="en-US" dirty="0"/>
            </a:br>
            <a:r>
              <a:rPr lang="he-IL" dirty="0"/>
              <a:t>מדד ממוצע שגיאות הכתיב הוא פשטני, ולכן אינו משקף את התחביר או את רמת הניסוח באופן מהימן</a:t>
            </a:r>
            <a:br>
              <a:rPr lang="en-US" dirty="0"/>
            </a:br>
            <a:endParaRPr lang="he-IL" dirty="0"/>
          </a:p>
        </p:txBody>
      </p:sp>
      <p:graphicFrame>
        <p:nvGraphicFramePr>
          <p:cNvPr id="8" name="תרשים 7">
            <a:extLst>
              <a:ext uri="{FF2B5EF4-FFF2-40B4-BE49-F238E27FC236}">
                <a16:creationId xmlns:a16="http://schemas.microsoft.com/office/drawing/2014/main" id="{1551DA1B-8A9F-4200-BB7C-99267A172939}"/>
              </a:ext>
            </a:extLst>
          </p:cNvPr>
          <p:cNvGraphicFramePr/>
          <p:nvPr>
            <p:extLst>
              <p:ext uri="{D42A27DB-BD31-4B8C-83A1-F6EECF244321}">
                <p14:modId xmlns:p14="http://schemas.microsoft.com/office/powerpoint/2010/main" val="542388491"/>
              </p:ext>
            </p:extLst>
          </p:nvPr>
        </p:nvGraphicFramePr>
        <p:xfrm>
          <a:off x="139913" y="2389357"/>
          <a:ext cx="6142354" cy="40553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17184012"/>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5E8B1A-BB5C-47FF-AFA4-CCCC559E0CBF}"/>
              </a:ext>
            </a:extLst>
          </p:cNvPr>
          <p:cNvSpPr>
            <a:spLocks noGrp="1"/>
          </p:cNvSpPr>
          <p:nvPr>
            <p:ph type="title"/>
          </p:nvPr>
        </p:nvSpPr>
        <p:spPr/>
        <p:txBody>
          <a:bodyPr/>
          <a:lstStyle/>
          <a:p>
            <a:pPr algn="r"/>
            <a:r>
              <a:rPr lang="he-IL" dirty="0"/>
              <a:t>תרומת המחקר ומגבלותיו</a:t>
            </a:r>
          </a:p>
        </p:txBody>
      </p:sp>
      <p:sp>
        <p:nvSpPr>
          <p:cNvPr id="4" name="מציין מיקום תוכן 2">
            <a:extLst>
              <a:ext uri="{FF2B5EF4-FFF2-40B4-BE49-F238E27FC236}">
                <a16:creationId xmlns:a16="http://schemas.microsoft.com/office/drawing/2014/main" id="{6E361F23-39C0-4EBE-83A4-199F2274B9AD}"/>
              </a:ext>
            </a:extLst>
          </p:cNvPr>
          <p:cNvSpPr>
            <a:spLocks noGrp="1"/>
          </p:cNvSpPr>
          <p:nvPr>
            <p:ph idx="1"/>
          </p:nvPr>
        </p:nvSpPr>
        <p:spPr>
          <a:xfrm>
            <a:off x="736600" y="2452646"/>
            <a:ext cx="11249024" cy="4169833"/>
          </a:xfrm>
        </p:spPr>
        <p:txBody>
          <a:bodyPr>
            <a:noAutofit/>
          </a:bodyPr>
          <a:lstStyle/>
          <a:p>
            <a:r>
              <a:rPr lang="he-IL" b="1" dirty="0"/>
              <a:t>תרומת המחקר:</a:t>
            </a:r>
          </a:p>
          <a:p>
            <a:pPr lvl="1">
              <a:buFont typeface="Courier New" panose="02070309020205020404" pitchFamily="49" charset="0"/>
              <a:buChar char="o"/>
            </a:pPr>
            <a:r>
              <a:rPr lang="he-IL" sz="1800" b="1" dirty="0"/>
              <a:t>תרומה תיאורטית - </a:t>
            </a:r>
            <a:r>
              <a:rPr lang="he-IL" sz="1800" dirty="0"/>
              <a:t>המחקר מעמיק את ההבנה של השפעת מאפייני טקסט, רגשות ושגיאות כתיב על ביצועי מודלים לזיהוי דיסאינפורמציה. הוא מדגיש את יתרון מודלי </a:t>
            </a:r>
            <a:r>
              <a:rPr lang="en-US" sz="1800" dirty="0"/>
              <a:t> Stacking</a:t>
            </a:r>
            <a:r>
              <a:rPr lang="he-IL" sz="1800" dirty="0"/>
              <a:t>בעיקר בדאטה מגוון (כגון </a:t>
            </a:r>
            <a:r>
              <a:rPr lang="en-US" sz="1800" dirty="0"/>
              <a:t>(FakeNewsNet</a:t>
            </a:r>
            <a:r>
              <a:rPr lang="he-IL" sz="1800" dirty="0"/>
              <a:t> ואת החשיבות בהתאמת המודל לאופי הדאטה</a:t>
            </a:r>
          </a:p>
          <a:p>
            <a:pPr lvl="1">
              <a:buFont typeface="Courier New" panose="02070309020205020404" pitchFamily="49" charset="0"/>
              <a:buChar char="o"/>
            </a:pPr>
            <a:r>
              <a:rPr lang="he-IL" sz="1800" b="1" dirty="0"/>
              <a:t>תרומה יישומית - </a:t>
            </a:r>
            <a:r>
              <a:rPr lang="he-IL" sz="1800" dirty="0"/>
              <a:t>המחקר מספק תשתית לפיתוח מערכות סינון מידע מתקדמות, תוך שילוב ייצוגי טקסט כמו </a:t>
            </a:r>
            <a:br>
              <a:rPr lang="en-US" sz="1800" dirty="0"/>
            </a:br>
            <a:r>
              <a:rPr lang="en-US" sz="1800" dirty="0"/>
              <a:t>TF-IDF</a:t>
            </a:r>
            <a:r>
              <a:rPr lang="he-IL" sz="1800" dirty="0"/>
              <a:t> עם רגשות או </a:t>
            </a:r>
            <a:r>
              <a:rPr lang="en-US" sz="1800" dirty="0"/>
              <a:t>PCA</a:t>
            </a:r>
            <a:r>
              <a:rPr lang="he-IL" sz="1800" dirty="0"/>
              <a:t> במיוחד ברשתות עם טקסטים אמוציונליים או לא פורמליים</a:t>
            </a:r>
          </a:p>
          <a:p>
            <a:r>
              <a:rPr lang="he-IL" sz="1800" b="1" dirty="0"/>
              <a:t>מגבלות מתו</a:t>
            </a:r>
            <a:r>
              <a:rPr lang="he-IL" b="1" dirty="0"/>
              <a:t>דולוגיות:</a:t>
            </a:r>
          </a:p>
          <a:p>
            <a:pPr lvl="1">
              <a:buFont typeface="Courier New" panose="02070309020205020404" pitchFamily="49" charset="0"/>
              <a:buChar char="o"/>
            </a:pPr>
            <a:r>
              <a:rPr lang="he-IL" dirty="0"/>
              <a:t>שונות מוגבלת בשימוש בשני מאגרי נתונים בלבד - מגביל את היכולת להכליל את הממצאים</a:t>
            </a:r>
          </a:p>
          <a:p>
            <a:pPr lvl="1">
              <a:buFont typeface="Courier New" panose="02070309020205020404" pitchFamily="49" charset="0"/>
              <a:buChar char="o"/>
            </a:pPr>
            <a:r>
              <a:rPr lang="he-IL" dirty="0"/>
              <a:t>איזון מלאכותי – תת דגימה ליצירת איזון בין אמת\שקר פוגעת בייצוג המציאות</a:t>
            </a:r>
          </a:p>
          <a:p>
            <a:pPr lvl="1">
              <a:buFont typeface="Courier New" panose="02070309020205020404" pitchFamily="49" charset="0"/>
              <a:buChar char="o"/>
            </a:pPr>
            <a:r>
              <a:rPr lang="he-IL" dirty="0"/>
              <a:t>המרת תוויות במאגר </a:t>
            </a:r>
            <a:r>
              <a:rPr lang="en-US" dirty="0"/>
              <a:t>PolitiFact</a:t>
            </a:r>
            <a:r>
              <a:rPr lang="he-IL" dirty="0"/>
              <a:t> לפורמט בינארי - עלול לטשטש הבדלים סמנטיים חשובים בין רמות שונות של חוסר אמינות</a:t>
            </a:r>
          </a:p>
          <a:p>
            <a:pPr lvl="1">
              <a:buFont typeface="Courier New" panose="02070309020205020404" pitchFamily="49" charset="0"/>
              <a:buChar char="o"/>
            </a:pPr>
            <a:r>
              <a:rPr lang="he-IL" dirty="0"/>
              <a:t>שימוש בתג הרגש הדומיננטי בלבד – עלול לגרום לאובדן מידע רגשי עשיר שקיים בטקסט</a:t>
            </a:r>
          </a:p>
          <a:p>
            <a:pPr lvl="1">
              <a:buFont typeface="Courier New" panose="02070309020205020404" pitchFamily="49" charset="0"/>
              <a:buChar char="o"/>
            </a:pPr>
            <a:r>
              <a:rPr lang="he-IL" dirty="0"/>
              <a:t>ניתוח רגשות אוטומטי – עשוי להיות מושפע משגיאות או הטיות של המודל, במיוחד בטקסטים קצרים</a:t>
            </a:r>
          </a:p>
          <a:p>
            <a:pPr lvl="1">
              <a:buFont typeface="Courier New" panose="02070309020205020404" pitchFamily="49" charset="0"/>
              <a:buChar char="o"/>
            </a:pPr>
            <a:r>
              <a:rPr lang="he-IL" dirty="0"/>
              <a:t>גודל נמוך של </a:t>
            </a:r>
            <a:r>
              <a:rPr lang="en-US" dirty="0"/>
              <a:t>K</a:t>
            </a:r>
            <a:r>
              <a:rPr lang="he-IL" dirty="0"/>
              <a:t> ב</a:t>
            </a:r>
            <a:r>
              <a:rPr lang="en-US" dirty="0"/>
              <a:t>K-Fold</a:t>
            </a:r>
            <a:r>
              <a:rPr lang="he-IL" dirty="0"/>
              <a:t> (</a:t>
            </a:r>
            <a:r>
              <a:rPr lang="en-US" dirty="0"/>
              <a:t>- (K=3</a:t>
            </a:r>
            <a:r>
              <a:rPr lang="he-IL" dirty="0"/>
              <a:t> עלול לפגוע ביציבות המדדים</a:t>
            </a:r>
          </a:p>
          <a:p>
            <a:endParaRPr lang="he-IL" sz="1800" dirty="0"/>
          </a:p>
        </p:txBody>
      </p:sp>
    </p:spTree>
    <p:extLst>
      <p:ext uri="{BB962C8B-B14F-4D97-AF65-F5344CB8AC3E}">
        <p14:creationId xmlns:p14="http://schemas.microsoft.com/office/powerpoint/2010/main" val="2162177452"/>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407A751-6C5E-4682-942E-E39F91CD5B2D}"/>
              </a:ext>
            </a:extLst>
          </p:cNvPr>
          <p:cNvSpPr>
            <a:spLocks noGrp="1"/>
          </p:cNvSpPr>
          <p:nvPr>
            <p:ph type="title"/>
          </p:nvPr>
        </p:nvSpPr>
        <p:spPr/>
        <p:txBody>
          <a:bodyPr/>
          <a:lstStyle/>
          <a:p>
            <a:pPr algn="r"/>
            <a:r>
              <a:rPr lang="he-IL" dirty="0"/>
              <a:t>המלצות למחקרים עתידיים</a:t>
            </a:r>
          </a:p>
        </p:txBody>
      </p:sp>
      <p:sp>
        <p:nvSpPr>
          <p:cNvPr id="3" name="מציין מיקום תוכן 2">
            <a:extLst>
              <a:ext uri="{FF2B5EF4-FFF2-40B4-BE49-F238E27FC236}">
                <a16:creationId xmlns:a16="http://schemas.microsoft.com/office/drawing/2014/main" id="{C2BDA746-D91A-46BA-8E06-B7075485581D}"/>
              </a:ext>
            </a:extLst>
          </p:cNvPr>
          <p:cNvSpPr>
            <a:spLocks noGrp="1"/>
          </p:cNvSpPr>
          <p:nvPr>
            <p:ph idx="1"/>
          </p:nvPr>
        </p:nvSpPr>
        <p:spPr>
          <a:xfrm>
            <a:off x="5238314" y="2120686"/>
            <a:ext cx="6953686" cy="3678980"/>
          </a:xfrm>
        </p:spPr>
        <p:txBody>
          <a:bodyPr>
            <a:normAutofit/>
          </a:bodyPr>
          <a:lstStyle/>
          <a:p>
            <a:r>
              <a:rPr lang="he-IL" b="1" dirty="0"/>
              <a:t>שיפור ניתוח לשוני וטקסטואלי:</a:t>
            </a:r>
          </a:p>
          <a:p>
            <a:pPr lvl="1">
              <a:buFont typeface="Courier New" panose="02070309020205020404" pitchFamily="49" charset="0"/>
              <a:buChar char="o"/>
            </a:pPr>
            <a:r>
              <a:rPr lang="he-IL" sz="1800" dirty="0"/>
              <a:t>ניתוח רגשות מותאם הקשר מילולי וסגנון שפה, לצורך חקירת הקשרים בין רגש, ניסוח ואמינות הטקסט</a:t>
            </a:r>
          </a:p>
          <a:p>
            <a:pPr lvl="1">
              <a:buFont typeface="Courier New" panose="02070309020205020404" pitchFamily="49" charset="0"/>
              <a:buChar char="o"/>
            </a:pPr>
            <a:r>
              <a:rPr lang="he-IL" sz="1800" dirty="0"/>
              <a:t>בחינת רשתות עצביות מתקדמות כמו </a:t>
            </a:r>
            <a:r>
              <a:rPr lang="en-US" sz="1800" dirty="0"/>
              <a:t>BERT</a:t>
            </a:r>
            <a:r>
              <a:rPr lang="he-IL" sz="1800" dirty="0"/>
              <a:t> </a:t>
            </a:r>
          </a:p>
          <a:p>
            <a:pPr lvl="1">
              <a:buFont typeface="Courier New" panose="02070309020205020404" pitchFamily="49" charset="0"/>
              <a:buChar char="o"/>
            </a:pPr>
            <a:r>
              <a:rPr lang="he-IL" sz="1800" dirty="0"/>
              <a:t>שילוב תכונות תחביריות לניתוח תפקידי מילים וקשרים תחביריים לשיפור הבנת מבנה</a:t>
            </a:r>
            <a:r>
              <a:rPr lang="en-US" sz="1800" dirty="0"/>
              <a:t>POS tagging) </a:t>
            </a:r>
            <a:r>
              <a:rPr lang="he-IL" sz="1800" dirty="0"/>
              <a:t>, יחסי תלות תחביריים)</a:t>
            </a:r>
          </a:p>
          <a:p>
            <a:pPr lvl="1">
              <a:buFont typeface="Courier New" panose="02070309020205020404" pitchFamily="49" charset="0"/>
              <a:buChar char="o"/>
            </a:pPr>
            <a:r>
              <a:rPr lang="he-IL" sz="1800" dirty="0"/>
              <a:t>פיתוח מדדים מתקדמים לשגיאות ניסוח לזיהוי תחביר לקוי וניסוחים דרמטיים ולא טבעיים</a:t>
            </a:r>
          </a:p>
          <a:p>
            <a:pPr lvl="1">
              <a:buFont typeface="Courier New" panose="02070309020205020404" pitchFamily="49" charset="0"/>
              <a:buChar char="o"/>
            </a:pPr>
            <a:r>
              <a:rPr lang="he-IL" sz="1800" dirty="0"/>
              <a:t>בדיקת השפעת אורך הטקסט – טקסטים קצרים לעומת ארוכים</a:t>
            </a:r>
          </a:p>
        </p:txBody>
      </p:sp>
      <p:sp>
        <p:nvSpPr>
          <p:cNvPr id="4" name="מציין מיקום תוכן 2">
            <a:extLst>
              <a:ext uri="{FF2B5EF4-FFF2-40B4-BE49-F238E27FC236}">
                <a16:creationId xmlns:a16="http://schemas.microsoft.com/office/drawing/2014/main" id="{DA538C5B-C6D3-485F-A172-C147BD35E861}"/>
              </a:ext>
            </a:extLst>
          </p:cNvPr>
          <p:cNvSpPr txBox="1">
            <a:spLocks/>
          </p:cNvSpPr>
          <p:nvPr/>
        </p:nvSpPr>
        <p:spPr>
          <a:xfrm>
            <a:off x="-352018" y="1961029"/>
            <a:ext cx="6015567" cy="3189942"/>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e-IL" b="1" dirty="0">
                <a:solidFill>
                  <a:prstClr val="white"/>
                </a:solidFill>
              </a:rPr>
              <a:t>הרחבת ההקשר והיישום: </a:t>
            </a:r>
            <a:endParaRPr lang="he-IL" b="1" dirty="0"/>
          </a:p>
          <a:p>
            <a:pPr lvl="1">
              <a:buClr>
                <a:srgbClr val="00C6BB"/>
              </a:buClr>
              <a:buFont typeface="Courier New" panose="02070309020205020404" pitchFamily="49" charset="0"/>
              <a:buChar char="o"/>
            </a:pPr>
            <a:r>
              <a:rPr lang="he-IL" sz="1800" dirty="0">
                <a:solidFill>
                  <a:prstClr val="white"/>
                </a:solidFill>
              </a:rPr>
              <a:t>בדיקת עמידות המודלים בזרם מידע חי (</a:t>
            </a:r>
            <a:r>
              <a:rPr lang="en-US" sz="1800" dirty="0">
                <a:solidFill>
                  <a:prstClr val="white"/>
                </a:solidFill>
              </a:rPr>
              <a:t>Streaming</a:t>
            </a:r>
            <a:r>
              <a:rPr lang="he-IL" sz="1800" dirty="0">
                <a:solidFill>
                  <a:prstClr val="white"/>
                </a:solidFill>
              </a:rPr>
              <a:t>)</a:t>
            </a:r>
            <a:endParaRPr lang="en-US" sz="1800" dirty="0">
              <a:solidFill>
                <a:prstClr val="white"/>
              </a:solidFill>
            </a:endParaRPr>
          </a:p>
          <a:p>
            <a:pPr lvl="1">
              <a:buClr>
                <a:srgbClr val="00C6BB"/>
              </a:buClr>
              <a:buFont typeface="Courier New" panose="02070309020205020404" pitchFamily="49" charset="0"/>
              <a:buChar char="o"/>
            </a:pPr>
            <a:r>
              <a:rPr lang="he-IL" sz="1800" dirty="0">
                <a:solidFill>
                  <a:prstClr val="white"/>
                </a:solidFill>
              </a:rPr>
              <a:t>הרחבת המחקר לשפות נוספות, כולל עברית</a:t>
            </a:r>
          </a:p>
          <a:p>
            <a:pPr lvl="1">
              <a:buClr>
                <a:srgbClr val="00C6BB"/>
              </a:buClr>
              <a:buFont typeface="Courier New" panose="02070309020205020404" pitchFamily="49" charset="0"/>
              <a:buChar char="o"/>
            </a:pPr>
            <a:r>
              <a:rPr lang="he-IL" sz="1800" dirty="0">
                <a:solidFill>
                  <a:prstClr val="white"/>
                </a:solidFill>
              </a:rPr>
              <a:t>שילוב מידע מבוסס משתמשים ודפוסי הפצה</a:t>
            </a:r>
          </a:p>
          <a:p>
            <a:endParaRPr lang="he-IL" b="1" dirty="0"/>
          </a:p>
          <a:p>
            <a:endParaRPr lang="he-IL" dirty="0"/>
          </a:p>
        </p:txBody>
      </p:sp>
    </p:spTree>
    <p:extLst>
      <p:ext uri="{BB962C8B-B14F-4D97-AF65-F5344CB8AC3E}">
        <p14:creationId xmlns:p14="http://schemas.microsoft.com/office/powerpoint/2010/main" val="3188244236"/>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מלבן 3">
            <a:extLst>
              <a:ext uri="{FF2B5EF4-FFF2-40B4-BE49-F238E27FC236}">
                <a16:creationId xmlns:a16="http://schemas.microsoft.com/office/drawing/2014/main" id="{A3D92E27-1650-4FE6-9418-04E0DE9664F4}"/>
              </a:ext>
            </a:extLst>
          </p:cNvPr>
          <p:cNvSpPr/>
          <p:nvPr/>
        </p:nvSpPr>
        <p:spPr>
          <a:xfrm>
            <a:off x="3270315" y="1613118"/>
            <a:ext cx="5651369" cy="3631763"/>
          </a:xfrm>
          <a:prstGeom prst="rect">
            <a:avLst/>
          </a:prstGeom>
          <a:solidFill>
            <a:schemeClr val="bg2"/>
          </a:solidFill>
          <a:effectLst>
            <a:glow rad="228600">
              <a:schemeClr val="accent1">
                <a:satMod val="175000"/>
                <a:alpha val="40000"/>
              </a:schemeClr>
            </a:glow>
          </a:effectLst>
        </p:spPr>
        <p:txBody>
          <a:bodyPr wrap="square" lIns="91440" tIns="45720" rIns="91440" bIns="45720">
            <a:spAutoFit/>
          </a:bodyPr>
          <a:lstStyle/>
          <a:p>
            <a:pPr algn="ctr"/>
            <a:r>
              <a:rPr lang="en-US" sz="11500" b="1" spc="50" dirty="0">
                <a:ln w="38100"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Thank You !</a:t>
            </a:r>
            <a:endParaRPr lang="he-IL" sz="11500" b="1" spc="50" dirty="0">
              <a:ln w="38100"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7097244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D483734-C217-43A6-8EA0-4EB0920DA417}"/>
              </a:ext>
            </a:extLst>
          </p:cNvPr>
          <p:cNvSpPr>
            <a:spLocks noGrp="1"/>
          </p:cNvSpPr>
          <p:nvPr>
            <p:ph type="title"/>
          </p:nvPr>
        </p:nvSpPr>
        <p:spPr/>
        <p:txBody>
          <a:bodyPr/>
          <a:lstStyle/>
          <a:p>
            <a:pPr algn="r"/>
            <a:r>
              <a:rPr lang="he-IL" dirty="0"/>
              <a:t>רקע</a:t>
            </a:r>
          </a:p>
        </p:txBody>
      </p:sp>
      <p:sp>
        <p:nvSpPr>
          <p:cNvPr id="9" name="מציין מיקום תוכן 2">
            <a:extLst>
              <a:ext uri="{FF2B5EF4-FFF2-40B4-BE49-F238E27FC236}">
                <a16:creationId xmlns:a16="http://schemas.microsoft.com/office/drawing/2014/main" id="{160971F5-D138-49E8-A9B1-E6C8B7754E79}"/>
              </a:ext>
            </a:extLst>
          </p:cNvPr>
          <p:cNvSpPr txBox="1">
            <a:spLocks/>
          </p:cNvSpPr>
          <p:nvPr/>
        </p:nvSpPr>
        <p:spPr>
          <a:xfrm>
            <a:off x="5850467" y="5723467"/>
            <a:ext cx="5911393" cy="50800"/>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he-IL" dirty="0"/>
          </a:p>
        </p:txBody>
      </p:sp>
      <p:sp>
        <p:nvSpPr>
          <p:cNvPr id="10" name="מציין מיקום תוכן 2">
            <a:extLst>
              <a:ext uri="{FF2B5EF4-FFF2-40B4-BE49-F238E27FC236}">
                <a16:creationId xmlns:a16="http://schemas.microsoft.com/office/drawing/2014/main" id="{DD294886-48C3-4D9B-9826-FE7DC36C2547}"/>
              </a:ext>
            </a:extLst>
          </p:cNvPr>
          <p:cNvSpPr txBox="1">
            <a:spLocks/>
          </p:cNvSpPr>
          <p:nvPr/>
        </p:nvSpPr>
        <p:spPr>
          <a:xfrm>
            <a:off x="6177620" y="4790153"/>
            <a:ext cx="5584240" cy="4538133"/>
          </a:xfrm>
          <a:prstGeom prst="rect">
            <a:avLst/>
          </a:prstGeom>
          <a:effectLst>
            <a:outerShdw blurRad="50800" dir="14400000">
              <a:srgbClr val="000000">
                <a:alpha val="40000"/>
              </a:srgbClr>
            </a:outerShdw>
          </a:effectLst>
        </p:spPr>
        <p:txBody>
          <a:bodyPr vert="horz" lIns="91440" tIns="45720" rIns="91440" bIns="45720" rtlCol="0" anchor="ctr">
            <a:no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he-IL" dirty="0"/>
          </a:p>
        </p:txBody>
      </p:sp>
      <p:sp>
        <p:nvSpPr>
          <p:cNvPr id="7" name="מציין מיקום תוכן 6">
            <a:extLst>
              <a:ext uri="{FF2B5EF4-FFF2-40B4-BE49-F238E27FC236}">
                <a16:creationId xmlns:a16="http://schemas.microsoft.com/office/drawing/2014/main" id="{C0CBE360-E595-4B73-BDCE-A59CD36EC4F0}"/>
              </a:ext>
            </a:extLst>
          </p:cNvPr>
          <p:cNvSpPr>
            <a:spLocks noGrp="1"/>
          </p:cNvSpPr>
          <p:nvPr>
            <p:ph sz="half" idx="2"/>
          </p:nvPr>
        </p:nvSpPr>
        <p:spPr>
          <a:xfrm>
            <a:off x="3725335" y="2259969"/>
            <a:ext cx="8350991" cy="4605867"/>
          </a:xfrm>
        </p:spPr>
        <p:txBody>
          <a:bodyPr>
            <a:noAutofit/>
          </a:bodyPr>
          <a:lstStyle/>
          <a:p>
            <a:r>
              <a:rPr lang="he-IL" dirty="0"/>
              <a:t>מידע כוזב מוגדר כהפצת תוכן מטעה או שקרי, בין אם במכוון ובין אם בשגגה, תוך יצירת מצג שווא של עובדות. בעידן הדיגיטלי וברשתות החברתיות, הפצת מידע כוזב הפכה לתופעה נרחבת ומשפיעה, שכן תכנים מסוג זה נפוצים ומתפשטים במהירות</a:t>
            </a:r>
            <a:endParaRPr lang="en-US" dirty="0"/>
          </a:p>
          <a:p>
            <a:r>
              <a:rPr lang="he-IL" dirty="0"/>
              <a:t>השפעותיו השליליות של מידע כוזב כוללות עיוות תפיסת המציאות, עוררות פחד ושנאה, גרימת החלטות שגויות ברמה אישית וחברתית, תעמולה פוליטית והשפעה כלכלית שעלולה להוביל להפסדים משמעותיים</a:t>
            </a:r>
            <a:endParaRPr lang="en-US" dirty="0"/>
          </a:p>
          <a:p>
            <a:r>
              <a:rPr lang="he-IL" dirty="0"/>
              <a:t>למרות קיומן של מערכות לניטור ולסינון מידע כוזב, עדיין קיימים אתגרים בזיהוי ובהתמודדות עם התופעה, בעיקר בשל האופי הלא פורמלי והלא סטנדרטי של השפה בה נעשה שימוש. לכן, יש צורך בפיתוח מערכות חכמות יותר שיכולות להבין את הסמנטיקה של הטקסטים בצורה מדויקת יותר, ובכך לשפר את הדיוק באיתור המידע הכוזב</a:t>
            </a:r>
            <a:br>
              <a:rPr lang="en-US" dirty="0"/>
            </a:br>
            <a:endParaRPr lang="he-IL" dirty="0"/>
          </a:p>
        </p:txBody>
      </p:sp>
      <p:pic>
        <p:nvPicPr>
          <p:cNvPr id="4" name="תמונה 3">
            <a:extLst>
              <a:ext uri="{FF2B5EF4-FFF2-40B4-BE49-F238E27FC236}">
                <a16:creationId xmlns:a16="http://schemas.microsoft.com/office/drawing/2014/main" id="{EB7F7E2D-A5EB-4529-BE1F-238FE886216B}"/>
              </a:ext>
            </a:extLst>
          </p:cNvPr>
          <p:cNvPicPr>
            <a:picLocks noChangeAspect="1"/>
          </p:cNvPicPr>
          <p:nvPr/>
        </p:nvPicPr>
        <p:blipFill rotWithShape="1">
          <a:blip r:embed="rId2"/>
          <a:srcRect l="2275" t="3926" r="9738" b="2106"/>
          <a:stretch/>
        </p:blipFill>
        <p:spPr>
          <a:xfrm>
            <a:off x="810000" y="2463169"/>
            <a:ext cx="2659063" cy="1931662"/>
          </a:xfrm>
          <a:prstGeom prst="rect">
            <a:avLst/>
          </a:prstGeom>
          <a:ln>
            <a:noFill/>
          </a:ln>
          <a:effectLst>
            <a:softEdge rad="112500"/>
          </a:effectLst>
        </p:spPr>
      </p:pic>
      <p:pic>
        <p:nvPicPr>
          <p:cNvPr id="8" name="Picture 2" descr="Disinformation campaigns against brands are flourishing across social media  | Security Magazine">
            <a:extLst>
              <a:ext uri="{FF2B5EF4-FFF2-40B4-BE49-F238E27FC236}">
                <a16:creationId xmlns:a16="http://schemas.microsoft.com/office/drawing/2014/main" id="{7C0706EA-9C8E-47B6-A659-76190CF945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526" y="4666762"/>
            <a:ext cx="2740537" cy="1674772"/>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8804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fad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fad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fade">
                                      <p:cBhvr>
                                        <p:cTn id="2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EE55495-9A3B-4202-9676-EA52B854EA9F}"/>
              </a:ext>
            </a:extLst>
          </p:cNvPr>
          <p:cNvSpPr>
            <a:spLocks noGrp="1"/>
          </p:cNvSpPr>
          <p:nvPr>
            <p:ph type="title"/>
          </p:nvPr>
        </p:nvSpPr>
        <p:spPr/>
        <p:txBody>
          <a:bodyPr/>
          <a:lstStyle/>
          <a:p>
            <a:pPr algn="r"/>
            <a:r>
              <a:rPr lang="he-IL" dirty="0"/>
              <a:t>מטרת המחקר</a:t>
            </a:r>
          </a:p>
        </p:txBody>
      </p:sp>
      <p:pic>
        <p:nvPicPr>
          <p:cNvPr id="5122" name="Picture 2" descr="מטרות מחקר – DaGMaN">
            <a:extLst>
              <a:ext uri="{FF2B5EF4-FFF2-40B4-BE49-F238E27FC236}">
                <a16:creationId xmlns:a16="http://schemas.microsoft.com/office/drawing/2014/main" id="{49A0033D-8398-4C4C-818E-03B64922AE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3172" y="4793739"/>
            <a:ext cx="1890098" cy="175785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מציין מיקום תוכן 2">
            <a:extLst>
              <a:ext uri="{FF2B5EF4-FFF2-40B4-BE49-F238E27FC236}">
                <a16:creationId xmlns:a16="http://schemas.microsoft.com/office/drawing/2014/main" id="{F6FC82C3-40DF-45A4-B7F3-B4F1F2B1D799}"/>
              </a:ext>
            </a:extLst>
          </p:cNvPr>
          <p:cNvSpPr txBox="1">
            <a:spLocks/>
          </p:cNvSpPr>
          <p:nvPr/>
        </p:nvSpPr>
        <p:spPr>
          <a:xfrm>
            <a:off x="2537270" y="1021068"/>
            <a:ext cx="9316064" cy="4144960"/>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endParaRPr lang="he-IL" b="1" dirty="0"/>
          </a:p>
          <a:p>
            <a:endParaRPr lang="he-IL" b="1" dirty="0"/>
          </a:p>
          <a:p>
            <a:endParaRPr lang="he-IL" b="1" dirty="0"/>
          </a:p>
          <a:p>
            <a:r>
              <a:rPr lang="he-IL" b="1" dirty="0"/>
              <a:t>שאלת המחקר:</a:t>
            </a:r>
            <a:br>
              <a:rPr lang="en-US" b="1" dirty="0"/>
            </a:br>
            <a:r>
              <a:rPr lang="he-IL" dirty="0"/>
              <a:t>כיצד שימוש בכלים טכנולוגיים מבוססי בינה מלאכותית (</a:t>
            </a:r>
            <a:r>
              <a:rPr lang="en-US" dirty="0"/>
              <a:t>AI</a:t>
            </a:r>
            <a:r>
              <a:rPr lang="he-IL" dirty="0"/>
              <a:t>) משפרים את הדיוק והיעילות בזיהוי וסינון מידע כוזב ברשתות החברתיות?</a:t>
            </a:r>
          </a:p>
          <a:p>
            <a:r>
              <a:rPr lang="he-IL" b="1" dirty="0"/>
              <a:t>מטרת המחקר:</a:t>
            </a:r>
            <a:br>
              <a:rPr lang="en-US" b="1" dirty="0"/>
            </a:br>
            <a:r>
              <a:rPr lang="he-IL" dirty="0"/>
              <a:t>מטרת המחקר היא לפתח ולבחון מודלים מבוססי למידת מכונה וניתוח שפה טבעית לזיהוי וסינון מידע כוזב ברשתות החברתיות, תוך שיפור דיוק הסינון והערכת מהימנות התוכן</a:t>
            </a:r>
            <a:br>
              <a:rPr lang="en-US" dirty="0"/>
            </a:br>
            <a:r>
              <a:rPr lang="he-IL" dirty="0"/>
              <a:t> </a:t>
            </a:r>
          </a:p>
        </p:txBody>
      </p:sp>
    </p:spTree>
    <p:extLst>
      <p:ext uri="{BB962C8B-B14F-4D97-AF65-F5344CB8AC3E}">
        <p14:creationId xmlns:p14="http://schemas.microsoft.com/office/powerpoint/2010/main" val="42650842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animEffect transition="in" filter="fade">
                                      <p:cBhvr>
                                        <p:cTn id="7" dur="500"/>
                                        <p:tgtEl>
                                          <p:spTgt spid="5">
                                            <p:txEl>
                                              <p:pRg st="3" end="3"/>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animEffect transition="in" filter="fade">
                                      <p:cBhvr>
                                        <p:cTn id="11" dur="500"/>
                                        <p:tgtEl>
                                          <p:spTgt spid="5">
                                            <p:txEl>
                                              <p:pRg st="4" end="4"/>
                                            </p:txEl>
                                          </p:spTgt>
                                        </p:tgtEl>
                                      </p:cBhvr>
                                    </p:animEffect>
                                  </p:childTnLst>
                                </p:cTn>
                              </p:par>
                              <p:par>
                                <p:cTn id="12" presetID="31" presetClass="entr" presetSubtype="0" fill="hold" nodeType="withEffect">
                                  <p:stCondLst>
                                    <p:cond delay="0"/>
                                  </p:stCondLst>
                                  <p:childTnLst>
                                    <p:set>
                                      <p:cBhvr>
                                        <p:cTn id="13" dur="1" fill="hold">
                                          <p:stCondLst>
                                            <p:cond delay="0"/>
                                          </p:stCondLst>
                                        </p:cTn>
                                        <p:tgtEl>
                                          <p:spTgt spid="5122"/>
                                        </p:tgtEl>
                                        <p:attrNameLst>
                                          <p:attrName>style.visibility</p:attrName>
                                        </p:attrNameLst>
                                      </p:cBhvr>
                                      <p:to>
                                        <p:strVal val="visible"/>
                                      </p:to>
                                    </p:set>
                                    <p:anim calcmode="lin" valueType="num">
                                      <p:cBhvr>
                                        <p:cTn id="14" dur="1000" fill="hold"/>
                                        <p:tgtEl>
                                          <p:spTgt spid="5122"/>
                                        </p:tgtEl>
                                        <p:attrNameLst>
                                          <p:attrName>ppt_w</p:attrName>
                                        </p:attrNameLst>
                                      </p:cBhvr>
                                      <p:tavLst>
                                        <p:tav tm="0">
                                          <p:val>
                                            <p:fltVal val="0"/>
                                          </p:val>
                                        </p:tav>
                                        <p:tav tm="100000">
                                          <p:val>
                                            <p:strVal val="#ppt_w"/>
                                          </p:val>
                                        </p:tav>
                                      </p:tavLst>
                                    </p:anim>
                                    <p:anim calcmode="lin" valueType="num">
                                      <p:cBhvr>
                                        <p:cTn id="15" dur="1000" fill="hold"/>
                                        <p:tgtEl>
                                          <p:spTgt spid="5122"/>
                                        </p:tgtEl>
                                        <p:attrNameLst>
                                          <p:attrName>ppt_h</p:attrName>
                                        </p:attrNameLst>
                                      </p:cBhvr>
                                      <p:tavLst>
                                        <p:tav tm="0">
                                          <p:val>
                                            <p:fltVal val="0"/>
                                          </p:val>
                                        </p:tav>
                                        <p:tav tm="100000">
                                          <p:val>
                                            <p:strVal val="#ppt_h"/>
                                          </p:val>
                                        </p:tav>
                                      </p:tavLst>
                                    </p:anim>
                                    <p:anim calcmode="lin" valueType="num">
                                      <p:cBhvr>
                                        <p:cTn id="16" dur="1000" fill="hold"/>
                                        <p:tgtEl>
                                          <p:spTgt spid="5122"/>
                                        </p:tgtEl>
                                        <p:attrNameLst>
                                          <p:attrName>style.rotation</p:attrName>
                                        </p:attrNameLst>
                                      </p:cBhvr>
                                      <p:tavLst>
                                        <p:tav tm="0">
                                          <p:val>
                                            <p:fltVal val="90"/>
                                          </p:val>
                                        </p:tav>
                                        <p:tav tm="100000">
                                          <p:val>
                                            <p:fltVal val="0"/>
                                          </p:val>
                                        </p:tav>
                                      </p:tavLst>
                                    </p:anim>
                                    <p:animEffect transition="in" filter="fade">
                                      <p:cBhvr>
                                        <p:cTn id="17" dur="1000"/>
                                        <p:tgtEl>
                                          <p:spTgt spid="51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DC221261-D878-4560-9F5E-56E6F6B5BFD7}"/>
              </a:ext>
            </a:extLst>
          </p:cNvPr>
          <p:cNvSpPr>
            <a:spLocks noGrp="1"/>
          </p:cNvSpPr>
          <p:nvPr>
            <p:ph type="title"/>
          </p:nvPr>
        </p:nvSpPr>
        <p:spPr/>
        <p:txBody>
          <a:bodyPr/>
          <a:lstStyle/>
          <a:p>
            <a:pPr algn="r"/>
            <a:r>
              <a:rPr lang="he-IL" dirty="0"/>
              <a:t>השערות המחקר</a:t>
            </a:r>
          </a:p>
        </p:txBody>
      </p:sp>
      <p:sp>
        <p:nvSpPr>
          <p:cNvPr id="6" name="מציין מיקום תוכן 5">
            <a:extLst>
              <a:ext uri="{FF2B5EF4-FFF2-40B4-BE49-F238E27FC236}">
                <a16:creationId xmlns:a16="http://schemas.microsoft.com/office/drawing/2014/main" id="{4F4CF6DD-1455-4B7B-8DEA-C10471E4A5AC}"/>
              </a:ext>
            </a:extLst>
          </p:cNvPr>
          <p:cNvSpPr>
            <a:spLocks noGrp="1"/>
          </p:cNvSpPr>
          <p:nvPr>
            <p:ph idx="1"/>
          </p:nvPr>
        </p:nvSpPr>
        <p:spPr>
          <a:xfrm>
            <a:off x="172928" y="2774301"/>
            <a:ext cx="11846142" cy="3636511"/>
          </a:xfrm>
        </p:spPr>
        <p:txBody>
          <a:bodyPr>
            <a:noAutofit/>
          </a:bodyPr>
          <a:lstStyle/>
          <a:p>
            <a:pPr>
              <a:lnSpc>
                <a:spcPct val="150000"/>
              </a:lnSpc>
              <a:spcAft>
                <a:spcPts val="800"/>
              </a:spcAft>
              <a:buFont typeface="+mj-lt"/>
              <a:buAutoNum type="arabicPeriod"/>
            </a:pPr>
            <a:r>
              <a:rPr lang="he-IL" dirty="0">
                <a:latin typeface="Calibri" panose="020F0502020204030204" pitchFamily="34" charset="0"/>
                <a:ea typeface="Calibri" panose="020F0502020204030204" pitchFamily="34" charset="0"/>
              </a:rPr>
              <a:t>יישום מודלים מבוססי למידת מכונה ועיבוד שפה טבעית יתרום לשיפור רמות הדיוק בזיהוי ובסינון של מידע כוזב לעומת ביצועים אקראיים או בסיסיים</a:t>
            </a:r>
            <a:endParaRPr lang="en-US" dirty="0">
              <a:latin typeface="Calibri" panose="020F0502020204030204" pitchFamily="34" charset="0"/>
              <a:ea typeface="Calibri" panose="020F0502020204030204" pitchFamily="34" charset="0"/>
            </a:endParaRPr>
          </a:p>
          <a:p>
            <a:pPr>
              <a:lnSpc>
                <a:spcPct val="150000"/>
              </a:lnSpc>
              <a:spcAft>
                <a:spcPts val="800"/>
              </a:spcAft>
              <a:buFont typeface="+mj-lt"/>
              <a:buAutoNum type="arabicPeriod"/>
            </a:pPr>
            <a:r>
              <a:rPr lang="he-IL" dirty="0"/>
              <a:t>הביצועים של מודלים משולבים </a:t>
            </a:r>
            <a:r>
              <a:rPr lang="en-US" dirty="0"/>
              <a:t>,(Ensemble Learning)</a:t>
            </a:r>
            <a:r>
              <a:rPr lang="he-IL" dirty="0"/>
              <a:t> ובעיקר מודלים מסוג </a:t>
            </a:r>
            <a:r>
              <a:rPr lang="en-US" dirty="0"/>
              <a:t>,Stacking </a:t>
            </a:r>
            <a:r>
              <a:rPr lang="he-IL" dirty="0"/>
              <a:t> יהיו גבוהים באופן מובהק בהשוואה לאלגוריתמים יחידניים</a:t>
            </a:r>
            <a:r>
              <a:rPr lang="en-US" dirty="0"/>
              <a:t> (Individual Classifiers) </a:t>
            </a:r>
            <a:r>
              <a:rPr lang="he-IL" dirty="0"/>
              <a:t>בזיהוי והבחנה בין מידע אמין למידע כוזב</a:t>
            </a:r>
            <a:r>
              <a:rPr lang="en-US" dirty="0"/>
              <a:t>.</a:t>
            </a:r>
            <a:endParaRPr lang="he-IL" dirty="0"/>
          </a:p>
          <a:p>
            <a:pPr>
              <a:lnSpc>
                <a:spcPct val="150000"/>
              </a:lnSpc>
              <a:spcAft>
                <a:spcPts val="800"/>
              </a:spcAft>
              <a:buFont typeface="+mj-lt"/>
              <a:buAutoNum type="arabicPeriod"/>
            </a:pPr>
            <a:r>
              <a:rPr lang="he-IL" dirty="0">
                <a:latin typeface="Calibri" panose="020F0502020204030204" pitchFamily="34" charset="0"/>
                <a:ea typeface="Calibri" panose="020F0502020204030204" pitchFamily="34" charset="0"/>
              </a:rPr>
              <a:t>שילוב של טכניקות לייצוג טקסט יחד עם הפחתת ממדים באמצעות </a:t>
            </a:r>
            <a:r>
              <a:rPr lang="en-US" dirty="0">
                <a:latin typeface="Calibri" panose="020F0502020204030204" pitchFamily="34" charset="0"/>
                <a:ea typeface="Calibri" panose="020F0502020204030204" pitchFamily="34" charset="0"/>
              </a:rPr>
              <a:t>PCA</a:t>
            </a:r>
            <a:r>
              <a:rPr lang="he-IL" dirty="0">
                <a:latin typeface="Calibri" panose="020F0502020204030204" pitchFamily="34" charset="0"/>
                <a:ea typeface="Calibri" panose="020F0502020204030204" pitchFamily="34" charset="0"/>
              </a:rPr>
              <a:t> יניב תוצאות מדויקות יותר, תוך הפחתת רעש ושיפור</a:t>
            </a:r>
            <a:br>
              <a:rPr lang="en-US" dirty="0">
                <a:latin typeface="Calibri" panose="020F0502020204030204" pitchFamily="34" charset="0"/>
                <a:ea typeface="Calibri" panose="020F0502020204030204" pitchFamily="34" charset="0"/>
              </a:rPr>
            </a:br>
            <a:r>
              <a:rPr lang="he-IL" dirty="0">
                <a:latin typeface="Calibri" panose="020F0502020204030204" pitchFamily="34" charset="0"/>
                <a:ea typeface="Calibri" panose="020F0502020204030204" pitchFamily="34" charset="0"/>
              </a:rPr>
              <a:t>כללי של ביצועי המודל</a:t>
            </a:r>
            <a:endParaRPr lang="en-US" dirty="0">
              <a:latin typeface="Calibri" panose="020F0502020204030204" pitchFamily="34" charset="0"/>
              <a:ea typeface="Calibri" panose="020F0502020204030204" pitchFamily="34" charset="0"/>
            </a:endParaRPr>
          </a:p>
          <a:p>
            <a:pPr>
              <a:lnSpc>
                <a:spcPct val="150000"/>
              </a:lnSpc>
              <a:spcAft>
                <a:spcPts val="800"/>
              </a:spcAft>
              <a:buFont typeface="+mj-lt"/>
              <a:buAutoNum type="arabicPeriod"/>
            </a:pPr>
            <a:r>
              <a:rPr lang="he-IL" dirty="0">
                <a:latin typeface="Calibri" panose="020F0502020204030204" pitchFamily="34" charset="0"/>
                <a:ea typeface="Calibri" panose="020F0502020204030204" pitchFamily="34" charset="0"/>
              </a:rPr>
              <a:t>שילוב של מאפייני רגש כחלק ממערך הקלט של המודל יתרום לשיפור ביצועיו, בהשוואה למודלים המבוססים על טקסט בלבד</a:t>
            </a:r>
            <a:endParaRPr lang="en-US" dirty="0">
              <a:latin typeface="Calibri" panose="020F0502020204030204" pitchFamily="34" charset="0"/>
              <a:ea typeface="Calibri" panose="020F0502020204030204" pitchFamily="34" charset="0"/>
            </a:endParaRPr>
          </a:p>
          <a:p>
            <a:pPr>
              <a:lnSpc>
                <a:spcPct val="150000"/>
              </a:lnSpc>
              <a:spcAft>
                <a:spcPts val="800"/>
              </a:spcAft>
              <a:buFont typeface="+mj-lt"/>
              <a:buAutoNum type="arabicPeriod"/>
            </a:pPr>
            <a:r>
              <a:rPr lang="he-IL" dirty="0">
                <a:latin typeface="Calibri" panose="020F0502020204030204" pitchFamily="34" charset="0"/>
                <a:ea typeface="Calibri" panose="020F0502020204030204" pitchFamily="34" charset="0"/>
              </a:rPr>
              <a:t>שילוב של ממוצע שגיאות כתיב כפיצ'ר נוסף בייצוג הטקסט יתרום לשיפור ביצועי המודל, בהשוואה לשימוש בייצוג טקסט בלבד</a:t>
            </a:r>
            <a:endParaRPr lang="en-US" dirty="0">
              <a:latin typeface="Calibri" panose="020F0502020204030204" pitchFamily="34" charset="0"/>
              <a:ea typeface="Calibri" panose="020F0502020204030204" pitchFamily="34" charset="0"/>
            </a:endParaRPr>
          </a:p>
          <a:p>
            <a:pPr marL="228600" indent="-228600">
              <a:buFont typeface="+mj-lt"/>
              <a:buAutoNum type="arabicPeriod"/>
            </a:pPr>
            <a:endParaRPr lang="he-IL" sz="1200" dirty="0"/>
          </a:p>
          <a:p>
            <a:pPr>
              <a:buFont typeface="+mj-lt"/>
              <a:buAutoNum type="arabicPeriod"/>
            </a:pPr>
            <a:endParaRPr lang="he-IL" sz="1200" dirty="0"/>
          </a:p>
          <a:p>
            <a:pPr>
              <a:buFont typeface="+mj-lt"/>
              <a:buAutoNum type="arabicPeriod"/>
            </a:pPr>
            <a:endParaRPr lang="he-IL" sz="1200" dirty="0"/>
          </a:p>
        </p:txBody>
      </p:sp>
    </p:spTree>
    <p:extLst>
      <p:ext uri="{BB962C8B-B14F-4D97-AF65-F5344CB8AC3E}">
        <p14:creationId xmlns:p14="http://schemas.microsoft.com/office/powerpoint/2010/main" val="39598707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27B53571-5C13-450C-9F0D-9B09CF31D7BB}"/>
              </a:ext>
            </a:extLst>
          </p:cNvPr>
          <p:cNvSpPr>
            <a:spLocks noGrp="1"/>
          </p:cNvSpPr>
          <p:nvPr>
            <p:ph type="title"/>
          </p:nvPr>
        </p:nvSpPr>
        <p:spPr>
          <a:xfrm>
            <a:off x="1267200" y="613560"/>
            <a:ext cx="10571998" cy="970450"/>
          </a:xfrm>
        </p:spPr>
        <p:txBody>
          <a:bodyPr/>
          <a:lstStyle/>
          <a:p>
            <a:pPr algn="r"/>
            <a:r>
              <a:rPr lang="he-IL" dirty="0"/>
              <a:t>שיטות – איסוף נתונים</a:t>
            </a:r>
          </a:p>
        </p:txBody>
      </p:sp>
      <p:sp>
        <p:nvSpPr>
          <p:cNvPr id="18" name="מלבן 17">
            <a:extLst>
              <a:ext uri="{FF2B5EF4-FFF2-40B4-BE49-F238E27FC236}">
                <a16:creationId xmlns:a16="http://schemas.microsoft.com/office/drawing/2014/main" id="{8B8F1431-558C-4C1E-AACF-060042AC2E81}"/>
              </a:ext>
            </a:extLst>
          </p:cNvPr>
          <p:cNvSpPr/>
          <p:nvPr/>
        </p:nvSpPr>
        <p:spPr>
          <a:xfrm>
            <a:off x="10533559" y="106963"/>
            <a:ext cx="1625601" cy="499117"/>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איסוף הנתונים</a:t>
            </a:r>
          </a:p>
        </p:txBody>
      </p:sp>
      <p:sp>
        <p:nvSpPr>
          <p:cNvPr id="19" name="מלבן 18">
            <a:extLst>
              <a:ext uri="{FF2B5EF4-FFF2-40B4-BE49-F238E27FC236}">
                <a16:creationId xmlns:a16="http://schemas.microsoft.com/office/drawing/2014/main" id="{6571B6BE-60F1-4765-8D47-05D21D9A1532}"/>
              </a:ext>
            </a:extLst>
          </p:cNvPr>
          <p:cNvSpPr/>
          <p:nvPr/>
        </p:nvSpPr>
        <p:spPr>
          <a:xfrm>
            <a:off x="8456714" y="115014"/>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ניתוח נתונים</a:t>
            </a:r>
          </a:p>
        </p:txBody>
      </p:sp>
      <p:sp>
        <p:nvSpPr>
          <p:cNvPr id="20" name="מלבן 19">
            <a:extLst>
              <a:ext uri="{FF2B5EF4-FFF2-40B4-BE49-F238E27FC236}">
                <a16:creationId xmlns:a16="http://schemas.microsoft.com/office/drawing/2014/main" id="{C1AB9A99-3C39-48A8-878F-B8FEC17F0524}"/>
              </a:ext>
            </a:extLst>
          </p:cNvPr>
          <p:cNvSpPr/>
          <p:nvPr/>
        </p:nvSpPr>
        <p:spPr>
          <a:xfrm>
            <a:off x="6356954" y="115348"/>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עיבוד נתונים</a:t>
            </a:r>
          </a:p>
        </p:txBody>
      </p:sp>
      <p:sp>
        <p:nvSpPr>
          <p:cNvPr id="21" name="מלבן 20">
            <a:extLst>
              <a:ext uri="{FF2B5EF4-FFF2-40B4-BE49-F238E27FC236}">
                <a16:creationId xmlns:a16="http://schemas.microsoft.com/office/drawing/2014/main" id="{46E53A54-8DDC-4CEF-B628-61AF419A30E4}"/>
              </a:ext>
            </a:extLst>
          </p:cNvPr>
          <p:cNvSpPr/>
          <p:nvPr/>
        </p:nvSpPr>
        <p:spPr>
          <a:xfrm>
            <a:off x="4261043" y="125115"/>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חלוקה לסטים</a:t>
            </a:r>
          </a:p>
        </p:txBody>
      </p:sp>
      <p:sp>
        <p:nvSpPr>
          <p:cNvPr id="37" name="מלבן 36">
            <a:extLst>
              <a:ext uri="{FF2B5EF4-FFF2-40B4-BE49-F238E27FC236}">
                <a16:creationId xmlns:a16="http://schemas.microsoft.com/office/drawing/2014/main" id="{1F0EA5DC-7D14-4EEB-A4C1-0EE1CCD938F5}"/>
              </a:ext>
            </a:extLst>
          </p:cNvPr>
          <p:cNvSpPr/>
          <p:nvPr/>
        </p:nvSpPr>
        <p:spPr>
          <a:xfrm>
            <a:off x="2178801" y="143269"/>
            <a:ext cx="1625601" cy="499117"/>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בניית מודלים</a:t>
            </a:r>
          </a:p>
        </p:txBody>
      </p:sp>
      <p:sp>
        <p:nvSpPr>
          <p:cNvPr id="38" name="מלבן 37">
            <a:extLst>
              <a:ext uri="{FF2B5EF4-FFF2-40B4-BE49-F238E27FC236}">
                <a16:creationId xmlns:a16="http://schemas.microsoft.com/office/drawing/2014/main" id="{627C3D61-A56E-49A6-AC94-A0A557F28B1B}"/>
              </a:ext>
            </a:extLst>
          </p:cNvPr>
          <p:cNvSpPr/>
          <p:nvPr/>
        </p:nvSpPr>
        <p:spPr>
          <a:xfrm>
            <a:off x="83733" y="149879"/>
            <a:ext cx="1625601" cy="499117"/>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הערכת ביצועים</a:t>
            </a:r>
          </a:p>
        </p:txBody>
      </p:sp>
      <p:sp>
        <p:nvSpPr>
          <p:cNvPr id="17" name="חץ: למטה 16">
            <a:extLst>
              <a:ext uri="{FF2B5EF4-FFF2-40B4-BE49-F238E27FC236}">
                <a16:creationId xmlns:a16="http://schemas.microsoft.com/office/drawing/2014/main" id="{243980A7-200F-4CD7-BB6C-84DD89BBB310}"/>
              </a:ext>
            </a:extLst>
          </p:cNvPr>
          <p:cNvSpPr/>
          <p:nvPr/>
        </p:nvSpPr>
        <p:spPr>
          <a:xfrm rot="5400000">
            <a:off x="10076531" y="15566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2" name="חץ: למטה 21">
            <a:extLst>
              <a:ext uri="{FF2B5EF4-FFF2-40B4-BE49-F238E27FC236}">
                <a16:creationId xmlns:a16="http://schemas.microsoft.com/office/drawing/2014/main" id="{757668F9-02A3-4EF9-A5ED-B7059FC3B49E}"/>
              </a:ext>
            </a:extLst>
          </p:cNvPr>
          <p:cNvSpPr/>
          <p:nvPr/>
        </p:nvSpPr>
        <p:spPr>
          <a:xfrm rot="5400000">
            <a:off x="7997863" y="130900"/>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3" name="חץ: למטה 22">
            <a:extLst>
              <a:ext uri="{FF2B5EF4-FFF2-40B4-BE49-F238E27FC236}">
                <a16:creationId xmlns:a16="http://schemas.microsoft.com/office/drawing/2014/main" id="{A46F6268-5C27-435C-AABE-B9541E7EA265}"/>
              </a:ext>
            </a:extLst>
          </p:cNvPr>
          <p:cNvSpPr/>
          <p:nvPr/>
        </p:nvSpPr>
        <p:spPr>
          <a:xfrm rot="5400000">
            <a:off x="5891406" y="14905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5" name="חץ: למטה 24">
            <a:extLst>
              <a:ext uri="{FF2B5EF4-FFF2-40B4-BE49-F238E27FC236}">
                <a16:creationId xmlns:a16="http://schemas.microsoft.com/office/drawing/2014/main" id="{11873A89-A381-47FD-8D8B-118304C28BB9}"/>
              </a:ext>
            </a:extLst>
          </p:cNvPr>
          <p:cNvSpPr/>
          <p:nvPr/>
        </p:nvSpPr>
        <p:spPr>
          <a:xfrm rot="5400000">
            <a:off x="3807139"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6" name="חץ: למטה 25">
            <a:extLst>
              <a:ext uri="{FF2B5EF4-FFF2-40B4-BE49-F238E27FC236}">
                <a16:creationId xmlns:a16="http://schemas.microsoft.com/office/drawing/2014/main" id="{92552679-F3D5-436E-A14F-DBDA5864D12E}"/>
              </a:ext>
            </a:extLst>
          </p:cNvPr>
          <p:cNvSpPr/>
          <p:nvPr/>
        </p:nvSpPr>
        <p:spPr>
          <a:xfrm rot="5400000">
            <a:off x="1711227"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7" name="מציין מיקום תוכן 2">
            <a:extLst>
              <a:ext uri="{FF2B5EF4-FFF2-40B4-BE49-F238E27FC236}">
                <a16:creationId xmlns:a16="http://schemas.microsoft.com/office/drawing/2014/main" id="{6AB69088-EC23-440A-A254-0F8029C0B1AC}"/>
              </a:ext>
            </a:extLst>
          </p:cNvPr>
          <p:cNvSpPr>
            <a:spLocks noGrp="1"/>
          </p:cNvSpPr>
          <p:nvPr>
            <p:ph idx="1"/>
          </p:nvPr>
        </p:nvSpPr>
        <p:spPr>
          <a:xfrm>
            <a:off x="-731939" y="2602307"/>
            <a:ext cx="12822339" cy="4680571"/>
          </a:xfrm>
        </p:spPr>
        <p:txBody>
          <a:bodyPr>
            <a:noAutofit/>
          </a:bodyPr>
          <a:lstStyle/>
          <a:p>
            <a:r>
              <a:rPr lang="he-IL" b="1" dirty="0"/>
              <a:t>איסוף נתונים: </a:t>
            </a:r>
            <a:r>
              <a:rPr lang="he-IL" dirty="0"/>
              <a:t>המאגרים נבחרו על מנת להבטיח ניתוח רחב ומגוון של מידע כוזב, בהקשר פוליטי והן ברשתות חברתיות</a:t>
            </a:r>
          </a:p>
          <a:p>
            <a:pPr lvl="1">
              <a:buFont typeface="Courier New" panose="02070309020205020404" pitchFamily="49" charset="0"/>
              <a:buChar char="o"/>
            </a:pPr>
            <a:r>
              <a:rPr lang="en-US" sz="1800" b="1" dirty="0"/>
              <a:t>FakeNewsNet </a:t>
            </a:r>
            <a:r>
              <a:rPr lang="he-IL" sz="1800" dirty="0"/>
              <a:t> מגוון הצהרות, מתוכם אלפי הצהרות מרשתות חברתיות שסווגו לפי תוויות אמינות של אמת או שקר.</a:t>
            </a:r>
            <a:br>
              <a:rPr lang="en-US" sz="1800" dirty="0"/>
            </a:br>
            <a:r>
              <a:rPr lang="he-IL" sz="1800" dirty="0"/>
              <a:t>מספר רשומות כולל: 23,196</a:t>
            </a:r>
          </a:p>
          <a:p>
            <a:pPr lvl="1">
              <a:buFont typeface="Courier New" panose="02070309020205020404" pitchFamily="49" charset="0"/>
              <a:buChar char="o"/>
            </a:pPr>
            <a:r>
              <a:rPr lang="en-US" sz="1800" b="1" dirty="0"/>
              <a:t>PolitiFact</a:t>
            </a:r>
            <a:r>
              <a:rPr lang="en-US" sz="1800" dirty="0"/>
              <a:t> </a:t>
            </a:r>
            <a:r>
              <a:rPr lang="he-IL" sz="1800" dirty="0"/>
              <a:t> הצהרות פוליטיות וניתוחיים עובדתיים המדורגות לפי דירוג אמינות, כגון: "</a:t>
            </a:r>
            <a:r>
              <a:rPr lang="en-US" sz="1800" dirty="0"/>
              <a:t>true</a:t>
            </a:r>
            <a:r>
              <a:rPr lang="he-IL" sz="1800" dirty="0"/>
              <a:t>", "</a:t>
            </a:r>
            <a:r>
              <a:rPr lang="en-US" sz="1800" dirty="0"/>
              <a:t>mostly-true</a:t>
            </a:r>
            <a:r>
              <a:rPr lang="he-IL" sz="1800" dirty="0"/>
              <a:t>", "</a:t>
            </a:r>
            <a:r>
              <a:rPr lang="en-US" sz="1800" dirty="0"/>
              <a:t>false</a:t>
            </a:r>
            <a:r>
              <a:rPr lang="he-IL" sz="1800" dirty="0"/>
              <a:t>"</a:t>
            </a:r>
            <a:r>
              <a:rPr lang="en-US" sz="1800" dirty="0"/>
              <a:t>,</a:t>
            </a:r>
            <a:br>
              <a:rPr lang="en-US" sz="1800" dirty="0"/>
            </a:br>
            <a:r>
              <a:rPr lang="he-IL" sz="1800" dirty="0"/>
              <a:t>"</a:t>
            </a:r>
            <a:r>
              <a:rPr lang="en-US" sz="1800" dirty="0"/>
              <a:t>half-true</a:t>
            </a:r>
            <a:r>
              <a:rPr lang="he-IL" sz="1800" dirty="0"/>
              <a:t>". מספר רשומות כולל: 21,152 </a:t>
            </a:r>
          </a:p>
          <a:p>
            <a:pPr lvl="1">
              <a:buFont typeface="Courier New" panose="02070309020205020404" pitchFamily="49" charset="0"/>
              <a:buChar char="o"/>
            </a:pPr>
            <a:r>
              <a:rPr lang="he-IL" b="1" dirty="0"/>
              <a:t>איחוד נתונים: </a:t>
            </a:r>
          </a:p>
          <a:p>
            <a:pPr lvl="1">
              <a:buFont typeface="Courier New" panose="02070309020205020404" pitchFamily="49" charset="0"/>
              <a:buChar char="o"/>
            </a:pPr>
            <a:r>
              <a:rPr lang="en-US" sz="1800" b="1" dirty="0"/>
              <a:t>FakeNewsNet</a:t>
            </a:r>
            <a:r>
              <a:rPr lang="he-IL" sz="1800" b="1" dirty="0"/>
              <a:t> – </a:t>
            </a:r>
            <a:r>
              <a:rPr lang="he-IL" sz="1800" dirty="0"/>
              <a:t>איחוד 4 קבצי </a:t>
            </a:r>
            <a:r>
              <a:rPr lang="en-US" sz="1800" dirty="0"/>
              <a:t> CSV</a:t>
            </a:r>
            <a:r>
              <a:rPr lang="he-IL" sz="1800" dirty="0"/>
              <a:t>והוספת תווית בינארית </a:t>
            </a:r>
            <a:r>
              <a:rPr lang="en-US" sz="1800" dirty="0"/>
              <a:t>label)</a:t>
            </a:r>
            <a:r>
              <a:rPr lang="he-IL" sz="1800" dirty="0"/>
              <a:t>)</a:t>
            </a:r>
          </a:p>
          <a:p>
            <a:pPr lvl="1">
              <a:buFont typeface="Courier New" panose="02070309020205020404" pitchFamily="49" charset="0"/>
              <a:buChar char="o"/>
            </a:pPr>
            <a:r>
              <a:rPr lang="en-US" sz="1800" b="1" dirty="0"/>
              <a:t>PolitiFact</a:t>
            </a:r>
            <a:r>
              <a:rPr lang="he-IL" sz="1800" b="1" dirty="0"/>
              <a:t> – </a:t>
            </a:r>
            <a:r>
              <a:rPr lang="he-IL" sz="1800" dirty="0"/>
              <a:t>המרת </a:t>
            </a:r>
            <a:r>
              <a:rPr lang="en-US" sz="1800" dirty="0"/>
              <a:t>JSON</a:t>
            </a:r>
            <a:r>
              <a:rPr lang="he-IL" sz="1800" dirty="0"/>
              <a:t> ל-</a:t>
            </a:r>
            <a:r>
              <a:rPr lang="en-US" sz="1800" dirty="0"/>
              <a:t>CSV</a:t>
            </a:r>
            <a:r>
              <a:rPr lang="he-IL" sz="1800" dirty="0"/>
              <a:t> וסיווג </a:t>
            </a:r>
            <a:r>
              <a:rPr lang="en-US" sz="1800" dirty="0"/>
              <a:t>verdict</a:t>
            </a:r>
            <a:r>
              <a:rPr lang="he-IL" sz="1800" dirty="0"/>
              <a:t> ל-</a:t>
            </a:r>
            <a:r>
              <a:rPr lang="en-US" sz="1800" dirty="0"/>
              <a:t>label</a:t>
            </a:r>
            <a:r>
              <a:rPr lang="he-IL" sz="1800" dirty="0"/>
              <a:t> (</a:t>
            </a:r>
            <a:r>
              <a:rPr lang="en-US" sz="1800" dirty="0"/>
              <a:t>true"</a:t>
            </a:r>
            <a:r>
              <a:rPr lang="he-IL" sz="1800" dirty="0"/>
              <a:t>" ו-"</a:t>
            </a:r>
            <a:r>
              <a:rPr lang="en-US" sz="1800" dirty="0"/>
              <a:t>mostly-true</a:t>
            </a:r>
            <a:r>
              <a:rPr lang="he-IL" sz="1800" dirty="0"/>
              <a:t>" =1, אחרת = 0</a:t>
            </a:r>
            <a:r>
              <a:rPr lang="he-IL" sz="1800" b="1" dirty="0"/>
              <a:t>)</a:t>
            </a:r>
            <a:br>
              <a:rPr lang="en-US" b="1" dirty="0"/>
            </a:br>
            <a:endParaRPr lang="he-IL" b="1" dirty="0"/>
          </a:p>
          <a:p>
            <a:endParaRPr lang="he-IL" b="1" dirty="0"/>
          </a:p>
          <a:p>
            <a:endParaRPr lang="he-IL" b="1" dirty="0"/>
          </a:p>
          <a:p>
            <a:pPr lvl="1">
              <a:buFont typeface="Courier New" panose="02070309020205020404" pitchFamily="49" charset="0"/>
              <a:buChar char="o"/>
            </a:pPr>
            <a:endParaRPr lang="he-IL" sz="1800" dirty="0"/>
          </a:p>
          <a:p>
            <a:pPr>
              <a:buFont typeface="Courier New" panose="02070309020205020404" pitchFamily="49" charset="0"/>
              <a:buChar char="o"/>
            </a:pPr>
            <a:endParaRPr lang="he-IL" dirty="0"/>
          </a:p>
          <a:p>
            <a:pPr marL="0" indent="0">
              <a:buNone/>
            </a:pPr>
            <a:endParaRPr lang="he-IL" dirty="0"/>
          </a:p>
        </p:txBody>
      </p:sp>
    </p:spTree>
    <p:extLst>
      <p:ext uri="{BB962C8B-B14F-4D97-AF65-F5344CB8AC3E}">
        <p14:creationId xmlns:p14="http://schemas.microsoft.com/office/powerpoint/2010/main" val="22986595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fade">
                                      <p:cBhvr>
                                        <p:cTn id="11" dur="500"/>
                                        <p:tgtEl>
                                          <p:spTgt spid="19"/>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fade">
                                      <p:cBhvr>
                                        <p:cTn id="22" dur="500"/>
                                        <p:tgtEl>
                                          <p:spTgt spid="3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8"/>
                                        </p:tgtEl>
                                        <p:attrNameLst>
                                          <p:attrName>style.visibility</p:attrName>
                                        </p:attrNameLst>
                                      </p:cBhvr>
                                      <p:to>
                                        <p:strVal val="visible"/>
                                      </p:to>
                                    </p:set>
                                    <p:animEffect transition="in" filter="fade">
                                      <p:cBhvr>
                                        <p:cTn id="25" dur="500"/>
                                        <p:tgtEl>
                                          <p:spTgt spid="38"/>
                                        </p:tgtEl>
                                      </p:cBhvr>
                                    </p:animEffect>
                                  </p:childTnLst>
                                </p:cTn>
                              </p:par>
                            </p:childTnLst>
                          </p:cTn>
                        </p:par>
                        <p:par>
                          <p:cTn id="26" fill="hold">
                            <p:stCondLst>
                              <p:cond delay="2000"/>
                            </p:stCondLst>
                            <p:childTnLst>
                              <p:par>
                                <p:cTn id="27" presetID="10" presetClass="entr" presetSubtype="0" fill="hold" grpId="0" nodeType="afterEffect">
                                  <p:stCondLst>
                                    <p:cond delay="0"/>
                                  </p:stCondLst>
                                  <p:childTnLst>
                                    <p:set>
                                      <p:cBhvr>
                                        <p:cTn id="28" dur="1" fill="hold">
                                          <p:stCondLst>
                                            <p:cond delay="0"/>
                                          </p:stCondLst>
                                        </p:cTn>
                                        <p:tgtEl>
                                          <p:spTgt spid="17"/>
                                        </p:tgtEl>
                                        <p:attrNameLst>
                                          <p:attrName>style.visibility</p:attrName>
                                        </p:attrNameLst>
                                      </p:cBhvr>
                                      <p:to>
                                        <p:strVal val="visible"/>
                                      </p:to>
                                    </p:set>
                                    <p:animEffect transition="in" filter="fade">
                                      <p:cBhvr>
                                        <p:cTn id="29" dur="500"/>
                                        <p:tgtEl>
                                          <p:spTgt spid="17"/>
                                        </p:tgtEl>
                                      </p:cBhvr>
                                    </p:animEffect>
                                  </p:childTnLst>
                                </p:cTn>
                              </p:par>
                            </p:childTnLst>
                          </p:cTn>
                        </p:par>
                        <p:par>
                          <p:cTn id="30" fill="hold">
                            <p:stCondLst>
                              <p:cond delay="2500"/>
                            </p:stCondLst>
                            <p:childTnLst>
                              <p:par>
                                <p:cTn id="31" presetID="10" presetClass="entr" presetSubtype="0"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fade">
                                      <p:cBhvr>
                                        <p:cTn id="33" dur="500"/>
                                        <p:tgtEl>
                                          <p:spTgt spid="22"/>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childTnLst>
                          </p:cTn>
                        </p:par>
                        <p:par>
                          <p:cTn id="38" fill="hold">
                            <p:stCondLst>
                              <p:cond delay="3500"/>
                            </p:stCondLst>
                            <p:childTnLst>
                              <p:par>
                                <p:cTn id="39" presetID="10" presetClass="entr" presetSubtype="0" fill="hold" grpId="0" nodeType="afterEffect">
                                  <p:stCondLst>
                                    <p:cond delay="0"/>
                                  </p:stCondLst>
                                  <p:childTnLst>
                                    <p:set>
                                      <p:cBhvr>
                                        <p:cTn id="40" dur="1" fill="hold">
                                          <p:stCondLst>
                                            <p:cond delay="0"/>
                                          </p:stCondLst>
                                        </p:cTn>
                                        <p:tgtEl>
                                          <p:spTgt spid="25"/>
                                        </p:tgtEl>
                                        <p:attrNameLst>
                                          <p:attrName>style.visibility</p:attrName>
                                        </p:attrNameLst>
                                      </p:cBhvr>
                                      <p:to>
                                        <p:strVal val="visible"/>
                                      </p:to>
                                    </p:set>
                                    <p:animEffect transition="in" filter="fade">
                                      <p:cBhvr>
                                        <p:cTn id="41" dur="500"/>
                                        <p:tgtEl>
                                          <p:spTgt spid="25"/>
                                        </p:tgtEl>
                                      </p:cBhvr>
                                    </p:animEffect>
                                  </p:childTnLst>
                                </p:cTn>
                              </p:par>
                            </p:childTnLst>
                          </p:cTn>
                        </p:par>
                        <p:par>
                          <p:cTn id="42" fill="hold">
                            <p:stCondLst>
                              <p:cond delay="4000"/>
                            </p:stCondLst>
                            <p:childTnLst>
                              <p:par>
                                <p:cTn id="43" presetID="10" presetClass="entr" presetSubtype="0" fill="hold" grpId="0" nodeType="after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7">
                                            <p:txEl>
                                              <p:pRg st="0" end="0"/>
                                            </p:txEl>
                                          </p:spTgt>
                                        </p:tgtEl>
                                        <p:attrNameLst>
                                          <p:attrName>style.visibility</p:attrName>
                                        </p:attrNameLst>
                                      </p:cBhvr>
                                      <p:to>
                                        <p:strVal val="visible"/>
                                      </p:to>
                                    </p:set>
                                    <p:animEffect transition="in" filter="fade">
                                      <p:cBhvr>
                                        <p:cTn id="50" dur="500"/>
                                        <p:tgtEl>
                                          <p:spTgt spid="27">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27">
                                            <p:txEl>
                                              <p:pRg st="1" end="1"/>
                                            </p:txEl>
                                          </p:spTgt>
                                        </p:tgtEl>
                                        <p:attrNameLst>
                                          <p:attrName>style.visibility</p:attrName>
                                        </p:attrNameLst>
                                      </p:cBhvr>
                                      <p:to>
                                        <p:strVal val="visible"/>
                                      </p:to>
                                    </p:set>
                                    <p:animEffect transition="in" filter="fade">
                                      <p:cBhvr>
                                        <p:cTn id="55" dur="500"/>
                                        <p:tgtEl>
                                          <p:spTgt spid="27">
                                            <p:txEl>
                                              <p:pRg st="1" end="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7">
                                            <p:txEl>
                                              <p:pRg st="2" end="2"/>
                                            </p:txEl>
                                          </p:spTgt>
                                        </p:tgtEl>
                                        <p:attrNameLst>
                                          <p:attrName>style.visibility</p:attrName>
                                        </p:attrNameLst>
                                      </p:cBhvr>
                                      <p:to>
                                        <p:strVal val="visible"/>
                                      </p:to>
                                    </p:set>
                                    <p:animEffect transition="in" filter="fade">
                                      <p:cBhvr>
                                        <p:cTn id="60" dur="500"/>
                                        <p:tgtEl>
                                          <p:spTgt spid="27">
                                            <p:txEl>
                                              <p:pRg st="2" end="2"/>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27">
                                            <p:txEl>
                                              <p:pRg st="3" end="3"/>
                                            </p:txEl>
                                          </p:spTgt>
                                        </p:tgtEl>
                                        <p:attrNameLst>
                                          <p:attrName>style.visibility</p:attrName>
                                        </p:attrNameLst>
                                      </p:cBhvr>
                                      <p:to>
                                        <p:strVal val="visible"/>
                                      </p:to>
                                    </p:set>
                                    <p:animEffect transition="in" filter="fade">
                                      <p:cBhvr>
                                        <p:cTn id="65" dur="500"/>
                                        <p:tgtEl>
                                          <p:spTgt spid="27">
                                            <p:txEl>
                                              <p:pRg st="3" end="3"/>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7">
                                            <p:txEl>
                                              <p:pRg st="4" end="4"/>
                                            </p:txEl>
                                          </p:spTgt>
                                        </p:tgtEl>
                                        <p:attrNameLst>
                                          <p:attrName>style.visibility</p:attrName>
                                        </p:attrNameLst>
                                      </p:cBhvr>
                                      <p:to>
                                        <p:strVal val="visible"/>
                                      </p:to>
                                    </p:set>
                                    <p:animEffect transition="in" filter="fade">
                                      <p:cBhvr>
                                        <p:cTn id="70" dur="500"/>
                                        <p:tgtEl>
                                          <p:spTgt spid="27">
                                            <p:txEl>
                                              <p:pRg st="4" end="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27">
                                            <p:txEl>
                                              <p:pRg st="5" end="5"/>
                                            </p:txEl>
                                          </p:spTgt>
                                        </p:tgtEl>
                                        <p:attrNameLst>
                                          <p:attrName>style.visibility</p:attrName>
                                        </p:attrNameLst>
                                      </p:cBhvr>
                                      <p:to>
                                        <p:strVal val="visible"/>
                                      </p:to>
                                    </p:set>
                                    <p:animEffect transition="in" filter="fade">
                                      <p:cBhvr>
                                        <p:cTn id="75" dur="500"/>
                                        <p:tgtEl>
                                          <p:spTgt spid="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37" grpId="0" animBg="1"/>
      <p:bldP spid="38" grpId="0" animBg="1"/>
      <p:bldP spid="17" grpId="0" animBg="1"/>
      <p:bldP spid="22" grpId="0" animBg="1"/>
      <p:bldP spid="23" grpId="0" animBg="1"/>
      <p:bldP spid="25" grpId="0" animBg="1"/>
      <p:bldP spid="2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1FE6E1-FD11-4AC0-8F98-2AFC44CFE5D9}"/>
              </a:ext>
            </a:extLst>
          </p:cNvPr>
          <p:cNvSpPr>
            <a:spLocks noGrp="1"/>
          </p:cNvSpPr>
          <p:nvPr>
            <p:ph type="title"/>
          </p:nvPr>
        </p:nvSpPr>
        <p:spPr>
          <a:xfrm>
            <a:off x="1411133" y="614667"/>
            <a:ext cx="10571998" cy="970450"/>
          </a:xfrm>
        </p:spPr>
        <p:txBody>
          <a:bodyPr/>
          <a:lstStyle/>
          <a:p>
            <a:pPr algn="r"/>
            <a:r>
              <a:rPr lang="he-IL" dirty="0"/>
              <a:t>שיטות – ניתוח נתונים מקדים (</a:t>
            </a:r>
            <a:r>
              <a:rPr lang="en-US" dirty="0"/>
              <a:t>EDA</a:t>
            </a:r>
            <a:r>
              <a:rPr lang="he-IL" dirty="0"/>
              <a:t>)</a:t>
            </a:r>
          </a:p>
        </p:txBody>
      </p:sp>
      <p:sp>
        <p:nvSpPr>
          <p:cNvPr id="3" name="מציין מיקום תוכן 2">
            <a:extLst>
              <a:ext uri="{FF2B5EF4-FFF2-40B4-BE49-F238E27FC236}">
                <a16:creationId xmlns:a16="http://schemas.microsoft.com/office/drawing/2014/main" id="{DD750EFE-5E3D-44BE-8991-8AAB3D956A67}"/>
              </a:ext>
            </a:extLst>
          </p:cNvPr>
          <p:cNvSpPr>
            <a:spLocks noGrp="1"/>
          </p:cNvSpPr>
          <p:nvPr>
            <p:ph idx="1"/>
          </p:nvPr>
        </p:nvSpPr>
        <p:spPr>
          <a:xfrm>
            <a:off x="1501961" y="2168856"/>
            <a:ext cx="10554574" cy="3636511"/>
          </a:xfrm>
        </p:spPr>
        <p:txBody>
          <a:bodyPr>
            <a:normAutofit/>
          </a:bodyPr>
          <a:lstStyle/>
          <a:p>
            <a:r>
              <a:rPr lang="he-IL" b="1" dirty="0"/>
              <a:t>בדיקת שפה: </a:t>
            </a:r>
            <a:r>
              <a:rPr lang="he-IL" dirty="0"/>
              <a:t>באמצעות </a:t>
            </a:r>
            <a:r>
              <a:rPr lang="en-US" dirty="0"/>
              <a:t>langdetect</a:t>
            </a:r>
            <a:r>
              <a:rPr lang="he-IL" dirty="0"/>
              <a:t> דווח כמות השורות</a:t>
            </a:r>
            <a:br>
              <a:rPr lang="en-US" dirty="0"/>
            </a:br>
            <a:r>
              <a:rPr lang="he-IL" dirty="0"/>
              <a:t>בהם הטקסטים אינם כתובים בשפה האנגלית</a:t>
            </a:r>
          </a:p>
          <a:p>
            <a:pPr lvl="1">
              <a:buFont typeface="Courier New" panose="02070309020205020404" pitchFamily="49" charset="0"/>
              <a:buChar char="o"/>
            </a:pPr>
            <a:r>
              <a:rPr lang="en-US" sz="1800" dirty="0"/>
              <a:t>FakeNewsNet</a:t>
            </a:r>
            <a:r>
              <a:rPr lang="he-IL" sz="1800" dirty="0"/>
              <a:t>: 1,484 שורות (מתוך </a:t>
            </a:r>
            <a:r>
              <a:rPr lang="en-US" sz="1800" dirty="0"/>
              <a:t>23196</a:t>
            </a:r>
            <a:r>
              <a:rPr lang="he-IL" sz="1800" dirty="0"/>
              <a:t>) </a:t>
            </a:r>
            <a:endParaRPr lang="en-US" sz="1800" dirty="0"/>
          </a:p>
          <a:p>
            <a:pPr lvl="1">
              <a:buFont typeface="Courier New" panose="02070309020205020404" pitchFamily="49" charset="0"/>
              <a:buChar char="o"/>
            </a:pPr>
            <a:r>
              <a:rPr lang="en-US" sz="1800" dirty="0"/>
              <a:t>PolitiFact</a:t>
            </a:r>
            <a:r>
              <a:rPr lang="he-IL" sz="1800" dirty="0"/>
              <a:t>: 139 שורות (מתוך 21152)</a:t>
            </a:r>
            <a:endParaRPr lang="he-IL" b="1" dirty="0"/>
          </a:p>
          <a:p>
            <a:r>
              <a:rPr lang="he-IL" b="1" dirty="0"/>
              <a:t>ניתוח רגשות: </a:t>
            </a:r>
            <a:r>
              <a:rPr lang="he-IL" dirty="0"/>
              <a:t>באמצעות מודל טרנספורמר </a:t>
            </a:r>
            <a:r>
              <a:rPr lang="en-US" dirty="0"/>
              <a:t>DistilRoBERTa</a:t>
            </a:r>
            <a:r>
              <a:rPr lang="he-IL" dirty="0"/>
              <a:t> </a:t>
            </a:r>
            <a:br>
              <a:rPr lang="en-US" dirty="0"/>
            </a:br>
            <a:r>
              <a:rPr lang="he-IL" dirty="0"/>
              <a:t>נשמר הרגש הדומיננטי של כל טקסט בעמודת </a:t>
            </a:r>
            <a:r>
              <a:rPr lang="en-US" dirty="0"/>
              <a:t>emotion</a:t>
            </a:r>
          </a:p>
          <a:p>
            <a:endParaRPr lang="he-IL" dirty="0"/>
          </a:p>
          <a:p>
            <a:endParaRPr lang="he-IL" dirty="0"/>
          </a:p>
          <a:p>
            <a:endParaRPr lang="he-IL" dirty="0"/>
          </a:p>
          <a:p>
            <a:endParaRPr lang="he-IL" dirty="0"/>
          </a:p>
          <a:p>
            <a:endParaRPr lang="he-IL" dirty="0"/>
          </a:p>
        </p:txBody>
      </p:sp>
      <p:pic>
        <p:nvPicPr>
          <p:cNvPr id="4" name="תמונה 3">
            <a:extLst>
              <a:ext uri="{FF2B5EF4-FFF2-40B4-BE49-F238E27FC236}">
                <a16:creationId xmlns:a16="http://schemas.microsoft.com/office/drawing/2014/main" id="{372FE2D7-19C1-4A88-A496-CA8F52E386A6}"/>
              </a:ext>
            </a:extLst>
          </p:cNvPr>
          <p:cNvPicPr/>
          <p:nvPr/>
        </p:nvPicPr>
        <p:blipFill>
          <a:blip r:embed="rId2">
            <a:extLst>
              <a:ext uri="{28A0092B-C50C-407E-A947-70E740481C1C}">
                <a14:useLocalDpi xmlns:a14="http://schemas.microsoft.com/office/drawing/2010/main" val="0"/>
              </a:ext>
            </a:extLst>
          </a:blip>
          <a:stretch>
            <a:fillRect/>
          </a:stretch>
        </p:blipFill>
        <p:spPr>
          <a:xfrm>
            <a:off x="610530" y="3987111"/>
            <a:ext cx="4785571" cy="2821418"/>
          </a:xfrm>
          <a:prstGeom prst="rect">
            <a:avLst/>
          </a:prstGeom>
        </p:spPr>
      </p:pic>
      <p:graphicFrame>
        <p:nvGraphicFramePr>
          <p:cNvPr id="7" name="תרשים 6">
            <a:extLst>
              <a:ext uri="{FF2B5EF4-FFF2-40B4-BE49-F238E27FC236}">
                <a16:creationId xmlns:a16="http://schemas.microsoft.com/office/drawing/2014/main" id="{A5F29646-AEFC-40E9-8136-1ED9601F4CA1}"/>
              </a:ext>
            </a:extLst>
          </p:cNvPr>
          <p:cNvGraphicFramePr>
            <a:graphicFrameLocks/>
          </p:cNvGraphicFramePr>
          <p:nvPr>
            <p:extLst>
              <p:ext uri="{D42A27DB-BD31-4B8C-83A1-F6EECF244321}">
                <p14:modId xmlns:p14="http://schemas.microsoft.com/office/powerpoint/2010/main" val="3984784987"/>
              </p:ext>
            </p:extLst>
          </p:nvPr>
        </p:nvGraphicFramePr>
        <p:xfrm>
          <a:off x="6287532" y="4013201"/>
          <a:ext cx="5099486" cy="2721494"/>
        </p:xfrm>
        <a:graphic>
          <a:graphicData uri="http://schemas.openxmlformats.org/drawingml/2006/chart">
            <c:chart xmlns:c="http://schemas.openxmlformats.org/drawingml/2006/chart" xmlns:r="http://schemas.openxmlformats.org/officeDocument/2006/relationships" r:id="rId3"/>
          </a:graphicData>
        </a:graphic>
      </p:graphicFrame>
      <p:sp>
        <p:nvSpPr>
          <p:cNvPr id="9" name="מציין מיקום תוכן 2">
            <a:extLst>
              <a:ext uri="{FF2B5EF4-FFF2-40B4-BE49-F238E27FC236}">
                <a16:creationId xmlns:a16="http://schemas.microsoft.com/office/drawing/2014/main" id="{5A3749DF-CE67-44BE-A2E6-24467054409D}"/>
              </a:ext>
            </a:extLst>
          </p:cNvPr>
          <p:cNvSpPr txBox="1">
            <a:spLocks/>
          </p:cNvSpPr>
          <p:nvPr/>
        </p:nvSpPr>
        <p:spPr>
          <a:xfrm>
            <a:off x="0" y="1527704"/>
            <a:ext cx="6105719" cy="3636511"/>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pPr marL="0" indent="0">
              <a:buNone/>
            </a:pPr>
            <a:endParaRPr lang="he-IL" dirty="0"/>
          </a:p>
          <a:p>
            <a:endParaRPr lang="he-IL" b="1" dirty="0"/>
          </a:p>
          <a:p>
            <a:r>
              <a:rPr lang="he-IL" b="1" dirty="0"/>
              <a:t>בדיקת שגיאות כתיב: </a:t>
            </a:r>
            <a:r>
              <a:rPr lang="he-IL" dirty="0"/>
              <a:t>באמצעות ספריית </a:t>
            </a:r>
            <a:r>
              <a:rPr lang="en-US" dirty="0"/>
              <a:t>pyspellchecker</a:t>
            </a:r>
            <a:br>
              <a:rPr lang="en-US" dirty="0"/>
            </a:br>
            <a:r>
              <a:rPr lang="he-IL" dirty="0"/>
              <a:t>בוצע חישוב של כמות המילים השגויות בטקסטים</a:t>
            </a:r>
          </a:p>
          <a:p>
            <a:pPr lvl="1">
              <a:buFont typeface="Courier New" panose="02070309020205020404" pitchFamily="49" charset="0"/>
              <a:buChar char="o"/>
            </a:pPr>
            <a:r>
              <a:rPr lang="en-US" dirty="0"/>
              <a:t>FakeNewsNet</a:t>
            </a:r>
            <a:r>
              <a:rPr lang="he-IL" dirty="0"/>
              <a:t> – ממוצע שגיאות 1.89</a:t>
            </a:r>
            <a:endParaRPr lang="en-US" dirty="0"/>
          </a:p>
          <a:p>
            <a:pPr lvl="1">
              <a:buFont typeface="Courier New" panose="02070309020205020404" pitchFamily="49" charset="0"/>
              <a:buChar char="o"/>
            </a:pPr>
            <a:r>
              <a:rPr lang="en-US" dirty="0"/>
              <a:t>PolitiFact</a:t>
            </a:r>
            <a:r>
              <a:rPr lang="he-IL" dirty="0"/>
              <a:t> – ממוצע שגיאות 2.85</a:t>
            </a:r>
            <a:endParaRPr lang="he-IL" b="1" dirty="0"/>
          </a:p>
          <a:p>
            <a:r>
              <a:rPr lang="he-IL" b="1" dirty="0"/>
              <a:t>בדיקת אנומליות: </a:t>
            </a:r>
            <a:r>
              <a:rPr lang="he-IL" dirty="0"/>
              <a:t>חישוב אורך ממוצע של טקסט, טקסטים שאורכם חרג מ3 סטיות תקן מהממוצע זוהו כאנומליות </a:t>
            </a:r>
            <a:endParaRPr lang="he-IL" b="1" dirty="0"/>
          </a:p>
          <a:p>
            <a:endParaRPr lang="he-IL" dirty="0"/>
          </a:p>
          <a:p>
            <a:endParaRPr lang="he-IL" dirty="0"/>
          </a:p>
          <a:p>
            <a:endParaRPr lang="he-IL" dirty="0"/>
          </a:p>
          <a:p>
            <a:endParaRPr lang="he-IL" dirty="0"/>
          </a:p>
        </p:txBody>
      </p:sp>
      <p:sp>
        <p:nvSpPr>
          <p:cNvPr id="10" name="מלבן 9">
            <a:extLst>
              <a:ext uri="{FF2B5EF4-FFF2-40B4-BE49-F238E27FC236}">
                <a16:creationId xmlns:a16="http://schemas.microsoft.com/office/drawing/2014/main" id="{5218B610-3F34-4ECC-9BFD-48C8E65B6F1E}"/>
              </a:ext>
            </a:extLst>
          </p:cNvPr>
          <p:cNvSpPr/>
          <p:nvPr/>
        </p:nvSpPr>
        <p:spPr>
          <a:xfrm>
            <a:off x="10533559" y="131726"/>
            <a:ext cx="1625601" cy="499117"/>
          </a:xfrm>
          <a:prstGeom prst="rect">
            <a:avLst/>
          </a:prstGeom>
          <a:ln/>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איסוף הנתונים</a:t>
            </a:r>
          </a:p>
        </p:txBody>
      </p:sp>
      <p:sp>
        <p:nvSpPr>
          <p:cNvPr id="11" name="מלבן 10">
            <a:extLst>
              <a:ext uri="{FF2B5EF4-FFF2-40B4-BE49-F238E27FC236}">
                <a16:creationId xmlns:a16="http://schemas.microsoft.com/office/drawing/2014/main" id="{004843DD-CBBA-488C-94EE-56EDF5E47F5D}"/>
              </a:ext>
            </a:extLst>
          </p:cNvPr>
          <p:cNvSpPr/>
          <p:nvPr/>
        </p:nvSpPr>
        <p:spPr>
          <a:xfrm>
            <a:off x="8456714" y="115014"/>
            <a:ext cx="1625600" cy="49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ניתוח נתונים</a:t>
            </a:r>
          </a:p>
        </p:txBody>
      </p:sp>
      <p:sp>
        <p:nvSpPr>
          <p:cNvPr id="12" name="מלבן 11">
            <a:extLst>
              <a:ext uri="{FF2B5EF4-FFF2-40B4-BE49-F238E27FC236}">
                <a16:creationId xmlns:a16="http://schemas.microsoft.com/office/drawing/2014/main" id="{711BD8B1-5E17-443A-B4FB-22612FEE5D7C}"/>
              </a:ext>
            </a:extLst>
          </p:cNvPr>
          <p:cNvSpPr/>
          <p:nvPr/>
        </p:nvSpPr>
        <p:spPr>
          <a:xfrm>
            <a:off x="6356954" y="115348"/>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עיבוד נתונים</a:t>
            </a:r>
          </a:p>
        </p:txBody>
      </p:sp>
      <p:sp>
        <p:nvSpPr>
          <p:cNvPr id="13" name="מלבן 12">
            <a:extLst>
              <a:ext uri="{FF2B5EF4-FFF2-40B4-BE49-F238E27FC236}">
                <a16:creationId xmlns:a16="http://schemas.microsoft.com/office/drawing/2014/main" id="{4E0A57B8-5B6F-4B55-9A8E-DEF99B761EFD}"/>
              </a:ext>
            </a:extLst>
          </p:cNvPr>
          <p:cNvSpPr/>
          <p:nvPr/>
        </p:nvSpPr>
        <p:spPr>
          <a:xfrm>
            <a:off x="4261043" y="125115"/>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חלוקה לסטים</a:t>
            </a:r>
          </a:p>
        </p:txBody>
      </p:sp>
      <p:sp>
        <p:nvSpPr>
          <p:cNvPr id="14" name="מלבן 13">
            <a:extLst>
              <a:ext uri="{FF2B5EF4-FFF2-40B4-BE49-F238E27FC236}">
                <a16:creationId xmlns:a16="http://schemas.microsoft.com/office/drawing/2014/main" id="{4F3EC52E-807C-4437-942E-60D63AA9407D}"/>
              </a:ext>
            </a:extLst>
          </p:cNvPr>
          <p:cNvSpPr/>
          <p:nvPr/>
        </p:nvSpPr>
        <p:spPr>
          <a:xfrm>
            <a:off x="2178801" y="143269"/>
            <a:ext cx="1625601" cy="499117"/>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בניית מודלים</a:t>
            </a:r>
          </a:p>
        </p:txBody>
      </p:sp>
      <p:sp>
        <p:nvSpPr>
          <p:cNvPr id="15" name="מלבן 14">
            <a:extLst>
              <a:ext uri="{FF2B5EF4-FFF2-40B4-BE49-F238E27FC236}">
                <a16:creationId xmlns:a16="http://schemas.microsoft.com/office/drawing/2014/main" id="{29056B2E-9491-4C49-8C4D-CEA0497E5EBC}"/>
              </a:ext>
            </a:extLst>
          </p:cNvPr>
          <p:cNvSpPr/>
          <p:nvPr/>
        </p:nvSpPr>
        <p:spPr>
          <a:xfrm>
            <a:off x="83733" y="149879"/>
            <a:ext cx="1625601" cy="499117"/>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הערכת ביצועים</a:t>
            </a:r>
          </a:p>
        </p:txBody>
      </p:sp>
      <p:sp>
        <p:nvSpPr>
          <p:cNvPr id="16" name="חץ: למטה 15">
            <a:extLst>
              <a:ext uri="{FF2B5EF4-FFF2-40B4-BE49-F238E27FC236}">
                <a16:creationId xmlns:a16="http://schemas.microsoft.com/office/drawing/2014/main" id="{F482F249-F84D-4C67-97C0-437FA7CB7446}"/>
              </a:ext>
            </a:extLst>
          </p:cNvPr>
          <p:cNvSpPr/>
          <p:nvPr/>
        </p:nvSpPr>
        <p:spPr>
          <a:xfrm rot="5400000">
            <a:off x="10076531" y="15566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7" name="חץ: למטה 16">
            <a:extLst>
              <a:ext uri="{FF2B5EF4-FFF2-40B4-BE49-F238E27FC236}">
                <a16:creationId xmlns:a16="http://schemas.microsoft.com/office/drawing/2014/main" id="{DEE3E650-D23C-46E9-9296-730C7A6AFD6D}"/>
              </a:ext>
            </a:extLst>
          </p:cNvPr>
          <p:cNvSpPr/>
          <p:nvPr/>
        </p:nvSpPr>
        <p:spPr>
          <a:xfrm rot="5400000">
            <a:off x="7997863" y="130900"/>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8" name="חץ: למטה 17">
            <a:extLst>
              <a:ext uri="{FF2B5EF4-FFF2-40B4-BE49-F238E27FC236}">
                <a16:creationId xmlns:a16="http://schemas.microsoft.com/office/drawing/2014/main" id="{91857FDA-3BA2-489B-AA0D-CD1E9BC7C0C7}"/>
              </a:ext>
            </a:extLst>
          </p:cNvPr>
          <p:cNvSpPr/>
          <p:nvPr/>
        </p:nvSpPr>
        <p:spPr>
          <a:xfrm rot="5400000">
            <a:off x="5891406" y="14905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9" name="חץ: למטה 18">
            <a:extLst>
              <a:ext uri="{FF2B5EF4-FFF2-40B4-BE49-F238E27FC236}">
                <a16:creationId xmlns:a16="http://schemas.microsoft.com/office/drawing/2014/main" id="{9C28BCD2-E869-4CA3-8855-E54375DA6FF6}"/>
              </a:ext>
            </a:extLst>
          </p:cNvPr>
          <p:cNvSpPr/>
          <p:nvPr/>
        </p:nvSpPr>
        <p:spPr>
          <a:xfrm rot="5400000">
            <a:off x="3807139"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0" name="חץ: למטה 19">
            <a:extLst>
              <a:ext uri="{FF2B5EF4-FFF2-40B4-BE49-F238E27FC236}">
                <a16:creationId xmlns:a16="http://schemas.microsoft.com/office/drawing/2014/main" id="{F55DF21B-AE4A-44FB-B6CD-F8DBB9620211}"/>
              </a:ext>
            </a:extLst>
          </p:cNvPr>
          <p:cNvSpPr/>
          <p:nvPr/>
        </p:nvSpPr>
        <p:spPr>
          <a:xfrm rot="5400000">
            <a:off x="1711227"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Tree>
    <p:extLst>
      <p:ext uri="{BB962C8B-B14F-4D97-AF65-F5344CB8AC3E}">
        <p14:creationId xmlns:p14="http://schemas.microsoft.com/office/powerpoint/2010/main" val="3084470944"/>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C51FE6E1-FD11-4AC0-8F98-2AFC44CFE5D9}"/>
              </a:ext>
            </a:extLst>
          </p:cNvPr>
          <p:cNvSpPr>
            <a:spLocks noGrp="1"/>
          </p:cNvSpPr>
          <p:nvPr>
            <p:ph type="title"/>
          </p:nvPr>
        </p:nvSpPr>
        <p:spPr>
          <a:xfrm>
            <a:off x="1411133" y="614667"/>
            <a:ext cx="10571998" cy="970450"/>
          </a:xfrm>
        </p:spPr>
        <p:txBody>
          <a:bodyPr/>
          <a:lstStyle/>
          <a:p>
            <a:pPr algn="r"/>
            <a:r>
              <a:rPr lang="he-IL" dirty="0"/>
              <a:t>שיטות – ניתוח נתונים מקדים (</a:t>
            </a:r>
            <a:r>
              <a:rPr lang="en-US" dirty="0"/>
              <a:t>EDA</a:t>
            </a:r>
            <a:r>
              <a:rPr lang="he-IL" dirty="0"/>
              <a:t>)</a:t>
            </a:r>
          </a:p>
        </p:txBody>
      </p:sp>
      <p:sp>
        <p:nvSpPr>
          <p:cNvPr id="3" name="מציין מיקום תוכן 2">
            <a:extLst>
              <a:ext uri="{FF2B5EF4-FFF2-40B4-BE49-F238E27FC236}">
                <a16:creationId xmlns:a16="http://schemas.microsoft.com/office/drawing/2014/main" id="{DD750EFE-5E3D-44BE-8991-8AAB3D956A67}"/>
              </a:ext>
            </a:extLst>
          </p:cNvPr>
          <p:cNvSpPr>
            <a:spLocks noGrp="1"/>
          </p:cNvSpPr>
          <p:nvPr>
            <p:ph idx="1"/>
          </p:nvPr>
        </p:nvSpPr>
        <p:spPr>
          <a:xfrm>
            <a:off x="7045271" y="1871470"/>
            <a:ext cx="4982634" cy="2454998"/>
          </a:xfrm>
        </p:spPr>
        <p:txBody>
          <a:bodyPr>
            <a:normAutofit/>
          </a:bodyPr>
          <a:lstStyle/>
          <a:p>
            <a:r>
              <a:rPr lang="he-IL" dirty="0"/>
              <a:t>התפלגות תוויות (אמת\שקר)</a:t>
            </a:r>
          </a:p>
          <a:p>
            <a:endParaRPr lang="he-IL" dirty="0"/>
          </a:p>
          <a:p>
            <a:endParaRPr lang="he-IL" dirty="0"/>
          </a:p>
          <a:p>
            <a:endParaRPr lang="he-IL" dirty="0"/>
          </a:p>
          <a:p>
            <a:endParaRPr lang="he-IL" dirty="0"/>
          </a:p>
        </p:txBody>
      </p:sp>
      <p:sp>
        <p:nvSpPr>
          <p:cNvPr id="10" name="מלבן 9">
            <a:extLst>
              <a:ext uri="{FF2B5EF4-FFF2-40B4-BE49-F238E27FC236}">
                <a16:creationId xmlns:a16="http://schemas.microsoft.com/office/drawing/2014/main" id="{5218B610-3F34-4ECC-9BFD-48C8E65B6F1E}"/>
              </a:ext>
            </a:extLst>
          </p:cNvPr>
          <p:cNvSpPr/>
          <p:nvPr/>
        </p:nvSpPr>
        <p:spPr>
          <a:xfrm>
            <a:off x="10533559" y="131726"/>
            <a:ext cx="1625601" cy="499117"/>
          </a:xfrm>
          <a:prstGeom prst="rect">
            <a:avLst/>
          </a:prstGeom>
          <a:ln/>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איסוף הנתונים</a:t>
            </a:r>
          </a:p>
        </p:txBody>
      </p:sp>
      <p:sp>
        <p:nvSpPr>
          <p:cNvPr id="11" name="מלבן 10">
            <a:extLst>
              <a:ext uri="{FF2B5EF4-FFF2-40B4-BE49-F238E27FC236}">
                <a16:creationId xmlns:a16="http://schemas.microsoft.com/office/drawing/2014/main" id="{004843DD-CBBA-488C-94EE-56EDF5E47F5D}"/>
              </a:ext>
            </a:extLst>
          </p:cNvPr>
          <p:cNvSpPr/>
          <p:nvPr/>
        </p:nvSpPr>
        <p:spPr>
          <a:xfrm>
            <a:off x="8456714" y="115014"/>
            <a:ext cx="1625600" cy="49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ניתוח נתונים</a:t>
            </a:r>
          </a:p>
        </p:txBody>
      </p:sp>
      <p:sp>
        <p:nvSpPr>
          <p:cNvPr id="12" name="מלבן 11">
            <a:extLst>
              <a:ext uri="{FF2B5EF4-FFF2-40B4-BE49-F238E27FC236}">
                <a16:creationId xmlns:a16="http://schemas.microsoft.com/office/drawing/2014/main" id="{711BD8B1-5E17-443A-B4FB-22612FEE5D7C}"/>
              </a:ext>
            </a:extLst>
          </p:cNvPr>
          <p:cNvSpPr/>
          <p:nvPr/>
        </p:nvSpPr>
        <p:spPr>
          <a:xfrm>
            <a:off x="6356954" y="115348"/>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עיבוד נתונים</a:t>
            </a:r>
          </a:p>
        </p:txBody>
      </p:sp>
      <p:sp>
        <p:nvSpPr>
          <p:cNvPr id="13" name="מלבן 12">
            <a:extLst>
              <a:ext uri="{FF2B5EF4-FFF2-40B4-BE49-F238E27FC236}">
                <a16:creationId xmlns:a16="http://schemas.microsoft.com/office/drawing/2014/main" id="{4E0A57B8-5B6F-4B55-9A8E-DEF99B761EFD}"/>
              </a:ext>
            </a:extLst>
          </p:cNvPr>
          <p:cNvSpPr/>
          <p:nvPr/>
        </p:nvSpPr>
        <p:spPr>
          <a:xfrm>
            <a:off x="4261043" y="125115"/>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חלוקה לסטים</a:t>
            </a:r>
          </a:p>
        </p:txBody>
      </p:sp>
      <p:sp>
        <p:nvSpPr>
          <p:cNvPr id="14" name="מלבן 13">
            <a:extLst>
              <a:ext uri="{FF2B5EF4-FFF2-40B4-BE49-F238E27FC236}">
                <a16:creationId xmlns:a16="http://schemas.microsoft.com/office/drawing/2014/main" id="{4F3EC52E-807C-4437-942E-60D63AA9407D}"/>
              </a:ext>
            </a:extLst>
          </p:cNvPr>
          <p:cNvSpPr/>
          <p:nvPr/>
        </p:nvSpPr>
        <p:spPr>
          <a:xfrm>
            <a:off x="2178801" y="143269"/>
            <a:ext cx="1625601" cy="499117"/>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בניית מודלים</a:t>
            </a:r>
          </a:p>
        </p:txBody>
      </p:sp>
      <p:sp>
        <p:nvSpPr>
          <p:cNvPr id="15" name="מלבן 14">
            <a:extLst>
              <a:ext uri="{FF2B5EF4-FFF2-40B4-BE49-F238E27FC236}">
                <a16:creationId xmlns:a16="http://schemas.microsoft.com/office/drawing/2014/main" id="{29056B2E-9491-4C49-8C4D-CEA0497E5EBC}"/>
              </a:ext>
            </a:extLst>
          </p:cNvPr>
          <p:cNvSpPr/>
          <p:nvPr/>
        </p:nvSpPr>
        <p:spPr>
          <a:xfrm>
            <a:off x="83733" y="149879"/>
            <a:ext cx="1625601" cy="499117"/>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הערכת ביצועים</a:t>
            </a:r>
          </a:p>
        </p:txBody>
      </p:sp>
      <p:sp>
        <p:nvSpPr>
          <p:cNvPr id="16" name="חץ: למטה 15">
            <a:extLst>
              <a:ext uri="{FF2B5EF4-FFF2-40B4-BE49-F238E27FC236}">
                <a16:creationId xmlns:a16="http://schemas.microsoft.com/office/drawing/2014/main" id="{F482F249-F84D-4C67-97C0-437FA7CB7446}"/>
              </a:ext>
            </a:extLst>
          </p:cNvPr>
          <p:cNvSpPr/>
          <p:nvPr/>
        </p:nvSpPr>
        <p:spPr>
          <a:xfrm rot="5400000">
            <a:off x="10076531" y="15566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7" name="חץ: למטה 16">
            <a:extLst>
              <a:ext uri="{FF2B5EF4-FFF2-40B4-BE49-F238E27FC236}">
                <a16:creationId xmlns:a16="http://schemas.microsoft.com/office/drawing/2014/main" id="{DEE3E650-D23C-46E9-9296-730C7A6AFD6D}"/>
              </a:ext>
            </a:extLst>
          </p:cNvPr>
          <p:cNvSpPr/>
          <p:nvPr/>
        </p:nvSpPr>
        <p:spPr>
          <a:xfrm rot="5400000">
            <a:off x="7997863" y="130900"/>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8" name="חץ: למטה 17">
            <a:extLst>
              <a:ext uri="{FF2B5EF4-FFF2-40B4-BE49-F238E27FC236}">
                <a16:creationId xmlns:a16="http://schemas.microsoft.com/office/drawing/2014/main" id="{91857FDA-3BA2-489B-AA0D-CD1E9BC7C0C7}"/>
              </a:ext>
            </a:extLst>
          </p:cNvPr>
          <p:cNvSpPr/>
          <p:nvPr/>
        </p:nvSpPr>
        <p:spPr>
          <a:xfrm rot="5400000">
            <a:off x="5891406" y="14905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9" name="חץ: למטה 18">
            <a:extLst>
              <a:ext uri="{FF2B5EF4-FFF2-40B4-BE49-F238E27FC236}">
                <a16:creationId xmlns:a16="http://schemas.microsoft.com/office/drawing/2014/main" id="{9C28BCD2-E869-4CA3-8855-E54375DA6FF6}"/>
              </a:ext>
            </a:extLst>
          </p:cNvPr>
          <p:cNvSpPr/>
          <p:nvPr/>
        </p:nvSpPr>
        <p:spPr>
          <a:xfrm rot="5400000">
            <a:off x="3807139"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0" name="חץ: למטה 19">
            <a:extLst>
              <a:ext uri="{FF2B5EF4-FFF2-40B4-BE49-F238E27FC236}">
                <a16:creationId xmlns:a16="http://schemas.microsoft.com/office/drawing/2014/main" id="{F55DF21B-AE4A-44FB-B6CD-F8DBB9620211}"/>
              </a:ext>
            </a:extLst>
          </p:cNvPr>
          <p:cNvSpPr/>
          <p:nvPr/>
        </p:nvSpPr>
        <p:spPr>
          <a:xfrm rot="5400000">
            <a:off x="1711227"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1" name="מציין מיקום תוכן 2">
            <a:extLst>
              <a:ext uri="{FF2B5EF4-FFF2-40B4-BE49-F238E27FC236}">
                <a16:creationId xmlns:a16="http://schemas.microsoft.com/office/drawing/2014/main" id="{D208BB1C-08E7-49FB-9D36-C542590F1DF8}"/>
              </a:ext>
            </a:extLst>
          </p:cNvPr>
          <p:cNvSpPr txBox="1">
            <a:spLocks/>
          </p:cNvSpPr>
          <p:nvPr/>
        </p:nvSpPr>
        <p:spPr>
          <a:xfrm>
            <a:off x="3539175" y="2074669"/>
            <a:ext cx="4982634" cy="245499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e-IL" dirty="0"/>
              <a:t>התפלגות רגשות לפי תווית</a:t>
            </a:r>
          </a:p>
          <a:p>
            <a:endParaRPr lang="he-IL" dirty="0"/>
          </a:p>
          <a:p>
            <a:endParaRPr lang="he-IL" dirty="0"/>
          </a:p>
          <a:p>
            <a:endParaRPr lang="he-IL" dirty="0"/>
          </a:p>
          <a:p>
            <a:endParaRPr lang="he-IL" dirty="0"/>
          </a:p>
          <a:p>
            <a:endParaRPr lang="he-IL" dirty="0"/>
          </a:p>
        </p:txBody>
      </p:sp>
      <p:pic>
        <p:nvPicPr>
          <p:cNvPr id="22" name="תמונה 21" descr="C:\Users\dvirb\Desktop\Study\C\Project\New_Project\DB\FakeNewsNet\FakeNewsNet_Label_Balance.png">
            <a:extLst>
              <a:ext uri="{FF2B5EF4-FFF2-40B4-BE49-F238E27FC236}">
                <a16:creationId xmlns:a16="http://schemas.microsoft.com/office/drawing/2014/main" id="{F4DE0354-C19F-43E7-8915-09444BEE2126}"/>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35484" y="2597206"/>
            <a:ext cx="3050485" cy="2456175"/>
          </a:xfrm>
          <a:prstGeom prst="rect">
            <a:avLst/>
          </a:prstGeom>
          <a:noFill/>
          <a:ln>
            <a:noFill/>
          </a:ln>
        </p:spPr>
      </p:pic>
      <p:pic>
        <p:nvPicPr>
          <p:cNvPr id="23" name="תמונה 22" descr="C:\Users\dvirb\Desktop\Study\C\Project\New_Project\EDA\Figure\PolitiFact_Label_Balance.png">
            <a:extLst>
              <a:ext uri="{FF2B5EF4-FFF2-40B4-BE49-F238E27FC236}">
                <a16:creationId xmlns:a16="http://schemas.microsoft.com/office/drawing/2014/main" id="{446C69F1-E906-490D-A15A-909E2682B505}"/>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735484" y="2597206"/>
            <a:ext cx="3050485" cy="2454998"/>
          </a:xfrm>
          <a:prstGeom prst="rect">
            <a:avLst/>
          </a:prstGeom>
          <a:noFill/>
          <a:ln>
            <a:noFill/>
          </a:ln>
        </p:spPr>
      </p:pic>
      <p:pic>
        <p:nvPicPr>
          <p:cNvPr id="24" name="תמונה 23">
            <a:extLst>
              <a:ext uri="{FF2B5EF4-FFF2-40B4-BE49-F238E27FC236}">
                <a16:creationId xmlns:a16="http://schemas.microsoft.com/office/drawing/2014/main" id="{DA686AE1-98A6-4852-BA54-86B40DED2786}"/>
              </a:ext>
            </a:extLst>
          </p:cNvPr>
          <p:cNvPicPr/>
          <p:nvPr/>
        </p:nvPicPr>
        <p:blipFill>
          <a:blip r:embed="rId4">
            <a:extLst>
              <a:ext uri="{28A0092B-C50C-407E-A947-70E740481C1C}">
                <a14:useLocalDpi xmlns:a14="http://schemas.microsoft.com/office/drawing/2010/main" val="0"/>
              </a:ext>
            </a:extLst>
          </a:blip>
          <a:stretch>
            <a:fillRect/>
          </a:stretch>
        </p:blipFill>
        <p:spPr>
          <a:xfrm>
            <a:off x="4556708" y="2571678"/>
            <a:ext cx="3988780" cy="2850035"/>
          </a:xfrm>
          <a:prstGeom prst="rect">
            <a:avLst/>
          </a:prstGeom>
        </p:spPr>
      </p:pic>
      <p:pic>
        <p:nvPicPr>
          <p:cNvPr id="25" name="תמונה 24" descr="C:\Users\dvirb\Desktop\Study\C\Project\New_Project\EDA\Figure\PolitiFact_Emotion_Distribution_by_Binary_Label.png">
            <a:extLst>
              <a:ext uri="{FF2B5EF4-FFF2-40B4-BE49-F238E27FC236}">
                <a16:creationId xmlns:a16="http://schemas.microsoft.com/office/drawing/2014/main" id="{A0632624-8573-4E84-A6CE-72C901BB06AB}"/>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4556709" y="2571678"/>
            <a:ext cx="4003645" cy="2830120"/>
          </a:xfrm>
          <a:prstGeom prst="rect">
            <a:avLst/>
          </a:prstGeom>
          <a:noFill/>
          <a:ln>
            <a:noFill/>
          </a:ln>
        </p:spPr>
      </p:pic>
      <p:sp>
        <p:nvSpPr>
          <p:cNvPr id="26" name="מציין מיקום תוכן 2">
            <a:extLst>
              <a:ext uri="{FF2B5EF4-FFF2-40B4-BE49-F238E27FC236}">
                <a16:creationId xmlns:a16="http://schemas.microsoft.com/office/drawing/2014/main" id="{D2F15ADA-A5EA-45ED-97AD-592BEA3A210E}"/>
              </a:ext>
            </a:extLst>
          </p:cNvPr>
          <p:cNvSpPr txBox="1">
            <a:spLocks/>
          </p:cNvSpPr>
          <p:nvPr/>
        </p:nvSpPr>
        <p:spPr>
          <a:xfrm>
            <a:off x="-346764" y="2074669"/>
            <a:ext cx="4982634" cy="245499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he-IL" dirty="0"/>
              <a:t>ניתוח </a:t>
            </a:r>
            <a:r>
              <a:rPr lang="en-US" dirty="0"/>
              <a:t>:2-gram</a:t>
            </a:r>
            <a:r>
              <a:rPr lang="he-IL" dirty="0"/>
              <a:t> ביטויים דו-</a:t>
            </a:r>
            <a:r>
              <a:rPr lang="he-IL" dirty="0" err="1"/>
              <a:t>מילתיים</a:t>
            </a:r>
            <a:r>
              <a:rPr lang="he-IL" dirty="0"/>
              <a:t> נפוצים</a:t>
            </a:r>
          </a:p>
          <a:p>
            <a:endParaRPr lang="he-IL" dirty="0"/>
          </a:p>
          <a:p>
            <a:endParaRPr lang="he-IL" dirty="0"/>
          </a:p>
          <a:p>
            <a:endParaRPr lang="he-IL" dirty="0"/>
          </a:p>
          <a:p>
            <a:endParaRPr lang="he-IL" dirty="0"/>
          </a:p>
          <a:p>
            <a:endParaRPr lang="he-IL" dirty="0"/>
          </a:p>
        </p:txBody>
      </p:sp>
      <p:pic>
        <p:nvPicPr>
          <p:cNvPr id="27" name="תמונה 26" descr="C:\Users\dvirb\Desktop\Study\C\Project\New_Project\DB\FakeNewsNet\FakeNewsNet_Top_2grams.png">
            <a:extLst>
              <a:ext uri="{FF2B5EF4-FFF2-40B4-BE49-F238E27FC236}">
                <a16:creationId xmlns:a16="http://schemas.microsoft.com/office/drawing/2014/main" id="{710F4ACF-344B-4539-A28B-84F4F16CFA91}"/>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226612" y="2581637"/>
            <a:ext cx="4116423" cy="2830120"/>
          </a:xfrm>
          <a:prstGeom prst="rect">
            <a:avLst/>
          </a:prstGeom>
          <a:noFill/>
          <a:ln>
            <a:noFill/>
          </a:ln>
        </p:spPr>
      </p:pic>
      <p:pic>
        <p:nvPicPr>
          <p:cNvPr id="28" name="תמונה 27">
            <a:extLst>
              <a:ext uri="{FF2B5EF4-FFF2-40B4-BE49-F238E27FC236}">
                <a16:creationId xmlns:a16="http://schemas.microsoft.com/office/drawing/2014/main" id="{AAED3B63-6B2E-441C-9683-C44113822D26}"/>
              </a:ext>
            </a:extLst>
          </p:cNvPr>
          <p:cNvPicPr/>
          <p:nvPr/>
        </p:nvPicPr>
        <p:blipFill>
          <a:blip r:embed="rId7">
            <a:extLst>
              <a:ext uri="{28A0092B-C50C-407E-A947-70E740481C1C}">
                <a14:useLocalDpi xmlns:a14="http://schemas.microsoft.com/office/drawing/2010/main" val="0"/>
              </a:ext>
            </a:extLst>
          </a:blip>
          <a:stretch>
            <a:fillRect/>
          </a:stretch>
        </p:blipFill>
        <p:spPr>
          <a:xfrm>
            <a:off x="226611" y="2597205"/>
            <a:ext cx="4116423" cy="2814552"/>
          </a:xfrm>
          <a:prstGeom prst="rect">
            <a:avLst/>
          </a:prstGeom>
        </p:spPr>
      </p:pic>
      <p:sp>
        <p:nvSpPr>
          <p:cNvPr id="29" name="מציין מיקום תוכן 2">
            <a:extLst>
              <a:ext uri="{FF2B5EF4-FFF2-40B4-BE49-F238E27FC236}">
                <a16:creationId xmlns:a16="http://schemas.microsoft.com/office/drawing/2014/main" id="{04347AE1-FAC1-4BDC-B7AA-A7AFA4CA53CF}"/>
              </a:ext>
            </a:extLst>
          </p:cNvPr>
          <p:cNvSpPr txBox="1">
            <a:spLocks/>
          </p:cNvSpPr>
          <p:nvPr/>
        </p:nvSpPr>
        <p:spPr>
          <a:xfrm>
            <a:off x="6974465" y="4871315"/>
            <a:ext cx="4982634" cy="2454998"/>
          </a:xfrm>
          <a:prstGeom prst="rect">
            <a:avLst/>
          </a:prstGeom>
          <a:effectLst>
            <a:outerShdw blurRad="50800" dir="14400000">
              <a:srgbClr val="000000">
                <a:alpha val="40000"/>
              </a:srgbClr>
            </a:outerShdw>
          </a:effectLst>
        </p:spPr>
        <p:txBody>
          <a:bodyPr vert="horz" lIns="91440" tIns="45720" rIns="91440" bIns="45720" rtlCol="0" anchor="ctr">
            <a:normAutofit/>
          </a:bodyPr>
          <a:lstStyle>
            <a:lvl1pPr marL="342900" indent="-342900" algn="r" defTabSz="457200" rtl="1"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r" defTabSz="457200" rtl="1"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r" defTabSz="457200" rtl="1"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r" defTabSz="457200" rtl="1"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a:lstStyle>
          <a:p>
            <a:r>
              <a:rPr lang="en-US" dirty="0"/>
              <a:t>Word Clouds</a:t>
            </a:r>
            <a:r>
              <a:rPr lang="he-IL" dirty="0"/>
              <a:t> מילים נפוצות</a:t>
            </a:r>
          </a:p>
          <a:p>
            <a:endParaRPr lang="he-IL" dirty="0"/>
          </a:p>
          <a:p>
            <a:endParaRPr lang="he-IL" dirty="0"/>
          </a:p>
          <a:p>
            <a:endParaRPr lang="he-IL" dirty="0"/>
          </a:p>
          <a:p>
            <a:endParaRPr lang="he-IL" dirty="0"/>
          </a:p>
        </p:txBody>
      </p:sp>
      <p:pic>
        <p:nvPicPr>
          <p:cNvPr id="30" name="תמונה 29" descr="C:\Users\dvirb\Desktop\Study\C\Project\New_Project\DB\FakeNewsNet\FakeNewsNet_Word_Cloud.png">
            <a:extLst>
              <a:ext uri="{FF2B5EF4-FFF2-40B4-BE49-F238E27FC236}">
                <a16:creationId xmlns:a16="http://schemas.microsoft.com/office/drawing/2014/main" id="{E3F50C1A-1E9F-44B7-96A2-F1F4A86243FE}"/>
              </a:ext>
            </a:extLst>
          </p:cNvPr>
          <p:cNvPicPr/>
          <p:nvPr/>
        </p:nvPicPr>
        <p:blipFill rotWithShape="1">
          <a:blip r:embed="rId8">
            <a:extLst>
              <a:ext uri="{28A0092B-C50C-407E-A947-70E740481C1C}">
                <a14:useLocalDpi xmlns:a14="http://schemas.microsoft.com/office/drawing/2010/main" val="0"/>
              </a:ext>
            </a:extLst>
          </a:blip>
          <a:srcRect l="11630" t="5060" r="10549" b="8952"/>
          <a:stretch/>
        </p:blipFill>
        <p:spPr bwMode="auto">
          <a:xfrm>
            <a:off x="7697418" y="5464745"/>
            <a:ext cx="3908266" cy="1268139"/>
          </a:xfrm>
          <a:prstGeom prst="rect">
            <a:avLst/>
          </a:prstGeom>
          <a:noFill/>
          <a:ln>
            <a:noFill/>
          </a:ln>
        </p:spPr>
      </p:pic>
      <p:pic>
        <p:nvPicPr>
          <p:cNvPr id="31" name="תמונה 30">
            <a:extLst>
              <a:ext uri="{FF2B5EF4-FFF2-40B4-BE49-F238E27FC236}">
                <a16:creationId xmlns:a16="http://schemas.microsoft.com/office/drawing/2014/main" id="{E37A7AFD-0C13-4D60-AD8A-C587A84333DB}"/>
              </a:ext>
            </a:extLst>
          </p:cNvPr>
          <p:cNvPicPr/>
          <p:nvPr/>
        </p:nvPicPr>
        <p:blipFill rotWithShape="1">
          <a:blip r:embed="rId9">
            <a:extLst>
              <a:ext uri="{28A0092B-C50C-407E-A947-70E740481C1C}">
                <a14:useLocalDpi xmlns:a14="http://schemas.microsoft.com/office/drawing/2010/main" val="0"/>
              </a:ext>
            </a:extLst>
          </a:blip>
          <a:srcRect l="11692" t="3568" r="9220" b="8943"/>
          <a:stretch/>
        </p:blipFill>
        <p:spPr>
          <a:xfrm>
            <a:off x="3588409" y="5464744"/>
            <a:ext cx="3908266" cy="1268140"/>
          </a:xfrm>
          <a:prstGeom prst="rect">
            <a:avLst/>
          </a:prstGeom>
        </p:spPr>
      </p:pic>
    </p:spTree>
    <p:extLst>
      <p:ext uri="{BB962C8B-B14F-4D97-AF65-F5344CB8AC3E}">
        <p14:creationId xmlns:p14="http://schemas.microsoft.com/office/powerpoint/2010/main" val="3857560533"/>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wheel(1)">
                                      <p:cBhvr>
                                        <p:cTn id="7" dur="20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heel(1)">
                                      <p:cBhvr>
                                        <p:cTn id="12" dur="20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heel(1)">
                                      <p:cBhvr>
                                        <p:cTn id="1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D4936BE-6FFA-450A-95E6-52696A944BD2}"/>
              </a:ext>
            </a:extLst>
          </p:cNvPr>
          <p:cNvSpPr>
            <a:spLocks noGrp="1"/>
          </p:cNvSpPr>
          <p:nvPr>
            <p:ph type="title"/>
          </p:nvPr>
        </p:nvSpPr>
        <p:spPr>
          <a:xfrm>
            <a:off x="1267200" y="591121"/>
            <a:ext cx="10571998" cy="970450"/>
          </a:xfrm>
        </p:spPr>
        <p:txBody>
          <a:bodyPr/>
          <a:lstStyle/>
          <a:p>
            <a:pPr algn="r"/>
            <a:r>
              <a:rPr lang="he-IL" dirty="0"/>
              <a:t>שיטות – עיבוד נתונים</a:t>
            </a:r>
          </a:p>
        </p:txBody>
      </p:sp>
      <p:sp>
        <p:nvSpPr>
          <p:cNvPr id="3" name="מציין מיקום תוכן 2">
            <a:extLst>
              <a:ext uri="{FF2B5EF4-FFF2-40B4-BE49-F238E27FC236}">
                <a16:creationId xmlns:a16="http://schemas.microsoft.com/office/drawing/2014/main" id="{C32F01A0-1970-4AE7-AE7F-6F721D1D065B}"/>
              </a:ext>
            </a:extLst>
          </p:cNvPr>
          <p:cNvSpPr>
            <a:spLocks noGrp="1"/>
          </p:cNvSpPr>
          <p:nvPr>
            <p:ph idx="1"/>
          </p:nvPr>
        </p:nvSpPr>
        <p:spPr>
          <a:xfrm>
            <a:off x="1444605" y="2018440"/>
            <a:ext cx="10554574" cy="3636511"/>
          </a:xfrm>
        </p:spPr>
        <p:txBody>
          <a:bodyPr>
            <a:normAutofit lnSpcReduction="10000"/>
          </a:bodyPr>
          <a:lstStyle/>
          <a:p>
            <a:endParaRPr lang="he-IL" dirty="0"/>
          </a:p>
          <a:p>
            <a:pPr marL="0" indent="0">
              <a:buNone/>
            </a:pPr>
            <a:endParaRPr lang="he-IL" b="1" dirty="0"/>
          </a:p>
          <a:p>
            <a:r>
              <a:rPr lang="he-IL" b="1" dirty="0"/>
              <a:t>טיפול בערכים חסרים: </a:t>
            </a:r>
            <a:r>
              <a:rPr lang="he-IL" dirty="0"/>
              <a:t>הוסרו שורות עם ערכים חסרים</a:t>
            </a:r>
          </a:p>
          <a:p>
            <a:r>
              <a:rPr lang="he-IL" b="1" dirty="0"/>
              <a:t>סינון שפה: </a:t>
            </a:r>
            <a:r>
              <a:rPr lang="he-IL" dirty="0"/>
              <a:t>הוסרו טקסטים שאינם באנגלית (באמצעות </a:t>
            </a:r>
            <a:r>
              <a:rPr lang="en-US" dirty="0"/>
              <a:t>langdetect</a:t>
            </a:r>
            <a:r>
              <a:rPr lang="he-IL" dirty="0"/>
              <a:t>)</a:t>
            </a:r>
          </a:p>
          <a:p>
            <a:r>
              <a:rPr lang="he-IL" b="1" dirty="0"/>
              <a:t>ניקוי בסיסי: </a:t>
            </a:r>
            <a:r>
              <a:rPr lang="he-IL" dirty="0"/>
              <a:t>המרה לאותיות קטנות, הסרת תווים מיוחדים וסימני פיסוק</a:t>
            </a:r>
          </a:p>
          <a:p>
            <a:r>
              <a:rPr lang="he-IL" b="1" dirty="0"/>
              <a:t>עיבוד מילים: </a:t>
            </a:r>
            <a:r>
              <a:rPr lang="he-IL" dirty="0"/>
              <a:t>טוקניזציה (פיצול הטקסט למילים), הסרת מילים חסרות משמעות</a:t>
            </a:r>
            <a:br>
              <a:rPr lang="en-US" dirty="0"/>
            </a:br>
            <a:r>
              <a:rPr lang="he-IL" dirty="0"/>
              <a:t>(</a:t>
            </a:r>
            <a:r>
              <a:rPr lang="en-US" dirty="0"/>
              <a:t>Stop Words</a:t>
            </a:r>
            <a:r>
              <a:rPr lang="he-IL" dirty="0"/>
              <a:t>) ולממטיזציה –המרת כל מילה לצורת הבסיס שלה</a:t>
            </a:r>
          </a:p>
          <a:p>
            <a:r>
              <a:rPr lang="he-IL" b="1" dirty="0"/>
              <a:t>איזון נתונים: </a:t>
            </a:r>
            <a:r>
              <a:rPr lang="he-IL" dirty="0"/>
              <a:t>בוצע איזון תוויות באמצעות </a:t>
            </a:r>
            <a:r>
              <a:rPr lang="en-US" dirty="0"/>
              <a:t>undersampling</a:t>
            </a:r>
            <a:r>
              <a:rPr lang="he-IL" dirty="0"/>
              <a:t> וערבוב הנתונים </a:t>
            </a:r>
            <a:br>
              <a:rPr lang="en-US" dirty="0"/>
            </a:br>
            <a:r>
              <a:rPr lang="he-IL" dirty="0"/>
              <a:t>לקבלת חלוקה שווה ואקראית בין אמת ושקר</a:t>
            </a:r>
          </a:p>
          <a:p>
            <a:r>
              <a:rPr lang="he-IL" b="1" dirty="0"/>
              <a:t>חלוקת הנתונים לסטים: </a:t>
            </a:r>
            <a:r>
              <a:rPr lang="he-IL" dirty="0"/>
              <a:t>פיצול הנתונים לקבוצת אימון (80%) וקבוצת בדיקה (20%)</a:t>
            </a:r>
          </a:p>
          <a:p>
            <a:endParaRPr lang="he-IL" dirty="0"/>
          </a:p>
        </p:txBody>
      </p:sp>
      <p:sp>
        <p:nvSpPr>
          <p:cNvPr id="4" name="מלבן 3">
            <a:extLst>
              <a:ext uri="{FF2B5EF4-FFF2-40B4-BE49-F238E27FC236}">
                <a16:creationId xmlns:a16="http://schemas.microsoft.com/office/drawing/2014/main" id="{33D1A4E9-D9F1-4FD9-AB03-5ACFB1398E77}"/>
              </a:ext>
            </a:extLst>
          </p:cNvPr>
          <p:cNvSpPr/>
          <p:nvPr/>
        </p:nvSpPr>
        <p:spPr>
          <a:xfrm>
            <a:off x="10533559" y="131726"/>
            <a:ext cx="1625601" cy="499117"/>
          </a:xfrm>
          <a:prstGeom prst="rect">
            <a:avLst/>
          </a:prstGeom>
          <a:ln/>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איסוף הנתונים</a:t>
            </a:r>
          </a:p>
        </p:txBody>
      </p:sp>
      <p:sp>
        <p:nvSpPr>
          <p:cNvPr id="5" name="מלבן 4">
            <a:extLst>
              <a:ext uri="{FF2B5EF4-FFF2-40B4-BE49-F238E27FC236}">
                <a16:creationId xmlns:a16="http://schemas.microsoft.com/office/drawing/2014/main" id="{713F3F69-52A8-4928-978F-F966801670BA}"/>
              </a:ext>
            </a:extLst>
          </p:cNvPr>
          <p:cNvSpPr/>
          <p:nvPr/>
        </p:nvSpPr>
        <p:spPr>
          <a:xfrm>
            <a:off x="8456714" y="115014"/>
            <a:ext cx="1625600"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ניתוח נתונים</a:t>
            </a:r>
          </a:p>
        </p:txBody>
      </p:sp>
      <p:sp>
        <p:nvSpPr>
          <p:cNvPr id="6" name="מלבן 5">
            <a:extLst>
              <a:ext uri="{FF2B5EF4-FFF2-40B4-BE49-F238E27FC236}">
                <a16:creationId xmlns:a16="http://schemas.microsoft.com/office/drawing/2014/main" id="{64E0E8BF-226D-432B-96E8-EE913E7B5C4E}"/>
              </a:ext>
            </a:extLst>
          </p:cNvPr>
          <p:cNvSpPr/>
          <p:nvPr/>
        </p:nvSpPr>
        <p:spPr>
          <a:xfrm>
            <a:off x="6356954" y="115348"/>
            <a:ext cx="1625600" cy="49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עיבוד נתונים</a:t>
            </a:r>
          </a:p>
        </p:txBody>
      </p:sp>
      <p:sp>
        <p:nvSpPr>
          <p:cNvPr id="7" name="מלבן 6">
            <a:extLst>
              <a:ext uri="{FF2B5EF4-FFF2-40B4-BE49-F238E27FC236}">
                <a16:creationId xmlns:a16="http://schemas.microsoft.com/office/drawing/2014/main" id="{AF731CA4-E97A-475C-90BE-B282BB0AC922}"/>
              </a:ext>
            </a:extLst>
          </p:cNvPr>
          <p:cNvSpPr/>
          <p:nvPr/>
        </p:nvSpPr>
        <p:spPr>
          <a:xfrm>
            <a:off x="4261043" y="125115"/>
            <a:ext cx="1625600" cy="49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חלוקה לסטים</a:t>
            </a:r>
          </a:p>
        </p:txBody>
      </p:sp>
      <p:sp>
        <p:nvSpPr>
          <p:cNvPr id="8" name="מלבן 7">
            <a:extLst>
              <a:ext uri="{FF2B5EF4-FFF2-40B4-BE49-F238E27FC236}">
                <a16:creationId xmlns:a16="http://schemas.microsoft.com/office/drawing/2014/main" id="{89F69F22-5627-4B89-A7C0-025C36A58830}"/>
              </a:ext>
            </a:extLst>
          </p:cNvPr>
          <p:cNvSpPr/>
          <p:nvPr/>
        </p:nvSpPr>
        <p:spPr>
          <a:xfrm>
            <a:off x="2178801" y="143269"/>
            <a:ext cx="1625601" cy="499117"/>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בניית מודלים</a:t>
            </a:r>
          </a:p>
        </p:txBody>
      </p:sp>
      <p:sp>
        <p:nvSpPr>
          <p:cNvPr id="9" name="מלבן 8">
            <a:extLst>
              <a:ext uri="{FF2B5EF4-FFF2-40B4-BE49-F238E27FC236}">
                <a16:creationId xmlns:a16="http://schemas.microsoft.com/office/drawing/2014/main" id="{56547DB0-1F84-487A-8794-4A162DDA2BB4}"/>
              </a:ext>
            </a:extLst>
          </p:cNvPr>
          <p:cNvSpPr/>
          <p:nvPr/>
        </p:nvSpPr>
        <p:spPr>
          <a:xfrm>
            <a:off x="83733" y="149879"/>
            <a:ext cx="1625601" cy="499117"/>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dirty="0">
                <a:ln w="0"/>
                <a:solidFill>
                  <a:schemeClr val="tx1"/>
                </a:solidFill>
                <a:effectLst>
                  <a:outerShdw blurRad="38100" dist="19050" dir="2700000" algn="tl" rotWithShape="0">
                    <a:schemeClr val="dk1">
                      <a:alpha val="40000"/>
                    </a:schemeClr>
                  </a:outerShdw>
                </a:effectLst>
              </a:rPr>
              <a:t>הערכת ביצועים</a:t>
            </a:r>
          </a:p>
        </p:txBody>
      </p:sp>
      <p:sp>
        <p:nvSpPr>
          <p:cNvPr id="10" name="חץ: למטה 9">
            <a:extLst>
              <a:ext uri="{FF2B5EF4-FFF2-40B4-BE49-F238E27FC236}">
                <a16:creationId xmlns:a16="http://schemas.microsoft.com/office/drawing/2014/main" id="{0D163B9D-C9B2-4ADC-BB38-045C56BCC552}"/>
              </a:ext>
            </a:extLst>
          </p:cNvPr>
          <p:cNvSpPr/>
          <p:nvPr/>
        </p:nvSpPr>
        <p:spPr>
          <a:xfrm rot="5400000">
            <a:off x="10076531" y="15566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1" name="חץ: למטה 10">
            <a:extLst>
              <a:ext uri="{FF2B5EF4-FFF2-40B4-BE49-F238E27FC236}">
                <a16:creationId xmlns:a16="http://schemas.microsoft.com/office/drawing/2014/main" id="{E60A1E23-D02C-4B86-9C10-AD1E36D0D8E8}"/>
              </a:ext>
            </a:extLst>
          </p:cNvPr>
          <p:cNvSpPr/>
          <p:nvPr/>
        </p:nvSpPr>
        <p:spPr>
          <a:xfrm rot="5400000">
            <a:off x="7997863" y="130900"/>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2" name="חץ: למטה 11">
            <a:extLst>
              <a:ext uri="{FF2B5EF4-FFF2-40B4-BE49-F238E27FC236}">
                <a16:creationId xmlns:a16="http://schemas.microsoft.com/office/drawing/2014/main" id="{214F6A02-4E30-49D4-A97B-2AC74446A1C1}"/>
              </a:ext>
            </a:extLst>
          </p:cNvPr>
          <p:cNvSpPr/>
          <p:nvPr/>
        </p:nvSpPr>
        <p:spPr>
          <a:xfrm rot="5400000">
            <a:off x="5891406" y="149053"/>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3" name="חץ: למטה 12">
            <a:extLst>
              <a:ext uri="{FF2B5EF4-FFF2-40B4-BE49-F238E27FC236}">
                <a16:creationId xmlns:a16="http://schemas.microsoft.com/office/drawing/2014/main" id="{F9D98116-DF9B-491E-A962-9D0BE81CAC28}"/>
              </a:ext>
            </a:extLst>
          </p:cNvPr>
          <p:cNvSpPr/>
          <p:nvPr/>
        </p:nvSpPr>
        <p:spPr>
          <a:xfrm rot="5400000">
            <a:off x="3807139"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14" name="חץ: למטה 13">
            <a:extLst>
              <a:ext uri="{FF2B5EF4-FFF2-40B4-BE49-F238E27FC236}">
                <a16:creationId xmlns:a16="http://schemas.microsoft.com/office/drawing/2014/main" id="{3069A882-F58C-4658-ACB5-C9C771784B98}"/>
              </a:ext>
            </a:extLst>
          </p:cNvPr>
          <p:cNvSpPr/>
          <p:nvPr/>
        </p:nvSpPr>
        <p:spPr>
          <a:xfrm rot="5400000">
            <a:off x="1711227" y="155664"/>
            <a:ext cx="462811" cy="4512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dirty="0"/>
          </a:p>
        </p:txBody>
      </p:sp>
      <p:sp>
        <p:nvSpPr>
          <p:cNvPr id="23" name="מלבן 22">
            <a:extLst>
              <a:ext uri="{FF2B5EF4-FFF2-40B4-BE49-F238E27FC236}">
                <a16:creationId xmlns:a16="http://schemas.microsoft.com/office/drawing/2014/main" id="{A21497D1-0275-40B0-B332-BF89BEBA3A31}"/>
              </a:ext>
            </a:extLst>
          </p:cNvPr>
          <p:cNvSpPr/>
          <p:nvPr/>
        </p:nvSpPr>
        <p:spPr>
          <a:xfrm>
            <a:off x="2078768" y="2275353"/>
            <a:ext cx="1734154" cy="49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ln w="0"/>
                <a:solidFill>
                  <a:schemeClr val="tx1"/>
                </a:solidFill>
                <a:effectLst>
                  <a:outerShdw blurRad="38100" dist="19050" dir="2700000" algn="tl" rotWithShape="0">
                    <a:schemeClr val="dk1">
                      <a:alpha val="40000"/>
                    </a:schemeClr>
                  </a:outerShdw>
                </a:effectLst>
              </a:rPr>
              <a:t>FakeNewsNet</a:t>
            </a:r>
            <a:endParaRPr lang="he-IL" dirty="0">
              <a:ln w="0"/>
              <a:solidFill>
                <a:schemeClr val="tx1"/>
              </a:solidFill>
              <a:effectLst>
                <a:outerShdw blurRad="38100" dist="19050" dir="2700000" algn="tl" rotWithShape="0">
                  <a:schemeClr val="dk1">
                    <a:alpha val="40000"/>
                  </a:schemeClr>
                </a:outerShdw>
              </a:effectLst>
            </a:endParaRPr>
          </a:p>
        </p:txBody>
      </p:sp>
      <p:sp>
        <p:nvSpPr>
          <p:cNvPr id="24" name="מלבן 23">
            <a:extLst>
              <a:ext uri="{FF2B5EF4-FFF2-40B4-BE49-F238E27FC236}">
                <a16:creationId xmlns:a16="http://schemas.microsoft.com/office/drawing/2014/main" id="{AE311209-6AD6-41AA-B2E0-224227EE515C}"/>
              </a:ext>
            </a:extLst>
          </p:cNvPr>
          <p:cNvSpPr/>
          <p:nvPr/>
        </p:nvSpPr>
        <p:spPr>
          <a:xfrm>
            <a:off x="192821" y="2270018"/>
            <a:ext cx="1734154" cy="49106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r>
              <a:rPr lang="en-US" b="1" dirty="0">
                <a:ln w="0"/>
                <a:solidFill>
                  <a:schemeClr val="tx1"/>
                </a:solidFill>
                <a:effectLst>
                  <a:outerShdw blurRad="38100" dist="19050" dir="2700000" algn="tl" rotWithShape="0">
                    <a:schemeClr val="dk1">
                      <a:alpha val="40000"/>
                    </a:schemeClr>
                  </a:outerShdw>
                </a:effectLst>
              </a:rPr>
              <a:t>PolitiFact</a:t>
            </a:r>
            <a:endParaRPr lang="he-IL" dirty="0">
              <a:ln w="0"/>
              <a:solidFill>
                <a:schemeClr val="tx1"/>
              </a:solidFill>
              <a:effectLst>
                <a:outerShdw blurRad="38100" dist="19050" dir="2700000" algn="tl" rotWithShape="0">
                  <a:schemeClr val="dk1">
                    <a:alpha val="40000"/>
                  </a:schemeClr>
                </a:outerShdw>
              </a:effectLst>
            </a:endParaRPr>
          </a:p>
        </p:txBody>
      </p:sp>
      <p:sp>
        <p:nvSpPr>
          <p:cNvPr id="26" name="מלבן 25">
            <a:extLst>
              <a:ext uri="{FF2B5EF4-FFF2-40B4-BE49-F238E27FC236}">
                <a16:creationId xmlns:a16="http://schemas.microsoft.com/office/drawing/2014/main" id="{99CA8FC2-B1BF-4D74-89FA-0129A29F7CC6}"/>
              </a:ext>
            </a:extLst>
          </p:cNvPr>
          <p:cNvSpPr/>
          <p:nvPr/>
        </p:nvSpPr>
        <p:spPr>
          <a:xfrm>
            <a:off x="2078768" y="2892478"/>
            <a:ext cx="1734154"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b="1" dirty="0">
                <a:ln w="0"/>
                <a:solidFill>
                  <a:schemeClr val="tx1"/>
                </a:solidFill>
                <a:effectLst>
                  <a:outerShdw blurRad="38100" dist="19050" dir="2700000" algn="tl" rotWithShape="0">
                    <a:schemeClr val="dk1">
                      <a:alpha val="40000"/>
                    </a:schemeClr>
                  </a:outerShdw>
                </a:effectLst>
              </a:rPr>
              <a:t>23,196</a:t>
            </a:r>
            <a:endParaRPr lang="he-IL" dirty="0">
              <a:ln w="0"/>
              <a:solidFill>
                <a:schemeClr val="tx1"/>
              </a:solidFill>
              <a:effectLst>
                <a:outerShdw blurRad="38100" dist="19050" dir="2700000" algn="tl" rotWithShape="0">
                  <a:schemeClr val="dk1">
                    <a:alpha val="40000"/>
                  </a:schemeClr>
                </a:outerShdw>
              </a:effectLst>
            </a:endParaRPr>
          </a:p>
        </p:txBody>
      </p:sp>
      <p:sp>
        <p:nvSpPr>
          <p:cNvPr id="27" name="מלבן 26">
            <a:extLst>
              <a:ext uri="{FF2B5EF4-FFF2-40B4-BE49-F238E27FC236}">
                <a16:creationId xmlns:a16="http://schemas.microsoft.com/office/drawing/2014/main" id="{DADE1AEB-04E5-4CA0-9D5C-B48275F99480}"/>
              </a:ext>
            </a:extLst>
          </p:cNvPr>
          <p:cNvSpPr/>
          <p:nvPr/>
        </p:nvSpPr>
        <p:spPr>
          <a:xfrm>
            <a:off x="208478" y="2895568"/>
            <a:ext cx="1734154"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b="1" dirty="0">
                <a:ln w="0"/>
                <a:solidFill>
                  <a:schemeClr val="tx1"/>
                </a:solidFill>
                <a:effectLst>
                  <a:outerShdw blurRad="38100" dist="19050" dir="2700000" algn="tl" rotWithShape="0">
                    <a:schemeClr val="dk1">
                      <a:alpha val="40000"/>
                    </a:schemeClr>
                  </a:outerShdw>
                </a:effectLst>
              </a:rPr>
              <a:t>21,152</a:t>
            </a:r>
            <a:endParaRPr lang="he-IL" dirty="0">
              <a:ln w="0"/>
              <a:solidFill>
                <a:schemeClr val="tx1"/>
              </a:solidFill>
              <a:effectLst>
                <a:outerShdw blurRad="38100" dist="19050" dir="2700000" algn="tl" rotWithShape="0">
                  <a:schemeClr val="dk1">
                    <a:alpha val="40000"/>
                  </a:schemeClr>
                </a:outerShdw>
              </a:effectLst>
            </a:endParaRPr>
          </a:p>
        </p:txBody>
      </p:sp>
      <p:sp>
        <p:nvSpPr>
          <p:cNvPr id="28" name="מלבן 27">
            <a:extLst>
              <a:ext uri="{FF2B5EF4-FFF2-40B4-BE49-F238E27FC236}">
                <a16:creationId xmlns:a16="http://schemas.microsoft.com/office/drawing/2014/main" id="{5A38B528-2C6F-4D58-A81D-AA217EEF90AE}"/>
              </a:ext>
            </a:extLst>
          </p:cNvPr>
          <p:cNvSpPr/>
          <p:nvPr/>
        </p:nvSpPr>
        <p:spPr>
          <a:xfrm>
            <a:off x="2070248" y="3501712"/>
            <a:ext cx="1734154"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b="1" dirty="0">
                <a:ln w="0"/>
                <a:solidFill>
                  <a:schemeClr val="tx1"/>
                </a:solidFill>
                <a:effectLst>
                  <a:outerShdw blurRad="38100" dist="19050" dir="2700000" algn="tl" rotWithShape="0">
                    <a:schemeClr val="dk1">
                      <a:alpha val="40000"/>
                    </a:schemeClr>
                  </a:outerShdw>
                </a:effectLst>
              </a:rPr>
              <a:t>21,695</a:t>
            </a:r>
            <a:endParaRPr lang="he-IL" dirty="0">
              <a:ln w="0"/>
              <a:solidFill>
                <a:schemeClr val="tx1"/>
              </a:solidFill>
              <a:effectLst>
                <a:outerShdw blurRad="38100" dist="19050" dir="2700000" algn="tl" rotWithShape="0">
                  <a:schemeClr val="dk1">
                    <a:alpha val="40000"/>
                  </a:schemeClr>
                </a:outerShdw>
              </a:effectLst>
            </a:endParaRPr>
          </a:p>
        </p:txBody>
      </p:sp>
      <p:sp>
        <p:nvSpPr>
          <p:cNvPr id="29" name="מלבן 28">
            <a:extLst>
              <a:ext uri="{FF2B5EF4-FFF2-40B4-BE49-F238E27FC236}">
                <a16:creationId xmlns:a16="http://schemas.microsoft.com/office/drawing/2014/main" id="{B6CD0086-5AF2-43DE-99D3-0A5600A900E9}"/>
              </a:ext>
            </a:extLst>
          </p:cNvPr>
          <p:cNvSpPr/>
          <p:nvPr/>
        </p:nvSpPr>
        <p:spPr>
          <a:xfrm>
            <a:off x="208478" y="3502872"/>
            <a:ext cx="1734154" cy="491066"/>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b="1" dirty="0">
                <a:ln w="0"/>
                <a:solidFill>
                  <a:schemeClr val="tx1"/>
                </a:solidFill>
                <a:effectLst>
                  <a:outerShdw blurRad="38100" dist="19050" dir="2700000" algn="tl" rotWithShape="0">
                    <a:schemeClr val="dk1">
                      <a:alpha val="40000"/>
                    </a:schemeClr>
                  </a:outerShdw>
                </a:effectLst>
              </a:rPr>
              <a:t>21,014</a:t>
            </a:r>
            <a:endParaRPr lang="he-IL" dirty="0">
              <a:ln w="0"/>
              <a:solidFill>
                <a:schemeClr val="tx1"/>
              </a:solidFill>
              <a:effectLst>
                <a:outerShdw blurRad="38100" dist="19050" dir="2700000" algn="tl" rotWithShape="0">
                  <a:schemeClr val="dk1">
                    <a:alpha val="40000"/>
                  </a:schemeClr>
                </a:outerShdw>
              </a:effectLst>
            </a:endParaRPr>
          </a:p>
        </p:txBody>
      </p:sp>
      <p:sp>
        <p:nvSpPr>
          <p:cNvPr id="30" name="מלבן 29">
            <a:extLst>
              <a:ext uri="{FF2B5EF4-FFF2-40B4-BE49-F238E27FC236}">
                <a16:creationId xmlns:a16="http://schemas.microsoft.com/office/drawing/2014/main" id="{D3063D1D-D305-4CBE-A2E9-EC52111E370F}"/>
              </a:ext>
            </a:extLst>
          </p:cNvPr>
          <p:cNvSpPr/>
          <p:nvPr/>
        </p:nvSpPr>
        <p:spPr>
          <a:xfrm>
            <a:off x="2070248" y="4087714"/>
            <a:ext cx="1734154" cy="645692"/>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b="1" dirty="0">
                <a:ln w="0"/>
                <a:solidFill>
                  <a:schemeClr val="tx1"/>
                </a:solidFill>
                <a:effectLst>
                  <a:outerShdw blurRad="38100" dist="19050" dir="2700000" algn="tl" rotWithShape="0">
                    <a:schemeClr val="dk1">
                      <a:alpha val="40000"/>
                    </a:schemeClr>
                  </a:outerShdw>
                </a:effectLst>
              </a:rPr>
              <a:t>0 – 5,277</a:t>
            </a:r>
            <a:br>
              <a:rPr lang="he-IL" b="1" dirty="0">
                <a:ln w="0"/>
                <a:solidFill>
                  <a:schemeClr val="tx1"/>
                </a:solidFill>
                <a:effectLst>
                  <a:outerShdw blurRad="38100" dist="19050" dir="2700000" algn="tl" rotWithShape="0">
                    <a:schemeClr val="dk1">
                      <a:alpha val="40000"/>
                    </a:schemeClr>
                  </a:outerShdw>
                </a:effectLst>
              </a:rPr>
            </a:br>
            <a:r>
              <a:rPr lang="he-IL" b="1" dirty="0">
                <a:ln w="0"/>
                <a:solidFill>
                  <a:schemeClr val="tx1"/>
                </a:solidFill>
                <a:effectLst>
                  <a:outerShdw blurRad="38100" dist="19050" dir="2700000" algn="tl" rotWithShape="0">
                    <a:schemeClr val="dk1">
                      <a:alpha val="40000"/>
                    </a:schemeClr>
                  </a:outerShdw>
                </a:effectLst>
              </a:rPr>
              <a:t>1 – 16,418</a:t>
            </a:r>
          </a:p>
        </p:txBody>
      </p:sp>
      <p:sp>
        <p:nvSpPr>
          <p:cNvPr id="31" name="מלבן 30">
            <a:extLst>
              <a:ext uri="{FF2B5EF4-FFF2-40B4-BE49-F238E27FC236}">
                <a16:creationId xmlns:a16="http://schemas.microsoft.com/office/drawing/2014/main" id="{BB5C819C-A089-4B5D-9FB8-A27FF20C4EB3}"/>
              </a:ext>
            </a:extLst>
          </p:cNvPr>
          <p:cNvSpPr/>
          <p:nvPr/>
        </p:nvSpPr>
        <p:spPr>
          <a:xfrm>
            <a:off x="208478" y="4077630"/>
            <a:ext cx="1734154" cy="645692"/>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b="1" dirty="0">
                <a:ln w="0"/>
                <a:solidFill>
                  <a:schemeClr val="tx1"/>
                </a:solidFill>
                <a:effectLst>
                  <a:outerShdw blurRad="38100" dist="19050" dir="2700000" algn="tl" rotWithShape="0">
                    <a:schemeClr val="dk1">
                      <a:alpha val="40000"/>
                    </a:schemeClr>
                  </a:outerShdw>
                </a:effectLst>
              </a:rPr>
              <a:t>0 – 15,245</a:t>
            </a:r>
            <a:br>
              <a:rPr lang="he-IL" b="1" dirty="0">
                <a:ln w="0"/>
                <a:solidFill>
                  <a:schemeClr val="tx1"/>
                </a:solidFill>
                <a:effectLst>
                  <a:outerShdw blurRad="38100" dist="19050" dir="2700000" algn="tl" rotWithShape="0">
                    <a:schemeClr val="dk1">
                      <a:alpha val="40000"/>
                    </a:schemeClr>
                  </a:outerShdw>
                </a:effectLst>
              </a:rPr>
            </a:br>
            <a:r>
              <a:rPr lang="he-IL" b="1" dirty="0">
                <a:ln w="0"/>
                <a:solidFill>
                  <a:schemeClr val="tx1"/>
                </a:solidFill>
                <a:effectLst>
                  <a:outerShdw blurRad="38100" dist="19050" dir="2700000" algn="tl" rotWithShape="0">
                    <a:schemeClr val="dk1">
                      <a:alpha val="40000"/>
                    </a:schemeClr>
                  </a:outerShdw>
                </a:effectLst>
              </a:rPr>
              <a:t>1 – 5,769</a:t>
            </a:r>
          </a:p>
        </p:txBody>
      </p:sp>
      <p:sp>
        <p:nvSpPr>
          <p:cNvPr id="32" name="מלבן 31">
            <a:extLst>
              <a:ext uri="{FF2B5EF4-FFF2-40B4-BE49-F238E27FC236}">
                <a16:creationId xmlns:a16="http://schemas.microsoft.com/office/drawing/2014/main" id="{EA64036A-D620-4CC6-8823-B31301DF8294}"/>
              </a:ext>
            </a:extLst>
          </p:cNvPr>
          <p:cNvSpPr/>
          <p:nvPr/>
        </p:nvSpPr>
        <p:spPr>
          <a:xfrm>
            <a:off x="2070248" y="4839560"/>
            <a:ext cx="1734154" cy="645692"/>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b="1" dirty="0">
                <a:ln w="0"/>
                <a:solidFill>
                  <a:schemeClr val="tx1"/>
                </a:solidFill>
                <a:effectLst>
                  <a:outerShdw blurRad="38100" dist="19050" dir="2700000" algn="tl" rotWithShape="0">
                    <a:schemeClr val="dk1">
                      <a:alpha val="40000"/>
                    </a:schemeClr>
                  </a:outerShdw>
                </a:effectLst>
              </a:rPr>
              <a:t>0 – 5,277</a:t>
            </a:r>
            <a:br>
              <a:rPr lang="he-IL" b="1" dirty="0">
                <a:ln w="0"/>
                <a:solidFill>
                  <a:schemeClr val="tx1"/>
                </a:solidFill>
                <a:effectLst>
                  <a:outerShdw blurRad="38100" dist="19050" dir="2700000" algn="tl" rotWithShape="0">
                    <a:schemeClr val="dk1">
                      <a:alpha val="40000"/>
                    </a:schemeClr>
                  </a:outerShdw>
                </a:effectLst>
              </a:rPr>
            </a:br>
            <a:r>
              <a:rPr lang="he-IL" b="1" dirty="0">
                <a:ln w="0"/>
                <a:solidFill>
                  <a:schemeClr val="tx1"/>
                </a:solidFill>
                <a:effectLst>
                  <a:outerShdw blurRad="38100" dist="19050" dir="2700000" algn="tl" rotWithShape="0">
                    <a:schemeClr val="dk1">
                      <a:alpha val="40000"/>
                    </a:schemeClr>
                  </a:outerShdw>
                </a:effectLst>
              </a:rPr>
              <a:t>1 – 5,277</a:t>
            </a:r>
          </a:p>
        </p:txBody>
      </p:sp>
      <p:sp>
        <p:nvSpPr>
          <p:cNvPr id="33" name="מלבן 32">
            <a:extLst>
              <a:ext uri="{FF2B5EF4-FFF2-40B4-BE49-F238E27FC236}">
                <a16:creationId xmlns:a16="http://schemas.microsoft.com/office/drawing/2014/main" id="{1276D2B0-B263-4815-B6EC-7F377F52FD19}"/>
              </a:ext>
            </a:extLst>
          </p:cNvPr>
          <p:cNvSpPr/>
          <p:nvPr/>
        </p:nvSpPr>
        <p:spPr>
          <a:xfrm>
            <a:off x="208478" y="4839560"/>
            <a:ext cx="1734154" cy="645692"/>
          </a:xfrm>
          <a:prstGeom prst="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he-IL" b="1" dirty="0">
                <a:ln w="0"/>
                <a:solidFill>
                  <a:schemeClr val="tx1"/>
                </a:solidFill>
                <a:effectLst>
                  <a:outerShdw blurRad="38100" dist="19050" dir="2700000" algn="tl" rotWithShape="0">
                    <a:schemeClr val="dk1">
                      <a:alpha val="40000"/>
                    </a:schemeClr>
                  </a:outerShdw>
                </a:effectLst>
              </a:rPr>
              <a:t>0 – 5,769</a:t>
            </a:r>
            <a:br>
              <a:rPr lang="he-IL" b="1" dirty="0">
                <a:ln w="0"/>
                <a:solidFill>
                  <a:schemeClr val="tx1"/>
                </a:solidFill>
                <a:effectLst>
                  <a:outerShdw blurRad="38100" dist="19050" dir="2700000" algn="tl" rotWithShape="0">
                    <a:schemeClr val="dk1">
                      <a:alpha val="40000"/>
                    </a:schemeClr>
                  </a:outerShdw>
                </a:effectLst>
              </a:rPr>
            </a:br>
            <a:r>
              <a:rPr lang="he-IL" b="1" dirty="0">
                <a:ln w="0"/>
                <a:solidFill>
                  <a:schemeClr val="tx1"/>
                </a:solidFill>
                <a:effectLst>
                  <a:outerShdw blurRad="38100" dist="19050" dir="2700000" algn="tl" rotWithShape="0">
                    <a:schemeClr val="dk1">
                      <a:alpha val="40000"/>
                    </a:schemeClr>
                  </a:outerShdw>
                </a:effectLst>
              </a:rPr>
              <a:t>1 – 5,769</a:t>
            </a:r>
          </a:p>
        </p:txBody>
      </p:sp>
    </p:spTree>
    <p:extLst>
      <p:ext uri="{BB962C8B-B14F-4D97-AF65-F5344CB8AC3E}">
        <p14:creationId xmlns:p14="http://schemas.microsoft.com/office/powerpoint/2010/main" val="3706869921"/>
      </p:ext>
    </p:extLst>
  </p:cSld>
  <p:clrMapOvr>
    <a:masterClrMapping/>
  </p:clrMapOvr>
  <mc:AlternateContent xmlns:mc="http://schemas.openxmlformats.org/markup-compatibility/2006" xmlns:p14="http://schemas.microsoft.com/office/powerpoint/2010/main">
    <mc:Choice Requires="p14">
      <p:transition spd="slow" p14:dur="2250">
        <p14:reveal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ראוי לציטוט">
  <a:themeElements>
    <a:clrScheme name="ראוי לציטוט">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ראוי לציטוט">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ראוי לציטוט">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TM03457503[[fn=ראוי לציטוט]]</Template>
  <TotalTime>19006</TotalTime>
  <Words>2083</Words>
  <Application>Microsoft Office PowerPoint</Application>
  <PresentationFormat>מסך רחב</PresentationFormat>
  <Paragraphs>246</Paragraphs>
  <Slides>24</Slides>
  <Notes>0</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24</vt:i4>
      </vt:variant>
    </vt:vector>
  </HeadingPairs>
  <TitlesOfParts>
    <vt:vector size="31" baseType="lpstr">
      <vt:lpstr>Calibri</vt:lpstr>
      <vt:lpstr>Century Gothic</vt:lpstr>
      <vt:lpstr>Courier New</vt:lpstr>
      <vt:lpstr>Gisha</vt:lpstr>
      <vt:lpstr>Wingdings</vt:lpstr>
      <vt:lpstr>Wingdings 2</vt:lpstr>
      <vt:lpstr>ראוי לציטוט</vt:lpstr>
      <vt:lpstr>כיצד שימוש בכלים טכנולוגיים מבוססי בינה מלאכותית (AI) משפרים את הדיוק והיעילות בזיהוי וסינון מידע כוזב ברשתות החברתיות?  הצגת דגם ראשוני</vt:lpstr>
      <vt:lpstr>תוכן עניינים</vt:lpstr>
      <vt:lpstr>רקע</vt:lpstr>
      <vt:lpstr>מטרת המחקר</vt:lpstr>
      <vt:lpstr>השערות המחקר</vt:lpstr>
      <vt:lpstr>שיטות – איסוף נתונים</vt:lpstr>
      <vt:lpstr>שיטות – ניתוח נתונים מקדים (EDA)</vt:lpstr>
      <vt:lpstr>שיטות – ניתוח נתונים מקדים (EDA)</vt:lpstr>
      <vt:lpstr>שיטות – עיבוד נתונים</vt:lpstr>
      <vt:lpstr>שיטות – אלגוריתמים ומודלים</vt:lpstr>
      <vt:lpstr>שיטות – אלגוריתמים ומודלים</vt:lpstr>
      <vt:lpstr>שיטות – אלגוריתמים ומודלים</vt:lpstr>
      <vt:lpstr>תוצאות ומסקנות</vt:lpstr>
      <vt:lpstr>תוצאות ומסקנות</vt:lpstr>
      <vt:lpstr>תוצאות ומסקנות</vt:lpstr>
      <vt:lpstr>תוצאות ומסקנות</vt:lpstr>
      <vt:lpstr>תוצאות ומסקנות</vt:lpstr>
      <vt:lpstr>תוצאות ומסקנות</vt:lpstr>
      <vt:lpstr>תוצאות ומסקנות</vt:lpstr>
      <vt:lpstr>תוצאות ומסקנות</vt:lpstr>
      <vt:lpstr>תוצאות ומסקנות</vt:lpstr>
      <vt:lpstr>תרומת המחקר ומגבלותיו</vt:lpstr>
      <vt:lpstr>המלצות למחקרים עתידיים</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Mining and Investigating the Factors Influencing Crowdfunding Success</dc:title>
  <dc:creator>Dvir Burger</dc:creator>
  <cp:lastModifiedBy>Dvir Burger</cp:lastModifiedBy>
  <cp:revision>752</cp:revision>
  <dcterms:created xsi:type="dcterms:W3CDTF">2025-03-04T08:28:53Z</dcterms:created>
  <dcterms:modified xsi:type="dcterms:W3CDTF">2025-08-09T11:56:53Z</dcterms:modified>
</cp:coreProperties>
</file>