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ppm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6"/>
  </p:notesMasterIdLst>
  <p:sldIdLst>
    <p:sldId id="256" r:id="rId2"/>
    <p:sldId id="259" r:id="rId3"/>
    <p:sldId id="257" r:id="rId4"/>
    <p:sldId id="269" r:id="rId5"/>
    <p:sldId id="270" r:id="rId6"/>
    <p:sldId id="272" r:id="rId7"/>
    <p:sldId id="302" r:id="rId8"/>
    <p:sldId id="273" r:id="rId9"/>
    <p:sldId id="304" r:id="rId10"/>
    <p:sldId id="276" r:id="rId11"/>
    <p:sldId id="274" r:id="rId12"/>
    <p:sldId id="271" r:id="rId13"/>
    <p:sldId id="275" r:id="rId14"/>
    <p:sldId id="305" r:id="rId15"/>
    <p:sldId id="303" r:id="rId16"/>
    <p:sldId id="278" r:id="rId17"/>
    <p:sldId id="300" r:id="rId18"/>
    <p:sldId id="280" r:id="rId19"/>
    <p:sldId id="258" r:id="rId20"/>
    <p:sldId id="260" r:id="rId21"/>
    <p:sldId id="268" r:id="rId22"/>
    <p:sldId id="299" r:id="rId23"/>
    <p:sldId id="261" r:id="rId24"/>
    <p:sldId id="293" r:id="rId25"/>
    <p:sldId id="292" r:id="rId26"/>
    <p:sldId id="297" r:id="rId27"/>
    <p:sldId id="294" r:id="rId28"/>
    <p:sldId id="296" r:id="rId29"/>
    <p:sldId id="267" r:id="rId30"/>
    <p:sldId id="301" r:id="rId31"/>
    <p:sldId id="281" r:id="rId32"/>
    <p:sldId id="279" r:id="rId33"/>
    <p:sldId id="282" r:id="rId34"/>
    <p:sldId id="283" r:id="rId35"/>
    <p:sldId id="285" r:id="rId36"/>
    <p:sldId id="287" r:id="rId37"/>
    <p:sldId id="286" r:id="rId38"/>
    <p:sldId id="306" r:id="rId39"/>
    <p:sldId id="288" r:id="rId40"/>
    <p:sldId id="298" r:id="rId41"/>
    <p:sldId id="291" r:id="rId42"/>
    <p:sldId id="311" r:id="rId43"/>
    <p:sldId id="336" r:id="rId44"/>
    <p:sldId id="333" r:id="rId45"/>
    <p:sldId id="334" r:id="rId46"/>
    <p:sldId id="335" r:id="rId47"/>
    <p:sldId id="313" r:id="rId48"/>
    <p:sldId id="315" r:id="rId49"/>
    <p:sldId id="316" r:id="rId50"/>
    <p:sldId id="317" r:id="rId51"/>
    <p:sldId id="318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56A"/>
    <a:srgbClr val="FBE197"/>
    <a:srgbClr val="C125FF"/>
    <a:srgbClr val="5EEC3C"/>
    <a:srgbClr val="FFA3FF"/>
    <a:srgbClr val="FA6AF3"/>
    <a:srgbClr val="D47A02"/>
    <a:srgbClr val="E6B254"/>
    <a:srgbClr val="BF7E37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37" autoAdjust="0"/>
  </p:normalViewPr>
  <p:slideViewPr>
    <p:cSldViewPr>
      <p:cViewPr varScale="1">
        <p:scale>
          <a:sx n="92" d="100"/>
          <a:sy n="92" d="100"/>
        </p:scale>
        <p:origin x="7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21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73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86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לעבור על השקף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66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65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91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33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of the operations is to mix the bits of the input (in non linear manner)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70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its theoretically looks to encrypt and decrypt ( dividing the block if greater then 64 bytes ) and the decrypt work as the encrypt because :</a:t>
            </a:r>
          </a:p>
          <a:p>
            <a:r>
              <a:rPr lang="en-US" dirty="0"/>
              <a:t>1.salsa20 symmetrical algorithm </a:t>
            </a:r>
          </a:p>
          <a:p>
            <a:r>
              <a:rPr lang="en-US" dirty="0"/>
              <a:t>2.Xor is commutative  </a:t>
            </a:r>
          </a:p>
          <a:p>
            <a:r>
              <a:rPr lang="en-US" dirty="0"/>
              <a:t>				the I  used for make the blocks un connected for each (not dependency its not a BEC)</a:t>
            </a:r>
          </a:p>
          <a:p>
            <a:endParaRPr lang="en-US" dirty="0"/>
          </a:p>
          <a:p>
            <a:r>
              <a:rPr lang="en-US" dirty="0"/>
              <a:t>Salsa20 is work in CTR mode (nonce and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27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 :</a:t>
            </a:r>
          </a:p>
          <a:p>
            <a:r>
              <a:rPr lang="en-US" dirty="0"/>
              <a:t>	security record</a:t>
            </a:r>
          </a:p>
          <a:p>
            <a:r>
              <a:rPr lang="en-US" dirty="0"/>
              <a:t>	fast then other , therefore more usable in RT codes/applications</a:t>
            </a:r>
          </a:p>
          <a:p>
            <a:r>
              <a:rPr lang="en-US" dirty="0"/>
              <a:t>	compacity design – easy to implementation </a:t>
            </a:r>
          </a:p>
          <a:p>
            <a:r>
              <a:rPr lang="en-US" dirty="0"/>
              <a:t>Disadvantages:</a:t>
            </a:r>
          </a:p>
          <a:p>
            <a:r>
              <a:rPr lang="en-US" dirty="0"/>
              <a:t>	new , wasn’t expose to analysis and scrutiny </a:t>
            </a:r>
          </a:p>
          <a:p>
            <a:r>
              <a:rPr lang="en-US" dirty="0"/>
              <a:t>	size of key limited to 256</a:t>
            </a:r>
          </a:p>
          <a:p>
            <a:r>
              <a:rPr lang="en-US" dirty="0"/>
              <a:t>	size of block in limited to 64 bytes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922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used to encrypt/decrypt any server/client message . (after they were agreed about the key)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79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77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were differential attacks that works on limited additions of salsa (salsa5, </a:t>
            </a:r>
            <a:r>
              <a:rPr lang="en-US" dirty="0" err="1"/>
              <a:t>etc</a:t>
            </a:r>
            <a:r>
              <a:rPr lang="en-US" dirty="0"/>
              <a:t>’…)</a:t>
            </a:r>
          </a:p>
          <a:p>
            <a:endParaRPr lang="en-US" dirty="0"/>
          </a:p>
          <a:p>
            <a:r>
              <a:rPr lang="en-US" dirty="0"/>
              <a:t>2005 – salsa5 was cracked by one of this attacks.</a:t>
            </a:r>
          </a:p>
          <a:p>
            <a:endParaRPr lang="en-US" dirty="0"/>
          </a:p>
          <a:p>
            <a:r>
              <a:rPr lang="en-US" dirty="0"/>
              <a:t>2003 – proof that salsa15+ provide defense to this attacks.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33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Ellptic curve – set of points that describes by equation </a:t>
            </a:r>
          </a:p>
          <a:p>
            <a:r>
              <a:rPr lang="en-US" dirty="0"/>
              <a:t>Cryptography method that her target to verify authenticity and integrity of M , using elliptic curve.</a:t>
            </a:r>
          </a:p>
          <a:p>
            <a:r>
              <a:rPr lang="en-US" dirty="0"/>
              <a:t>(sign a message and verify).</a:t>
            </a:r>
          </a:p>
          <a:p>
            <a:r>
              <a:rPr lang="en-US" dirty="0"/>
              <a:t>The algorithm using dots on the curve and using addition and “mirror” to get the requested (sign) message(dot ).</a:t>
            </a:r>
          </a:p>
          <a:p>
            <a:endParaRPr lang="en-US" dirty="0"/>
          </a:p>
          <a:p>
            <a:r>
              <a:rPr lang="en-US" dirty="0"/>
              <a:t>Comparing hash's :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With ECDSA, Alice will sign a message with her private key, and then Bob will use her public key to verify that she signed the message ,comparting hash’s to check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844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lets talk about some definitions about the ECDSA</a:t>
            </a:r>
          </a:p>
          <a:p>
            <a:r>
              <a:rPr lang="en-US" dirty="0"/>
              <a:t>Rule : the curve most satisfying the non-singular equation.</a:t>
            </a:r>
          </a:p>
          <a:p>
            <a:r>
              <a:rPr lang="en-US" dirty="0"/>
              <a:t>N order of the finite group</a:t>
            </a:r>
          </a:p>
          <a:p>
            <a:r>
              <a:rPr lang="en-US" dirty="0"/>
              <a:t>G – generated point in the curve</a:t>
            </a:r>
          </a:p>
          <a:p>
            <a:r>
              <a:rPr lang="en-US" dirty="0" err="1"/>
              <a:t>PrivateKey</a:t>
            </a:r>
            <a:r>
              <a:rPr lang="en-US" dirty="0"/>
              <a:t>- random number , that with this number we getting the public key.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696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point in the curve ( the public key ) we getting it my “multiply” the </a:t>
            </a:r>
            <a:r>
              <a:rPr lang="en-US" dirty="0" err="1"/>
              <a:t>privatekey</a:t>
            </a:r>
            <a:r>
              <a:rPr lang="en-US" dirty="0"/>
              <a:t> and the G</a:t>
            </a:r>
          </a:p>
          <a:p>
            <a:endParaRPr lang="en-US" dirty="0"/>
          </a:p>
          <a:p>
            <a:r>
              <a:rPr lang="en-US" dirty="0"/>
              <a:t>3 ways to use additions in this group : 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482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Case 1 : this is the equations to do the calculations for two random points on the </a:t>
            </a:r>
            <a:r>
              <a:rPr lang="en-US" dirty="0" err="1"/>
              <a:t>cruve</a:t>
            </a:r>
            <a:endParaRPr lang="en-US" dirty="0"/>
          </a:p>
          <a:p>
            <a:endParaRPr lang="en-US" dirty="0"/>
          </a:p>
          <a:p>
            <a:r>
              <a:rPr lang="en-US" dirty="0"/>
              <a:t>Case 2: adding symmetric point , we will get </a:t>
            </a:r>
            <a:r>
              <a:rPr lang="en-US" dirty="0" err="1"/>
              <a:t>inifinty</a:t>
            </a:r>
            <a:r>
              <a:rPr lang="en-US" dirty="0"/>
              <a:t> , that’s good because we want that group rules (commutative and </a:t>
            </a:r>
            <a:r>
              <a:rPr lang="en-US" dirty="0" err="1"/>
              <a:t>etc</a:t>
            </a:r>
            <a:r>
              <a:rPr lang="en-US" dirty="0"/>
              <a:t> will be allow) a+0 = a</a:t>
            </a:r>
          </a:p>
          <a:p>
            <a:endParaRPr lang="en-US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548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Case 3: adding the same point , this is the equations , that’s works like “ product  “ in others group . 2a = a + a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280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846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825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Such a failure in random number generation caused users of Android Bitcoin Wallet to lose their funds in August 2013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43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88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16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G=</a:t>
            </a:r>
            <a:r>
              <a:rPr lang="en-US" dirty="0" err="1"/>
              <a:t>genetator</a:t>
            </a:r>
            <a:r>
              <a:rPr lang="en-US" dirty="0"/>
              <a:t> matrix</a:t>
            </a:r>
          </a:p>
          <a:p>
            <a:r>
              <a:rPr lang="en-US" dirty="0"/>
              <a:t>H= </a:t>
            </a:r>
            <a:r>
              <a:rPr lang="en-US" dirty="0" err="1"/>
              <a:t>pairity</a:t>
            </a:r>
            <a:r>
              <a:rPr lang="en-US" dirty="0"/>
              <a:t> check matrix</a:t>
            </a:r>
          </a:p>
          <a:p>
            <a:r>
              <a:rPr lang="en-US" dirty="0"/>
              <a:t>R=G</a:t>
            </a:r>
            <a:r>
              <a:rPr lang="en-US" baseline="30000" dirty="0"/>
              <a:t>-1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43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Enc() is function which transform vector X from vector with size of four to vector with size of 7 with three final bits to parity check.</a:t>
            </a:r>
            <a:br>
              <a:rPr lang="en-US" dirty="0"/>
            </a:br>
            <a:r>
              <a:rPr lang="en-US" dirty="0"/>
              <a:t>The final bits are the parity check as result that the generator matrix builds like the identity matrix in size of the k first column also know as </a:t>
            </a:r>
            <a:r>
              <a:rPr lang="en-US" b="1" u="sng" dirty="0"/>
              <a:t>systematic encoding map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u="none" dirty="0"/>
              <a:t>the result is mod 2. because we are over finite field, we replace the addition operation to </a:t>
            </a:r>
            <a:r>
              <a:rPr lang="en-US" b="0" u="none" dirty="0" err="1"/>
              <a:t>xor</a:t>
            </a:r>
            <a:r>
              <a:rPr lang="en-US" b="0" u="none" dirty="0"/>
              <a:t> operation</a:t>
            </a:r>
            <a:endParaRPr lang="he-IL" b="0" u="none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97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?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58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68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79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785" y="3946094"/>
            <a:ext cx="7635249" cy="61082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35525" y="1808225"/>
            <a:ext cx="3359511" cy="213786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28470"/>
            <a:ext cx="7940659" cy="89199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655519"/>
            <a:ext cx="7940660" cy="3206805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20" y="433880"/>
            <a:ext cx="6413610" cy="91622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350110"/>
            <a:ext cx="6413610" cy="3359510"/>
          </a:xfrm>
        </p:spPr>
        <p:txBody>
          <a:bodyPr/>
          <a:lstStyle>
            <a:lvl1pPr algn="l">
              <a:defRPr sz="280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2pPr>
            <a:lvl3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3pPr>
            <a:lvl4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4pPr>
            <a:lvl5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093365" cy="91623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7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228062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062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Relationship Id="rId9" Type="http://schemas.openxmlformats.org/officeDocument/2006/relationships/image" Target="../media/image41.sv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Relationship Id="rId9" Type="http://schemas.openxmlformats.org/officeDocument/2006/relationships/image" Target="../media/image41.sv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11" Type="http://schemas.openxmlformats.org/officeDocument/2006/relationships/image" Target="../media/image43.svg"/><Relationship Id="rId5" Type="http://schemas.openxmlformats.org/officeDocument/2006/relationships/image" Target="../media/image37.sv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sv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11" Type="http://schemas.openxmlformats.org/officeDocument/2006/relationships/image" Target="../media/image43.svg"/><Relationship Id="rId5" Type="http://schemas.openxmlformats.org/officeDocument/2006/relationships/image" Target="../media/image37.sv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sv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sv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11" Type="http://schemas.openxmlformats.org/officeDocument/2006/relationships/image" Target="../media/image43.svg"/><Relationship Id="rId5" Type="http://schemas.openxmlformats.org/officeDocument/2006/relationships/image" Target="../media/image37.sv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sv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Relationship Id="rId9" Type="http://schemas.openxmlformats.org/officeDocument/2006/relationships/image" Target="../media/image41.sv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11" Type="http://schemas.openxmlformats.org/officeDocument/2006/relationships/image" Target="../media/image47.svg"/><Relationship Id="rId5" Type="http://schemas.openxmlformats.org/officeDocument/2006/relationships/image" Target="../media/image37.svg"/><Relationship Id="rId10" Type="http://schemas.openxmlformats.org/officeDocument/2006/relationships/image" Target="../media/image46.png"/><Relationship Id="rId4" Type="http://schemas.openxmlformats.org/officeDocument/2006/relationships/image" Target="../media/image36.png"/><Relationship Id="rId9" Type="http://schemas.openxmlformats.org/officeDocument/2006/relationships/image" Target="../media/image41.sv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3.sv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12" Type="http://schemas.openxmlformats.org/officeDocument/2006/relationships/image" Target="../media/image4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11" Type="http://schemas.openxmlformats.org/officeDocument/2006/relationships/image" Target="../media/image47.svg"/><Relationship Id="rId5" Type="http://schemas.openxmlformats.org/officeDocument/2006/relationships/image" Target="../media/image37.svg"/><Relationship Id="rId10" Type="http://schemas.openxmlformats.org/officeDocument/2006/relationships/image" Target="../media/image46.png"/><Relationship Id="rId4" Type="http://schemas.openxmlformats.org/officeDocument/2006/relationships/image" Target="../media/image36.png"/><Relationship Id="rId9" Type="http://schemas.openxmlformats.org/officeDocument/2006/relationships/image" Target="../media/image4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pm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3.sv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12" Type="http://schemas.openxmlformats.org/officeDocument/2006/relationships/image" Target="../media/image4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11" Type="http://schemas.openxmlformats.org/officeDocument/2006/relationships/image" Target="../media/image47.svg"/><Relationship Id="rId5" Type="http://schemas.openxmlformats.org/officeDocument/2006/relationships/image" Target="../media/image37.svg"/><Relationship Id="rId10" Type="http://schemas.openxmlformats.org/officeDocument/2006/relationships/image" Target="../media/image46.png"/><Relationship Id="rId4" Type="http://schemas.openxmlformats.org/officeDocument/2006/relationships/image" Target="../media/image36.png"/><Relationship Id="rId9" Type="http://schemas.openxmlformats.org/officeDocument/2006/relationships/image" Target="../media/image41.sv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3.sv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12" Type="http://schemas.openxmlformats.org/officeDocument/2006/relationships/image" Target="../media/image4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11" Type="http://schemas.openxmlformats.org/officeDocument/2006/relationships/image" Target="../media/image47.svg"/><Relationship Id="rId5" Type="http://schemas.openxmlformats.org/officeDocument/2006/relationships/image" Target="../media/image37.svg"/><Relationship Id="rId15" Type="http://schemas.openxmlformats.org/officeDocument/2006/relationships/image" Target="../media/image45.svg"/><Relationship Id="rId10" Type="http://schemas.openxmlformats.org/officeDocument/2006/relationships/image" Target="../media/image46.png"/><Relationship Id="rId4" Type="http://schemas.openxmlformats.org/officeDocument/2006/relationships/image" Target="../media/image36.png"/><Relationship Id="rId9" Type="http://schemas.openxmlformats.org/officeDocument/2006/relationships/image" Target="../media/image41.svg"/><Relationship Id="rId14" Type="http://schemas.openxmlformats.org/officeDocument/2006/relationships/image" Target="../media/image4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11" Type="http://schemas.openxmlformats.org/officeDocument/2006/relationships/image" Target="../media/image47.svg"/><Relationship Id="rId5" Type="http://schemas.openxmlformats.org/officeDocument/2006/relationships/image" Target="../media/image37.svg"/><Relationship Id="rId10" Type="http://schemas.openxmlformats.org/officeDocument/2006/relationships/image" Target="../media/image46.png"/><Relationship Id="rId4" Type="http://schemas.openxmlformats.org/officeDocument/2006/relationships/image" Target="../media/image36.png"/><Relationship Id="rId9" Type="http://schemas.openxmlformats.org/officeDocument/2006/relationships/image" Target="../media/image41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Relationship Id="rId9" Type="http://schemas.openxmlformats.org/officeDocument/2006/relationships/image" Target="../media/image49.sv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Relationship Id="rId9" Type="http://schemas.openxmlformats.org/officeDocument/2006/relationships/image" Target="../media/image49.sv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Relationship Id="rId9" Type="http://schemas.openxmlformats.org/officeDocument/2006/relationships/image" Target="../media/image51.sv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11" Type="http://schemas.openxmlformats.org/officeDocument/2006/relationships/image" Target="../media/image43.svg"/><Relationship Id="rId5" Type="http://schemas.openxmlformats.org/officeDocument/2006/relationships/image" Target="../media/image37.sv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51.sv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11" Type="http://schemas.openxmlformats.org/officeDocument/2006/relationships/image" Target="../media/image43.svg"/><Relationship Id="rId5" Type="http://schemas.openxmlformats.org/officeDocument/2006/relationships/image" Target="../media/image37.sv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51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45.sv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11" Type="http://schemas.openxmlformats.org/officeDocument/2006/relationships/image" Target="../media/image43.svg"/><Relationship Id="rId5" Type="http://schemas.openxmlformats.org/officeDocument/2006/relationships/image" Target="../media/image37.sv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51.sv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Relationship Id="rId9" Type="http://schemas.openxmlformats.org/officeDocument/2006/relationships/image" Target="../media/image51.sv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Relationship Id="rId9" Type="http://schemas.openxmlformats.org/officeDocument/2006/relationships/image" Target="../media/image51.sv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Relationship Id="rId9" Type="http://schemas.openxmlformats.org/officeDocument/2006/relationships/image" Target="../media/image49.sv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490" y="0"/>
            <a:ext cx="5955496" cy="2137869"/>
          </a:xfrm>
        </p:spPr>
        <p:txBody>
          <a:bodyPr>
            <a:noAutofit/>
          </a:bodyPr>
          <a:lstStyle/>
          <a:p>
            <a:r>
              <a:rPr lang="en-US" sz="7000" b="1" dirty="0"/>
              <a:t>Crypto Project 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1FB1C8-8809-7803-83A2-2ACE74F2DC8A}"/>
              </a:ext>
            </a:extLst>
          </p:cNvPr>
          <p:cNvSpPr txBox="1">
            <a:spLocks/>
          </p:cNvSpPr>
          <p:nvPr/>
        </p:nvSpPr>
        <p:spPr>
          <a:xfrm>
            <a:off x="601669" y="3946095"/>
            <a:ext cx="7940660" cy="916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CFC4D3-E9EC-D051-BF8C-4E138FEF9E47}"/>
              </a:ext>
            </a:extLst>
          </p:cNvPr>
          <p:cNvSpPr txBox="1">
            <a:spLocks/>
          </p:cNvSpPr>
          <p:nvPr/>
        </p:nvSpPr>
        <p:spPr>
          <a:xfrm>
            <a:off x="601669" y="3487980"/>
            <a:ext cx="7940660" cy="1374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7BEB6C8-351D-1D7C-A4E1-5A95FE6B0E4E}"/>
              </a:ext>
            </a:extLst>
          </p:cNvPr>
          <p:cNvSpPr txBox="1">
            <a:spLocks/>
          </p:cNvSpPr>
          <p:nvPr/>
        </p:nvSpPr>
        <p:spPr>
          <a:xfrm>
            <a:off x="601669" y="1655520"/>
            <a:ext cx="7940660" cy="3206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66D617-DC06-8C58-848F-567D972944FE}"/>
              </a:ext>
            </a:extLst>
          </p:cNvPr>
          <p:cNvSpPr txBox="1">
            <a:spLocks/>
          </p:cNvSpPr>
          <p:nvPr/>
        </p:nvSpPr>
        <p:spPr>
          <a:xfrm>
            <a:off x="754069" y="1807920"/>
            <a:ext cx="7940660" cy="3206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08943D30-6B64-F78D-FF6A-508EEF87C0FB}"/>
              </a:ext>
            </a:extLst>
          </p:cNvPr>
          <p:cNvSpPr txBox="1"/>
          <p:nvPr/>
        </p:nvSpPr>
        <p:spPr>
          <a:xfrm>
            <a:off x="6709870" y="2672372"/>
            <a:ext cx="7788261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****</a:t>
            </a:r>
          </a:p>
          <a:p>
            <a:r>
              <a:rPr lang="en-US" sz="2500" b="1" dirty="0">
                <a:solidFill>
                  <a:schemeClr val="bg1"/>
                </a:solidFill>
              </a:rPr>
              <a:t>****</a:t>
            </a:r>
          </a:p>
          <a:p>
            <a:r>
              <a:rPr lang="en-US" sz="2500" b="1" dirty="0">
                <a:solidFill>
                  <a:schemeClr val="bg1"/>
                </a:solidFill>
              </a:rPr>
              <a:t>****</a:t>
            </a:r>
          </a:p>
          <a:p>
            <a:r>
              <a:rPr lang="en-US" sz="2500" b="1" dirty="0">
                <a:solidFill>
                  <a:schemeClr val="bg1"/>
                </a:solidFill>
              </a:rPr>
              <a:t>Dvir Bublil</a:t>
            </a:r>
            <a:endParaRPr lang="he-IL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1697;p62">
            <a:extLst>
              <a:ext uri="{FF2B5EF4-FFF2-40B4-BE49-F238E27FC236}">
                <a16:creationId xmlns:a16="http://schemas.microsoft.com/office/drawing/2014/main" id="{D25FF441-5C4A-C52F-E3E0-6FE8A8AC8644}"/>
              </a:ext>
            </a:extLst>
          </p:cNvPr>
          <p:cNvSpPr txBox="1">
            <a:spLocks/>
          </p:cNvSpPr>
          <p:nvPr/>
        </p:nvSpPr>
        <p:spPr>
          <a:xfrm>
            <a:off x="1670605" y="128470"/>
            <a:ext cx="6719019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anium"/>
              <a:buNone/>
              <a:defRPr sz="2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anium"/>
              <a:buNone/>
              <a:defRPr sz="24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anium"/>
              <a:buNone/>
              <a:defRPr sz="24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anium"/>
              <a:buNone/>
              <a:defRPr sz="24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anium"/>
              <a:buNone/>
              <a:defRPr sz="24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anium"/>
              <a:buNone/>
              <a:defRPr sz="24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anium"/>
              <a:buNone/>
              <a:defRPr sz="24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anium"/>
              <a:buNone/>
              <a:defRPr sz="24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anium"/>
              <a:buNone/>
              <a:defRPr sz="24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sz="3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Example of Hamming code (7,4)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6C183D67-0444-79A0-C9FA-C242FC182A9B}"/>
              </a:ext>
            </a:extLst>
          </p:cNvPr>
          <p:cNvSpPr txBox="1"/>
          <p:nvPr/>
        </p:nvSpPr>
        <p:spPr>
          <a:xfrm>
            <a:off x="72731" y="1897677"/>
            <a:ext cx="9000445" cy="16797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5A1A7339-DA2F-78D0-EF71-8BF4B2FBFFB1}"/>
              </a:ext>
            </a:extLst>
          </p:cNvPr>
          <p:cNvGraphicFramePr>
            <a:graphicFrameLocks noGrp="1"/>
          </p:cNvGraphicFramePr>
          <p:nvPr/>
        </p:nvGraphicFramePr>
        <p:xfrm>
          <a:off x="296260" y="2084070"/>
          <a:ext cx="1848833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207">
                  <a:extLst>
                    <a:ext uri="{9D8B030D-6E8A-4147-A177-3AD203B41FA5}">
                      <a16:colId xmlns:a16="http://schemas.microsoft.com/office/drawing/2014/main" val="2328178853"/>
                    </a:ext>
                  </a:extLst>
                </a:gridCol>
                <a:gridCol w="468207">
                  <a:extLst>
                    <a:ext uri="{9D8B030D-6E8A-4147-A177-3AD203B41FA5}">
                      <a16:colId xmlns:a16="http://schemas.microsoft.com/office/drawing/2014/main" val="3301723023"/>
                    </a:ext>
                  </a:extLst>
                </a:gridCol>
                <a:gridCol w="468207">
                  <a:extLst>
                    <a:ext uri="{9D8B030D-6E8A-4147-A177-3AD203B41FA5}">
                      <a16:colId xmlns:a16="http://schemas.microsoft.com/office/drawing/2014/main" val="3361054784"/>
                    </a:ext>
                  </a:extLst>
                </a:gridCol>
                <a:gridCol w="444212">
                  <a:extLst>
                    <a:ext uri="{9D8B030D-6E8A-4147-A177-3AD203B41FA5}">
                      <a16:colId xmlns:a16="http://schemas.microsoft.com/office/drawing/2014/main" val="1290243775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123526"/>
                  </a:ext>
                </a:extLst>
              </a:tr>
            </a:tbl>
          </a:graphicData>
        </a:graphic>
      </p:graphicFrame>
      <p:sp>
        <p:nvSpPr>
          <p:cNvPr id="5" name="חץ: ימינה 99">
            <a:extLst>
              <a:ext uri="{FF2B5EF4-FFF2-40B4-BE49-F238E27FC236}">
                <a16:creationId xmlns:a16="http://schemas.microsoft.com/office/drawing/2014/main" id="{BB1B2FA2-E8F7-F63C-7762-675F6FAB9423}"/>
              </a:ext>
            </a:extLst>
          </p:cNvPr>
          <p:cNvSpPr/>
          <p:nvPr/>
        </p:nvSpPr>
        <p:spPr>
          <a:xfrm>
            <a:off x="2366875" y="2173109"/>
            <a:ext cx="395432" cy="309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aphicFrame>
        <p:nvGraphicFramePr>
          <p:cNvPr id="6" name="טבלה 98">
            <a:extLst>
              <a:ext uri="{FF2B5EF4-FFF2-40B4-BE49-F238E27FC236}">
                <a16:creationId xmlns:a16="http://schemas.microsoft.com/office/drawing/2014/main" id="{AFC1C5CA-DFD1-4AA1-ECBC-CBB2AF41479E}"/>
              </a:ext>
            </a:extLst>
          </p:cNvPr>
          <p:cNvGraphicFramePr>
            <a:graphicFrameLocks noGrp="1"/>
          </p:cNvGraphicFramePr>
          <p:nvPr/>
        </p:nvGraphicFramePr>
        <p:xfrm>
          <a:off x="2868315" y="2093339"/>
          <a:ext cx="3084837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691">
                  <a:extLst>
                    <a:ext uri="{9D8B030D-6E8A-4147-A177-3AD203B41FA5}">
                      <a16:colId xmlns:a16="http://schemas.microsoft.com/office/drawing/2014/main" val="2328178853"/>
                    </a:ext>
                  </a:extLst>
                </a:gridCol>
                <a:gridCol w="440691">
                  <a:extLst>
                    <a:ext uri="{9D8B030D-6E8A-4147-A177-3AD203B41FA5}">
                      <a16:colId xmlns:a16="http://schemas.microsoft.com/office/drawing/2014/main" val="3301723023"/>
                    </a:ext>
                  </a:extLst>
                </a:gridCol>
                <a:gridCol w="440691">
                  <a:extLst>
                    <a:ext uri="{9D8B030D-6E8A-4147-A177-3AD203B41FA5}">
                      <a16:colId xmlns:a16="http://schemas.microsoft.com/office/drawing/2014/main" val="3361054784"/>
                    </a:ext>
                  </a:extLst>
                </a:gridCol>
                <a:gridCol w="440691">
                  <a:extLst>
                    <a:ext uri="{9D8B030D-6E8A-4147-A177-3AD203B41FA5}">
                      <a16:colId xmlns:a16="http://schemas.microsoft.com/office/drawing/2014/main" val="1290243775"/>
                    </a:ext>
                  </a:extLst>
                </a:gridCol>
                <a:gridCol w="440691">
                  <a:extLst>
                    <a:ext uri="{9D8B030D-6E8A-4147-A177-3AD203B41FA5}">
                      <a16:colId xmlns:a16="http://schemas.microsoft.com/office/drawing/2014/main" val="1264905069"/>
                    </a:ext>
                  </a:extLst>
                </a:gridCol>
                <a:gridCol w="440691">
                  <a:extLst>
                    <a:ext uri="{9D8B030D-6E8A-4147-A177-3AD203B41FA5}">
                      <a16:colId xmlns:a16="http://schemas.microsoft.com/office/drawing/2014/main" val="2187858961"/>
                    </a:ext>
                  </a:extLst>
                </a:gridCol>
                <a:gridCol w="440691">
                  <a:extLst>
                    <a:ext uri="{9D8B030D-6E8A-4147-A177-3AD203B41FA5}">
                      <a16:colId xmlns:a16="http://schemas.microsoft.com/office/drawing/2014/main" val="3088131367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123526"/>
                  </a:ext>
                </a:extLst>
              </a:tr>
            </a:tbl>
          </a:graphicData>
        </a:graphic>
      </p:graphicFrame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1F842375-A785-CC54-0CD7-1FEFEDCE0DCF}"/>
              </a:ext>
            </a:extLst>
          </p:cNvPr>
          <p:cNvSpPr txBox="1"/>
          <p:nvPr/>
        </p:nvSpPr>
        <p:spPr>
          <a:xfrm>
            <a:off x="884836" y="2599056"/>
            <a:ext cx="335951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Using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systematic encoding map</a:t>
            </a:r>
            <a:endParaRPr lang="he-IL" sz="12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חץ: ימינה 99">
            <a:extLst>
              <a:ext uri="{FF2B5EF4-FFF2-40B4-BE49-F238E27FC236}">
                <a16:creationId xmlns:a16="http://schemas.microsoft.com/office/drawing/2014/main" id="{F540D5C8-27C0-1258-DA43-032FFAFB97AB}"/>
              </a:ext>
            </a:extLst>
          </p:cNvPr>
          <p:cNvSpPr/>
          <p:nvPr/>
        </p:nvSpPr>
        <p:spPr>
          <a:xfrm>
            <a:off x="432792" y="3250778"/>
            <a:ext cx="395432" cy="309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aphicFrame>
        <p:nvGraphicFramePr>
          <p:cNvPr id="11" name="טבלה 98">
            <a:extLst>
              <a:ext uri="{FF2B5EF4-FFF2-40B4-BE49-F238E27FC236}">
                <a16:creationId xmlns:a16="http://schemas.microsoft.com/office/drawing/2014/main" id="{12079E16-8C8D-3673-7860-7FF7467AD9E2}"/>
              </a:ext>
            </a:extLst>
          </p:cNvPr>
          <p:cNvGraphicFramePr>
            <a:graphicFrameLocks noGrp="1"/>
          </p:cNvGraphicFramePr>
          <p:nvPr/>
        </p:nvGraphicFramePr>
        <p:xfrm>
          <a:off x="1220676" y="3136350"/>
          <a:ext cx="3084837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691">
                  <a:extLst>
                    <a:ext uri="{9D8B030D-6E8A-4147-A177-3AD203B41FA5}">
                      <a16:colId xmlns:a16="http://schemas.microsoft.com/office/drawing/2014/main" val="2328178853"/>
                    </a:ext>
                  </a:extLst>
                </a:gridCol>
                <a:gridCol w="440691">
                  <a:extLst>
                    <a:ext uri="{9D8B030D-6E8A-4147-A177-3AD203B41FA5}">
                      <a16:colId xmlns:a16="http://schemas.microsoft.com/office/drawing/2014/main" val="3301723023"/>
                    </a:ext>
                  </a:extLst>
                </a:gridCol>
                <a:gridCol w="440691">
                  <a:extLst>
                    <a:ext uri="{9D8B030D-6E8A-4147-A177-3AD203B41FA5}">
                      <a16:colId xmlns:a16="http://schemas.microsoft.com/office/drawing/2014/main" val="3361054784"/>
                    </a:ext>
                  </a:extLst>
                </a:gridCol>
                <a:gridCol w="440691">
                  <a:extLst>
                    <a:ext uri="{9D8B030D-6E8A-4147-A177-3AD203B41FA5}">
                      <a16:colId xmlns:a16="http://schemas.microsoft.com/office/drawing/2014/main" val="1290243775"/>
                    </a:ext>
                  </a:extLst>
                </a:gridCol>
                <a:gridCol w="440691">
                  <a:extLst>
                    <a:ext uri="{9D8B030D-6E8A-4147-A177-3AD203B41FA5}">
                      <a16:colId xmlns:a16="http://schemas.microsoft.com/office/drawing/2014/main" val="1264905069"/>
                    </a:ext>
                  </a:extLst>
                </a:gridCol>
                <a:gridCol w="440691">
                  <a:extLst>
                    <a:ext uri="{9D8B030D-6E8A-4147-A177-3AD203B41FA5}">
                      <a16:colId xmlns:a16="http://schemas.microsoft.com/office/drawing/2014/main" val="2187858961"/>
                    </a:ext>
                  </a:extLst>
                </a:gridCol>
                <a:gridCol w="440691">
                  <a:extLst>
                    <a:ext uri="{9D8B030D-6E8A-4147-A177-3AD203B41FA5}">
                      <a16:colId xmlns:a16="http://schemas.microsoft.com/office/drawing/2014/main" val="3088131367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123526"/>
                  </a:ext>
                </a:extLst>
              </a:tr>
            </a:tbl>
          </a:graphicData>
        </a:graphic>
      </p:graphicFrame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1FE71C4A-1F98-58D1-9D35-D95844A45273}"/>
              </a:ext>
            </a:extLst>
          </p:cNvPr>
          <p:cNvSpPr txBox="1"/>
          <p:nvPr/>
        </p:nvSpPr>
        <p:spPr>
          <a:xfrm>
            <a:off x="-467265" y="3624030"/>
            <a:ext cx="2290575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one error</a:t>
            </a:r>
            <a:endParaRPr lang="he-IL" sz="12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חץ: ימינה 99">
            <a:extLst>
              <a:ext uri="{FF2B5EF4-FFF2-40B4-BE49-F238E27FC236}">
                <a16:creationId xmlns:a16="http://schemas.microsoft.com/office/drawing/2014/main" id="{D770A0CE-2923-F02E-6C35-ABEC12B24EF4}"/>
              </a:ext>
            </a:extLst>
          </p:cNvPr>
          <p:cNvSpPr/>
          <p:nvPr/>
        </p:nvSpPr>
        <p:spPr>
          <a:xfrm>
            <a:off x="4443057" y="3225389"/>
            <a:ext cx="395432" cy="3096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aphicFrame>
        <p:nvGraphicFramePr>
          <p:cNvPr id="14" name="טבלה 98">
            <a:extLst>
              <a:ext uri="{FF2B5EF4-FFF2-40B4-BE49-F238E27FC236}">
                <a16:creationId xmlns:a16="http://schemas.microsoft.com/office/drawing/2014/main" id="{97A0BF0F-C327-E98D-8B7F-6F9A43784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758252"/>
              </p:ext>
            </p:extLst>
          </p:nvPr>
        </p:nvGraphicFramePr>
        <p:xfrm>
          <a:off x="4919257" y="3136350"/>
          <a:ext cx="3084837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691">
                  <a:extLst>
                    <a:ext uri="{9D8B030D-6E8A-4147-A177-3AD203B41FA5}">
                      <a16:colId xmlns:a16="http://schemas.microsoft.com/office/drawing/2014/main" val="2328178853"/>
                    </a:ext>
                  </a:extLst>
                </a:gridCol>
                <a:gridCol w="440691">
                  <a:extLst>
                    <a:ext uri="{9D8B030D-6E8A-4147-A177-3AD203B41FA5}">
                      <a16:colId xmlns:a16="http://schemas.microsoft.com/office/drawing/2014/main" val="3301723023"/>
                    </a:ext>
                  </a:extLst>
                </a:gridCol>
                <a:gridCol w="440691">
                  <a:extLst>
                    <a:ext uri="{9D8B030D-6E8A-4147-A177-3AD203B41FA5}">
                      <a16:colId xmlns:a16="http://schemas.microsoft.com/office/drawing/2014/main" val="3361054784"/>
                    </a:ext>
                  </a:extLst>
                </a:gridCol>
                <a:gridCol w="440691">
                  <a:extLst>
                    <a:ext uri="{9D8B030D-6E8A-4147-A177-3AD203B41FA5}">
                      <a16:colId xmlns:a16="http://schemas.microsoft.com/office/drawing/2014/main" val="1290243775"/>
                    </a:ext>
                  </a:extLst>
                </a:gridCol>
                <a:gridCol w="440691">
                  <a:extLst>
                    <a:ext uri="{9D8B030D-6E8A-4147-A177-3AD203B41FA5}">
                      <a16:colId xmlns:a16="http://schemas.microsoft.com/office/drawing/2014/main" val="1264905069"/>
                    </a:ext>
                  </a:extLst>
                </a:gridCol>
                <a:gridCol w="440691">
                  <a:extLst>
                    <a:ext uri="{9D8B030D-6E8A-4147-A177-3AD203B41FA5}">
                      <a16:colId xmlns:a16="http://schemas.microsoft.com/office/drawing/2014/main" val="2187858961"/>
                    </a:ext>
                  </a:extLst>
                </a:gridCol>
                <a:gridCol w="440691">
                  <a:extLst>
                    <a:ext uri="{9D8B030D-6E8A-4147-A177-3AD203B41FA5}">
                      <a16:colId xmlns:a16="http://schemas.microsoft.com/office/drawing/2014/main" val="3088131367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123526"/>
                  </a:ext>
                </a:extLst>
              </a:tr>
            </a:tbl>
          </a:graphicData>
        </a:graphic>
      </p:graphicFrame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333E7C18-EDE2-0962-1381-95E4851B8B81}"/>
              </a:ext>
            </a:extLst>
          </p:cNvPr>
          <p:cNvSpPr txBox="1"/>
          <p:nvPr/>
        </p:nvSpPr>
        <p:spPr>
          <a:xfrm>
            <a:off x="3426712" y="3681192"/>
            <a:ext cx="229057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Correct the error  the message is in the 4 MSB bits using H </a:t>
            </a:r>
            <a:endParaRPr lang="he-IL" sz="12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874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004B78E-240F-C73E-9369-424C82B9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21365" y="128470"/>
            <a:ext cx="10353762" cy="970450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lt1"/>
                </a:solidFill>
                <a:latin typeface="Overpass"/>
              </a:rPr>
              <a:t>McEliece Key Generation</a:t>
            </a:r>
            <a:endParaRPr lang="en-IL" sz="3000" b="1" dirty="0">
              <a:solidFill>
                <a:schemeClr val="lt1"/>
              </a:solidFill>
              <a:latin typeface="Overpas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תיבת טקסט 9">
                <a:extLst>
                  <a:ext uri="{FF2B5EF4-FFF2-40B4-BE49-F238E27FC236}">
                    <a16:creationId xmlns:a16="http://schemas.microsoft.com/office/drawing/2014/main" id="{620ACAE1-604D-DA72-293F-95C03BA9800E}"/>
                  </a:ext>
                </a:extLst>
              </p:cNvPr>
              <p:cNvSpPr txBox="1"/>
              <p:nvPr/>
            </p:nvSpPr>
            <p:spPr>
              <a:xfrm>
                <a:off x="1441547" y="1350110"/>
                <a:ext cx="6260905" cy="29330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798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867" dirty="0">
                    <a:solidFill>
                      <a:schemeClr val="lt1"/>
                    </a:solidFill>
                    <a:latin typeface="Overpass"/>
                  </a:rPr>
                  <a:t>Bob selects:</a:t>
                </a:r>
              </a:p>
              <a:p>
                <a:pPr marL="792900" lvl="1" indent="-34290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Arial" panose="020B0604020202020204" pitchFamily="34" charset="0"/>
                  <a:buChar char="•"/>
                  <a:defRPr/>
                </a:pPr>
                <a:r>
                  <a:rPr lang="en-US" sz="1867" dirty="0">
                    <a:solidFill>
                      <a:schemeClr val="lt1"/>
                    </a:solidFill>
                    <a:latin typeface="Overpass"/>
                    <a:ea typeface="Overpass"/>
                    <a:cs typeface="Overpass"/>
                    <a:sym typeface="Overpass"/>
                  </a:rPr>
                  <a:t>Matrix </a:t>
                </a:r>
                <a14:m>
                  <m:oMath xmlns:m="http://schemas.openxmlformats.org/officeDocument/2006/math">
                    <m:r>
                      <a:rPr lang="en-US" sz="1867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Overpass"/>
                        <a:cs typeface="Overpass"/>
                        <a:sym typeface="Overpass"/>
                      </a:rPr>
                      <m:t>𝑛</m:t>
                    </m:r>
                    <m:r>
                      <a:rPr lang="en-US" sz="1867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Overpass"/>
                        <a:cs typeface="Overpass"/>
                        <a:sym typeface="Overpass"/>
                      </a:rPr>
                      <m:t>×</m:t>
                    </m:r>
                    <m:r>
                      <a:rPr lang="en-US" sz="1867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Overpass"/>
                        <a:cs typeface="Overpass"/>
                        <a:sym typeface="Overpass"/>
                      </a:rPr>
                      <m:t>𝑘</m:t>
                    </m:r>
                  </m:oMath>
                </a14:m>
                <a:r>
                  <a:rPr lang="en-US" sz="1867" dirty="0">
                    <a:solidFill>
                      <a:schemeClr val="lt1"/>
                    </a:solidFill>
                    <a:latin typeface="Overpass"/>
                    <a:ea typeface="Overpass"/>
                    <a:cs typeface="Overpass"/>
                    <a:sym typeface="Overpass"/>
                  </a:rPr>
                  <a:t>  generator matrix for HC(7,4) </a:t>
                </a:r>
                <a:r>
                  <a:rPr lang="en-US" sz="1867" b="1" u="sng" dirty="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Overpass"/>
                    <a:ea typeface="Overpass"/>
                    <a:cs typeface="Overpass"/>
                    <a:sym typeface="Overpass"/>
                  </a:rPr>
                  <a:t>G</a:t>
                </a:r>
                <a:endParaRPr lang="en-US" sz="1867" dirty="0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endParaRPr>
              </a:p>
              <a:p>
                <a:pPr marL="792900" marR="0" lvl="1" indent="-3429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867" dirty="0">
                    <a:solidFill>
                      <a:schemeClr val="lt1"/>
                    </a:solidFill>
                    <a:latin typeface="Overpass"/>
                    <a:ea typeface="Overpass"/>
                    <a:cs typeface="Overpass"/>
                  </a:rPr>
                  <a:t>A random </a:t>
                </a:r>
                <a14:m>
                  <m:oMath xmlns:m="http://schemas.openxmlformats.org/officeDocument/2006/math">
                    <m:r>
                      <a:rPr lang="en-US" sz="1867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Overpass"/>
                        <a:cs typeface="Overpass"/>
                      </a:rPr>
                      <m:t>𝑘</m:t>
                    </m:r>
                    <m:r>
                      <a:rPr lang="en-US" sz="1867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Overpass"/>
                        <a:cs typeface="Overpass"/>
                      </a:rPr>
                      <m:t>×</m:t>
                    </m:r>
                    <m:r>
                      <a:rPr lang="en-US" sz="1867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Overpass"/>
                        <a:cs typeface="Overpass"/>
                      </a:rPr>
                      <m:t>𝑘</m:t>
                    </m:r>
                  </m:oMath>
                </a14:m>
                <a:r>
                  <a:rPr lang="en-US" sz="1867" dirty="0">
                    <a:solidFill>
                      <a:schemeClr val="lt1"/>
                    </a:solidFill>
                    <a:latin typeface="Overpass"/>
                    <a:ea typeface="Overpass"/>
                    <a:cs typeface="Overpass"/>
                  </a:rPr>
                  <a:t> binary invertible matrix </a:t>
                </a:r>
                <a:r>
                  <a:rPr lang="en-US" sz="1867" b="1" u="sng" dirty="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Overpass"/>
                    <a:ea typeface="Overpass"/>
                    <a:cs typeface="Overpass"/>
                  </a:rPr>
                  <a:t>S</a:t>
                </a:r>
                <a:r>
                  <a:rPr lang="en-US" sz="1867" dirty="0">
                    <a:solidFill>
                      <a:schemeClr val="lt1"/>
                    </a:solidFill>
                    <a:latin typeface="Overpass"/>
                    <a:ea typeface="Overpass"/>
                    <a:cs typeface="Overpass"/>
                  </a:rPr>
                  <a:t> </a:t>
                </a:r>
              </a:p>
              <a:p>
                <a:pPr marL="792900" marR="0" lvl="1" indent="-3429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867" dirty="0">
                    <a:solidFill>
                      <a:schemeClr val="lt1"/>
                    </a:solidFill>
                    <a:latin typeface="Overpass"/>
                    <a:ea typeface="Overpass"/>
                    <a:cs typeface="Overpass"/>
                  </a:rPr>
                  <a:t>A random </a:t>
                </a:r>
                <a14:m>
                  <m:oMath xmlns:m="http://schemas.openxmlformats.org/officeDocument/2006/math">
                    <m:r>
                      <a:rPr lang="en-US" sz="1867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Overpass"/>
                        <a:cs typeface="Overpass"/>
                      </a:rPr>
                      <m:t>𝑛</m:t>
                    </m:r>
                    <m:r>
                      <a:rPr lang="en-US" sz="1867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Overpass"/>
                        <a:cs typeface="Overpass"/>
                      </a:rPr>
                      <m:t>×</m:t>
                    </m:r>
                    <m:r>
                      <a:rPr lang="en-US" sz="1867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Overpass"/>
                        <a:cs typeface="Overpass"/>
                      </a:rPr>
                      <m:t>𝑛</m:t>
                    </m:r>
                  </m:oMath>
                </a14:m>
                <a:r>
                  <a:rPr lang="en-US" sz="1867" dirty="0">
                    <a:solidFill>
                      <a:schemeClr val="lt1"/>
                    </a:solidFill>
                    <a:latin typeface="Overpass"/>
                    <a:ea typeface="Overpass"/>
                    <a:cs typeface="Overpass"/>
                  </a:rPr>
                  <a:t> permutation matrix </a:t>
                </a:r>
                <a:r>
                  <a:rPr lang="en-US" sz="1867" b="1" u="sng" dirty="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Overpass"/>
                    <a:ea typeface="Overpass"/>
                    <a:cs typeface="Overpass"/>
                  </a:rPr>
                  <a:t>P</a:t>
                </a:r>
                <a:r>
                  <a:rPr lang="en-US" sz="1867" dirty="0">
                    <a:solidFill>
                      <a:schemeClr val="lt1"/>
                    </a:solidFill>
                    <a:latin typeface="Overpass"/>
                    <a:ea typeface="Overpass"/>
                    <a:cs typeface="Overpass"/>
                  </a:rPr>
                  <a:t>.</a:t>
                </a:r>
              </a:p>
              <a:p>
                <a:pPr marL="3798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867" dirty="0">
                    <a:solidFill>
                      <a:schemeClr val="lt1"/>
                    </a:solidFill>
                    <a:latin typeface="Overpass"/>
                    <a:ea typeface="Overpass"/>
                    <a:cs typeface="Overpass"/>
                  </a:rPr>
                  <a:t> Bob computes the </a:t>
                </a:r>
                <a14:m>
                  <m:oMath xmlns:m="http://schemas.openxmlformats.org/officeDocument/2006/math">
                    <m:r>
                      <a:rPr lang="en-US" sz="1867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Overpass"/>
                        <a:cs typeface="Overpass"/>
                      </a:rPr>
                      <m:t>𝑘</m:t>
                    </m:r>
                    <m:r>
                      <a:rPr lang="en-US" sz="1867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Overpass"/>
                        <a:cs typeface="Overpass"/>
                      </a:rPr>
                      <m:t>×</m:t>
                    </m:r>
                    <m:r>
                      <a:rPr lang="en-US" sz="1867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Overpass"/>
                        <a:cs typeface="Overpass"/>
                      </a:rPr>
                      <m:t>𝑛</m:t>
                    </m:r>
                  </m:oMath>
                </a14:m>
                <a:r>
                  <a:rPr lang="en-US" sz="1867" dirty="0">
                    <a:solidFill>
                      <a:schemeClr val="lt1"/>
                    </a:solidFill>
                    <a:latin typeface="Overpass"/>
                    <a:ea typeface="Overpass"/>
                    <a:cs typeface="Overpass"/>
                  </a:rPr>
                  <a:t> matrix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67" b="1" i="1">
                            <a:solidFill>
                              <a:schemeClr val="lt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Overpass"/>
                            <a:cs typeface="Overpass"/>
                          </a:rPr>
                        </m:ctrlPr>
                      </m:accPr>
                      <m:e>
                        <m:r>
                          <a:rPr lang="en-US" sz="1867" b="1">
                            <a:solidFill>
                              <a:schemeClr val="lt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Overpass"/>
                            <a:cs typeface="Overpass"/>
                          </a:rPr>
                          <m:t>𝐆</m:t>
                        </m:r>
                      </m:e>
                    </m:acc>
                    <m:r>
                      <a:rPr lang="en-US" sz="1867" b="1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Overpass"/>
                        <a:cs typeface="Overpass"/>
                      </a:rPr>
                      <m:t>=</m:t>
                    </m:r>
                    <m:r>
                      <a:rPr lang="en-US" sz="1867" b="1" smtClean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Overpass"/>
                        <a:cs typeface="Overpass"/>
                      </a:rPr>
                      <m:t>𝐒𝐆𝐏</m:t>
                    </m:r>
                  </m:oMath>
                </a14:m>
                <a:r>
                  <a:rPr lang="en-US" sz="1867" dirty="0">
                    <a:solidFill>
                      <a:schemeClr val="lt1"/>
                    </a:solidFill>
                    <a:latin typeface="Overpass"/>
                    <a:ea typeface="Overpass"/>
                    <a:cs typeface="Overpass"/>
                  </a:rPr>
                  <a:t>.</a:t>
                </a:r>
              </a:p>
              <a:p>
                <a:pPr marL="3798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867" dirty="0">
                    <a:solidFill>
                      <a:schemeClr val="lt1"/>
                    </a:solidFill>
                    <a:latin typeface="Overpass"/>
                    <a:ea typeface="Overpass"/>
                    <a:cs typeface="Overpass"/>
                  </a:rPr>
                  <a:t> Bob’s public key is </a:t>
                </a:r>
                <a14:m>
                  <m:oMath xmlns:m="http://schemas.openxmlformats.org/officeDocument/2006/math">
                    <m:r>
                      <a:rPr lang="en-US" sz="1867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Overpass"/>
                        <a:cs typeface="Overpass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1867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Overpass"/>
                            <a:cs typeface="Overpass"/>
                          </a:rPr>
                        </m:ctrlPr>
                      </m:accPr>
                      <m:e>
                        <m:r>
                          <a:rPr lang="en-US" sz="1867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Overpass"/>
                            <a:cs typeface="Overpass"/>
                          </a:rPr>
                          <m:t>𝐺</m:t>
                        </m:r>
                      </m:e>
                    </m:acc>
                    <m:r>
                      <a:rPr lang="en-US" sz="1867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Overpass"/>
                        <a:cs typeface="Overpass"/>
                      </a:rPr>
                      <m:t>,</m:t>
                    </m:r>
                    <m:r>
                      <m:rPr>
                        <m:sty m:val="p"/>
                      </m:rPr>
                      <a:rPr lang="en-US" sz="1867" b="0" i="0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Overpass"/>
                        <a:cs typeface="Overpass"/>
                      </a:rPr>
                      <m:t>t</m:t>
                    </m:r>
                    <m:r>
                      <a:rPr lang="en-US" sz="1867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Overpass"/>
                        <a:cs typeface="Overpass"/>
                      </a:rPr>
                      <m:t>)</m:t>
                    </m:r>
                  </m:oMath>
                </a14:m>
                <a:endParaRPr lang="en-US" sz="1867" dirty="0">
                  <a:solidFill>
                    <a:schemeClr val="lt1"/>
                  </a:solidFill>
                  <a:latin typeface="Overpass"/>
                  <a:ea typeface="Overpass"/>
                  <a:cs typeface="Overpass"/>
                </a:endParaRPr>
              </a:p>
              <a:p>
                <a:pPr marL="3798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867" dirty="0">
                    <a:solidFill>
                      <a:schemeClr val="lt1"/>
                    </a:solidFill>
                    <a:latin typeface="Overpass"/>
                    <a:ea typeface="Overpass"/>
                    <a:cs typeface="Overpass"/>
                  </a:rPr>
                  <a:t> Bob’s private key is (G,S,P)</a:t>
                </a:r>
              </a:p>
            </p:txBody>
          </p:sp>
        </mc:Choice>
        <mc:Fallback xmlns="">
          <p:sp>
            <p:nvSpPr>
              <p:cNvPr id="10" name="תיבת טקסט 9">
                <a:extLst>
                  <a:ext uri="{FF2B5EF4-FFF2-40B4-BE49-F238E27FC236}">
                    <a16:creationId xmlns:a16="http://schemas.microsoft.com/office/drawing/2014/main" id="{620ACAE1-604D-DA72-293F-95C03BA98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547" y="1350110"/>
                <a:ext cx="6260905" cy="2933047"/>
              </a:xfrm>
              <a:prstGeom prst="rect">
                <a:avLst/>
              </a:prstGeom>
              <a:blipFill>
                <a:blip r:embed="rId2"/>
                <a:stretch>
                  <a:fillRect t="-1037" b="-228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593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EE0B61-4D33-A56E-8BEC-4DF0F9B6FF8F}"/>
              </a:ext>
            </a:extLst>
          </p:cNvPr>
          <p:cNvSpPr txBox="1">
            <a:spLocks/>
          </p:cNvSpPr>
          <p:nvPr/>
        </p:nvSpPr>
        <p:spPr>
          <a:xfrm>
            <a:off x="798883" y="-284622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endParaRPr lang="en-IL" sz="22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00743E4-F473-0C6C-D1A3-2628E2D9EBBF}"/>
              </a:ext>
            </a:extLst>
          </p:cNvPr>
          <p:cNvSpPr txBox="1">
            <a:spLocks/>
          </p:cNvSpPr>
          <p:nvPr/>
        </p:nvSpPr>
        <p:spPr>
          <a:xfrm>
            <a:off x="-464807" y="287581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schemeClr val="l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verpass"/>
                <a:cs typeface="+mj-cs"/>
              </a:rPr>
              <a:t>McEliece Encryption</a:t>
            </a:r>
            <a:endParaRPr lang="en-IL" sz="3000" b="1" dirty="0">
              <a:solidFill>
                <a:schemeClr val="l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verpass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96612E86-1DFB-E770-80AD-C9658CFD09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1670" y="1851874"/>
                <a:ext cx="8831629" cy="2726682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0000" lvl="1" indent="0">
                  <a:buClr>
                    <a:srgbClr val="DADADA"/>
                  </a:buClr>
                  <a:buNone/>
                  <a:defRPr/>
                </a:pPr>
                <a:r>
                  <a:rPr lang="en-US" sz="1867" dirty="0">
                    <a:solidFill>
                      <a:schemeClr val="lt1"/>
                    </a:solidFill>
                    <a:effectLst/>
                    <a:latin typeface="Overpass"/>
                    <a:ea typeface="Overpass"/>
                    <a:cs typeface="Overpass"/>
                  </a:rPr>
                  <a:t>Alice wants to send key m to Bob using Bob’s public key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67" i="1"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  <a:ea typeface="Overpass"/>
                            <a:cs typeface="Overpass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67" i="1">
                                <a:solidFill>
                                  <a:schemeClr val="lt1"/>
                                </a:solidFill>
                                <a:effectLst/>
                                <a:latin typeface="Cambria Math" panose="02040503050406030204" pitchFamily="18" charset="0"/>
                                <a:ea typeface="Overpass"/>
                                <a:cs typeface="Overpass"/>
                              </a:rPr>
                            </m:ctrlPr>
                          </m:accPr>
                          <m:e>
                            <m:r>
                              <a:rPr lang="en-US" sz="1867">
                                <a:solidFill>
                                  <a:schemeClr val="lt1"/>
                                </a:solidFill>
                                <a:effectLst/>
                                <a:latin typeface="Cambria Math" panose="02040503050406030204" pitchFamily="18" charset="0"/>
                                <a:ea typeface="Overpass"/>
                                <a:cs typeface="Overpass"/>
                              </a:rPr>
                              <m:t>𝐺</m:t>
                            </m:r>
                          </m:e>
                        </m:acc>
                        <m:r>
                          <a:rPr lang="en-US" sz="1867"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  <a:ea typeface="Overpass"/>
                            <a:cs typeface="Overpass"/>
                          </a:rPr>
                          <m:t>,</m:t>
                        </m:r>
                        <m:r>
                          <a:rPr lang="en-US" sz="1867"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  <a:ea typeface="Overpass"/>
                            <a:cs typeface="Overpass"/>
                          </a:rPr>
                          <m:t>𝑡</m:t>
                        </m:r>
                      </m:e>
                    </m:d>
                    <m:r>
                      <a:rPr lang="en-US" sz="1867"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  <a:ea typeface="Overpass"/>
                        <a:cs typeface="Overpass"/>
                      </a:rPr>
                      <m:t>:</m:t>
                    </m:r>
                  </m:oMath>
                </a14:m>
                <a:endParaRPr lang="en-US" sz="1867" dirty="0">
                  <a:solidFill>
                    <a:schemeClr val="lt1"/>
                  </a:solidFill>
                  <a:effectLst/>
                  <a:latin typeface="Overpass"/>
                  <a:ea typeface="Overpass"/>
                  <a:cs typeface="Overpass"/>
                </a:endParaRPr>
              </a:p>
              <a:p>
                <a:pPr marL="792900" lvl="1" indent="-342900">
                  <a:buClr>
                    <a:srgbClr val="DADADA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sz="1867" dirty="0">
                    <a:solidFill>
                      <a:schemeClr val="lt1"/>
                    </a:solidFill>
                    <a:effectLst/>
                    <a:latin typeface="Overpass"/>
                    <a:ea typeface="Overpass"/>
                    <a:cs typeface="Overpass"/>
                  </a:rPr>
                  <a:t>Alice encodes m as a binary string of length k.</a:t>
                </a:r>
              </a:p>
              <a:p>
                <a:pPr marL="792900" lvl="1" indent="-342900">
                  <a:buClr>
                    <a:srgbClr val="DADADA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sz="1867" dirty="0">
                    <a:solidFill>
                      <a:schemeClr val="lt1"/>
                    </a:solidFill>
                    <a:effectLst/>
                    <a:latin typeface="Overpass"/>
                    <a:ea typeface="Overpass"/>
                    <a:cs typeface="Overpass"/>
                  </a:rPr>
                  <a:t>Alice computes the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67" i="1"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  <a:ea typeface="Overpass"/>
                            <a:cs typeface="Overpass"/>
                          </a:rPr>
                        </m:ctrlPr>
                      </m:sSupPr>
                      <m:e>
                        <m:r>
                          <a:rPr lang="en-US" sz="1867"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  <a:ea typeface="Overpass"/>
                            <a:cs typeface="Overpass"/>
                          </a:rPr>
                          <m:t>𝒄</m:t>
                        </m:r>
                      </m:e>
                      <m:sup>
                        <m:r>
                          <a:rPr lang="en-US" sz="1867"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  <a:ea typeface="Overpass"/>
                            <a:cs typeface="Overpass"/>
                          </a:rPr>
                          <m:t>′</m:t>
                        </m:r>
                      </m:sup>
                    </m:sSup>
                    <m:r>
                      <a:rPr lang="en-US" sz="1867"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  <a:ea typeface="Overpass"/>
                        <a:cs typeface="Overpass"/>
                      </a:rPr>
                      <m:t>=</m:t>
                    </m:r>
                    <m:r>
                      <a:rPr lang="en-US" sz="1867"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  <a:ea typeface="Overpass"/>
                        <a:cs typeface="Overpass"/>
                      </a:rPr>
                      <m:t>𝑚</m:t>
                    </m:r>
                    <m:r>
                      <a:rPr lang="en-US" sz="1867"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  <a:ea typeface="Overpass"/>
                        <a:cs typeface="Overpass"/>
                      </a:rPr>
                      <m:t> ∙</m:t>
                    </m:r>
                    <m:acc>
                      <m:accPr>
                        <m:chr m:val="̂"/>
                        <m:ctrlPr>
                          <a:rPr lang="en-US" sz="1867" i="1"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  <a:ea typeface="Overpass"/>
                            <a:cs typeface="Overpass"/>
                          </a:rPr>
                        </m:ctrlPr>
                      </m:accPr>
                      <m:e>
                        <m:r>
                          <a:rPr lang="en-US" sz="1867"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  <a:ea typeface="Overpass"/>
                            <a:cs typeface="Overpass"/>
                          </a:rPr>
                          <m:t>𝐺</m:t>
                        </m:r>
                      </m:e>
                    </m:acc>
                  </m:oMath>
                </a14:m>
                <a:endParaRPr lang="en-US" sz="1867" dirty="0">
                  <a:solidFill>
                    <a:schemeClr val="lt1"/>
                  </a:solidFill>
                  <a:effectLst/>
                  <a:latin typeface="Overpass"/>
                  <a:ea typeface="Overpass"/>
                  <a:cs typeface="Overpass"/>
                </a:endParaRPr>
              </a:p>
              <a:p>
                <a:pPr marL="792900" lvl="1" indent="-342900">
                  <a:buClr>
                    <a:srgbClr val="DADADA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sz="1867" dirty="0">
                    <a:solidFill>
                      <a:schemeClr val="lt1"/>
                    </a:solidFill>
                    <a:effectLst/>
                    <a:latin typeface="Overpass"/>
                    <a:ea typeface="Overpass"/>
                    <a:cs typeface="Overpass"/>
                  </a:rPr>
                  <a:t>Alice generates a random n-bit vector e containing </a:t>
                </a:r>
                <a14:m>
                  <m:oMath xmlns:m="http://schemas.openxmlformats.org/officeDocument/2006/math">
                    <m:r>
                      <a:rPr lang="en-US" sz="1867"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  <a:ea typeface="Overpass"/>
                        <a:cs typeface="Overpass"/>
                      </a:rPr>
                      <m:t>𝑤</m:t>
                    </m:r>
                    <m:d>
                      <m:dPr>
                        <m:ctrlPr>
                          <a:rPr lang="en-US" sz="1867" i="1"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  <a:ea typeface="Overpass"/>
                            <a:cs typeface="Overpass"/>
                          </a:rPr>
                        </m:ctrlPr>
                      </m:dPr>
                      <m:e>
                        <m:r>
                          <a:rPr lang="en-US" sz="1867"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  <a:ea typeface="Overpass"/>
                            <a:cs typeface="Overpass"/>
                          </a:rPr>
                          <m:t>𝑒</m:t>
                        </m:r>
                      </m:e>
                    </m:d>
                    <m:r>
                      <a:rPr lang="en-US" sz="1867"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  <a:ea typeface="Overpass"/>
                        <a:cs typeface="Overpass"/>
                      </a:rPr>
                      <m:t>≤</m:t>
                    </m:r>
                    <m:r>
                      <a:rPr lang="en-US" sz="1867"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  <a:ea typeface="Overpass"/>
                        <a:cs typeface="Overpass"/>
                      </a:rPr>
                      <m:t>𝑡</m:t>
                    </m:r>
                  </m:oMath>
                </a14:m>
                <a:r>
                  <a:rPr lang="en-US" sz="1867" dirty="0">
                    <a:solidFill>
                      <a:schemeClr val="lt1"/>
                    </a:solidFill>
                    <a:effectLst/>
                    <a:latin typeface="Overpass"/>
                    <a:ea typeface="Overpass"/>
                    <a:cs typeface="Overpass"/>
                  </a:rPr>
                  <a:t> ones.</a:t>
                </a:r>
              </a:p>
              <a:p>
                <a:pPr marL="792900" lvl="1" indent="-342900">
                  <a:buClr>
                    <a:srgbClr val="DADADA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sz="1867" dirty="0">
                    <a:solidFill>
                      <a:schemeClr val="lt1"/>
                    </a:solidFill>
                    <a:effectLst/>
                    <a:latin typeface="Overpass"/>
                    <a:ea typeface="Overpass"/>
                    <a:cs typeface="Overpass"/>
                  </a:rPr>
                  <a:t>Alice computes the ciphertext as c = c’ + e and send c to Bob.</a:t>
                </a:r>
              </a:p>
              <a:p>
                <a:pPr marL="720000" marR="0" lvl="1" indent="-270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"/>
                  <a:tabLst/>
                  <a:defRPr/>
                </a:pPr>
                <a:endParaRPr lang="en-US" sz="1867" dirty="0">
                  <a:solidFill>
                    <a:schemeClr val="lt1"/>
                  </a:solidFill>
                  <a:latin typeface="Overpass"/>
                  <a:ea typeface="Overpass"/>
                  <a:cs typeface="Overpass"/>
                </a:endParaRPr>
              </a:p>
              <a:p>
                <a:pPr marL="720000" marR="0" lvl="1" indent="-270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"/>
                  <a:tabLst/>
                  <a:defRPr/>
                </a:pPr>
                <a:endParaRPr lang="en-US" sz="1867" dirty="0">
                  <a:solidFill>
                    <a:schemeClr val="lt1"/>
                  </a:solidFill>
                  <a:latin typeface="Overpass"/>
                  <a:ea typeface="Overpass"/>
                  <a:cs typeface="Overpass"/>
                </a:endParaRPr>
              </a:p>
              <a:p>
                <a:pPr marL="720000" marR="0" lvl="1" indent="-270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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solidFill>
                      <a:sysClr val="windowText" lastClr="000000">
                        <a:lumMod val="75000"/>
                        <a:lumOff val="25000"/>
                        <a:alpha val="10000"/>
                      </a:sysClr>
                    </a:solidFill>
                  </a:ln>
                  <a:solidFill>
                    <a:srgbClr val="DADADA"/>
                  </a:solidFill>
                  <a:effectLst>
                    <a:outerShdw blurRad="9525" dist="25400" dir="14640000" algn="tl" rotWithShape="0">
                      <a:sysClr val="windowText" lastClr="000000">
                        <a:alpha val="30000"/>
                      </a:sysClr>
                    </a:outerShdw>
                  </a:effectLst>
                  <a:uLnTx/>
                  <a:uFillTx/>
                  <a:latin typeface="Calisto MT" panose="02040603050505030304"/>
                </a:endParaRPr>
              </a:p>
              <a:p>
                <a:pPr marL="720000" marR="0" lvl="1" indent="-270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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solidFill>
                      <a:sysClr val="windowText" lastClr="000000">
                        <a:lumMod val="75000"/>
                        <a:lumOff val="25000"/>
                        <a:alpha val="10000"/>
                      </a:sysClr>
                    </a:solidFill>
                  </a:ln>
                  <a:solidFill>
                    <a:srgbClr val="DADADA"/>
                  </a:solidFill>
                  <a:effectLst>
                    <a:outerShdw blurRad="9525" dist="25400" dir="14640000" algn="tl" rotWithShape="0">
                      <a:sysClr val="windowText" lastClr="000000">
                        <a:alpha val="30000"/>
                      </a:sysClr>
                    </a:outerShdw>
                  </a:effectLst>
                  <a:uLnTx/>
                  <a:uFillTx/>
                  <a:latin typeface="Calisto MT" panose="02040603050505030304"/>
                </a:endParaRPr>
              </a:p>
              <a:p>
                <a:pPr marL="720000" marR="0" lvl="1" indent="-270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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solidFill>
                      <a:sysClr val="windowText" lastClr="000000">
                        <a:lumMod val="75000"/>
                        <a:lumOff val="25000"/>
                        <a:alpha val="10000"/>
                      </a:sysClr>
                    </a:solidFill>
                  </a:ln>
                  <a:solidFill>
                    <a:srgbClr val="DADADA"/>
                  </a:solidFill>
                  <a:effectLst>
                    <a:outerShdw blurRad="9525" dist="25400" dir="14640000" algn="tl" rotWithShape="0">
                      <a:sysClr val="windowText" lastClr="000000">
                        <a:alpha val="30000"/>
                      </a:sysClr>
                    </a:outerShdw>
                  </a:effectLst>
                  <a:uLnTx/>
                  <a:uFillTx/>
                  <a:latin typeface="Calisto MT" panose="02040603050505030304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None/>
                  <a:tabLst/>
                  <a:defRPr/>
                </a:pPr>
                <a:endParaRPr kumimoji="0" lang="en-IL" b="0" i="0" u="none" strike="noStrike" kern="1200" cap="none" spc="0" normalizeH="0" baseline="0" noProof="0" dirty="0">
                  <a:ln>
                    <a:solidFill>
                      <a:sysClr val="windowText" lastClr="000000">
                        <a:lumMod val="75000"/>
                        <a:lumOff val="25000"/>
                        <a:alpha val="10000"/>
                      </a:sysClr>
                    </a:solidFill>
                  </a:ln>
                  <a:solidFill>
                    <a:srgbClr val="DADADA"/>
                  </a:solidFill>
                  <a:effectLst>
                    <a:outerShdw blurRad="9525" dist="25400" dir="14640000" algn="tl" rotWithShape="0">
                      <a:sysClr val="windowText" lastClr="000000">
                        <a:alpha val="30000"/>
                      </a:sysClr>
                    </a:outerShdw>
                  </a:effectLst>
                  <a:uLnTx/>
                  <a:uFillTx/>
                  <a:latin typeface="Calisto MT" panose="02040603050505030304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96612E86-1DFB-E770-80AD-C9658CFD0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0" y="1851874"/>
                <a:ext cx="8831629" cy="27266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674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4793FAD6-ABD6-A062-B133-29F8058382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9785" y="1502815"/>
                <a:ext cx="8946541" cy="4195481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lvl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867" dirty="0">
                    <a:solidFill>
                      <a:schemeClr val="lt1"/>
                    </a:solidFill>
                    <a:effectLst/>
                    <a:latin typeface="Overpass"/>
                  </a:rPr>
                  <a:t>Bob receive encrypted key c from Alice.</a:t>
                </a:r>
              </a:p>
              <a:p>
                <a:pPr marR="0" lvl="1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867" dirty="0">
                    <a:solidFill>
                      <a:schemeClr val="lt1"/>
                    </a:solidFill>
                    <a:effectLst/>
                    <a:latin typeface="Overpass"/>
                  </a:rPr>
                  <a:t>Bob computes the inverse of P,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67" i="1"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67"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sz="1867"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67"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1867" dirty="0">
                    <a:solidFill>
                      <a:schemeClr val="lt1"/>
                    </a:solidFill>
                    <a:effectLst/>
                    <a:latin typeface="Overpass"/>
                  </a:rPr>
                  <a:t>.</a:t>
                </a:r>
              </a:p>
              <a:p>
                <a:pPr marR="0" lvl="1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867" dirty="0">
                    <a:solidFill>
                      <a:schemeClr val="lt1"/>
                    </a:solidFill>
                    <a:effectLst/>
                    <a:latin typeface="Overpass"/>
                  </a:rPr>
                  <a:t>Bob computes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67" i="1"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67"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</m:acc>
                    <m:r>
                      <a:rPr lang="en-US" sz="1867"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67"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sz="1867"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 ∙</m:t>
                    </m:r>
                    <m:sSup>
                      <m:sSupPr>
                        <m:ctrlPr>
                          <a:rPr lang="en-US" sz="1867" i="1"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67"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sz="1867"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67"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1867"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67" dirty="0">
                  <a:solidFill>
                    <a:schemeClr val="lt1"/>
                  </a:solidFill>
                  <a:effectLst/>
                  <a:latin typeface="Overpass"/>
                </a:endParaRPr>
              </a:p>
              <a:p>
                <a:pPr marR="0" lvl="1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867" dirty="0">
                    <a:solidFill>
                      <a:schemeClr val="lt1"/>
                    </a:solidFill>
                    <a:effectLst/>
                    <a:latin typeface="Overpass"/>
                  </a:rPr>
                  <a:t>Bob uses the decoding algorithm Hamming</a:t>
                </a:r>
              </a:p>
              <a:p>
                <a:pPr marL="457200" marR="0" lvl="1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None/>
                  <a:tabLst/>
                  <a:defRPr/>
                </a:pPr>
                <a:r>
                  <a:rPr lang="en-US" sz="1867" dirty="0">
                    <a:solidFill>
                      <a:schemeClr val="lt1"/>
                    </a:solidFill>
                    <a:effectLst/>
                    <a:latin typeface="Overpass"/>
                  </a:rPr>
                  <a:t>	code to decode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67" i="1"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67"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</m:acc>
                  </m:oMath>
                </a14:m>
                <a:r>
                  <a:rPr lang="en-US" sz="1867" dirty="0">
                    <a:solidFill>
                      <a:schemeClr val="lt1"/>
                    </a:solidFill>
                    <a:effectLst/>
                    <a:latin typeface="Overpass"/>
                  </a:rPr>
                  <a:t>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67" i="1"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67"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</m:acc>
                    <m:r>
                      <a:rPr lang="en-US" sz="1867"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67"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𝐦</m:t>
                    </m:r>
                    <m:r>
                      <a:rPr lang="en-US" sz="1867"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1867"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sz="1867"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67" dirty="0">
                  <a:solidFill>
                    <a:schemeClr val="lt1"/>
                  </a:solidFill>
                  <a:effectLst/>
                  <a:latin typeface="Overpass"/>
                </a:endParaRPr>
              </a:p>
              <a:p>
                <a:pPr marR="0" lvl="1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867" dirty="0">
                    <a:solidFill>
                      <a:schemeClr val="lt1"/>
                    </a:solidFill>
                    <a:effectLst/>
                    <a:latin typeface="Overpass"/>
                  </a:rPr>
                  <a:t>Bob computes </a:t>
                </a:r>
                <a14:m>
                  <m:oMath xmlns:m="http://schemas.openxmlformats.org/officeDocument/2006/math">
                    <m:r>
                      <a:rPr lang="en-US" sz="1867"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𝐦</m:t>
                    </m:r>
                    <m:r>
                      <a:rPr lang="en-US" sz="1867"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1867" i="1"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67"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</m:acc>
                    <m:r>
                      <a:rPr lang="en-US" sz="1867"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1867" i="1"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67"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p>
                        <m:r>
                          <a:rPr lang="en-US" sz="1867"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67"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1867"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67" dirty="0">
                  <a:solidFill>
                    <a:schemeClr val="lt1"/>
                  </a:solidFill>
                  <a:effectLst/>
                  <a:latin typeface="Overpass"/>
                </a:endParaRPr>
              </a:p>
              <a:p>
                <a:pPr marL="720000" marR="0" lvl="1" indent="-270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"/>
                  <a:tabLst/>
                  <a:defRPr/>
                </a:pPr>
                <a:endParaRPr lang="en-US" sz="1867" dirty="0">
                  <a:solidFill>
                    <a:schemeClr val="lt1"/>
                  </a:solidFill>
                  <a:effectLst/>
                  <a:latin typeface="Overpass"/>
                </a:endParaRPr>
              </a:p>
              <a:p>
                <a:pPr marL="720000" marR="0" lvl="1" indent="-270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"/>
                  <a:tabLst/>
                  <a:defRPr/>
                </a:pPr>
                <a:endParaRPr kumimoji="0" lang="en-US" sz="2600" b="0" i="0" u="none" strike="noStrike" kern="1200" cap="none" spc="0" normalizeH="0" baseline="0" noProof="0" dirty="0">
                  <a:ln>
                    <a:solidFill>
                      <a:sysClr val="windowText" lastClr="000000">
                        <a:lumMod val="75000"/>
                        <a:lumOff val="25000"/>
                        <a:alpha val="10000"/>
                      </a:sysClr>
                    </a:solidFill>
                  </a:ln>
                  <a:solidFill>
                    <a:srgbClr val="DADADA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  <a:p>
                <a:pPr marL="720000" marR="0" lvl="1" indent="-270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"/>
                  <a:tabLst/>
                  <a:defRPr/>
                </a:pPr>
                <a:endParaRPr kumimoji="0" lang="en-US" sz="2600" b="0" i="0" u="none" strike="noStrike" kern="1200" cap="none" spc="0" normalizeH="0" baseline="0" noProof="0" dirty="0">
                  <a:ln>
                    <a:solidFill>
                      <a:sysClr val="windowText" lastClr="000000">
                        <a:lumMod val="75000"/>
                        <a:lumOff val="25000"/>
                        <a:alpha val="10000"/>
                      </a:sysClr>
                    </a:solidFill>
                  </a:ln>
                  <a:solidFill>
                    <a:srgbClr val="DADADA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None/>
                  <a:tabLst/>
                  <a:defRPr/>
                </a:pPr>
                <a:endParaRPr kumimoji="0" lang="en-IL" sz="3200" b="0" i="0" u="none" strike="noStrike" kern="1200" cap="none" spc="0" normalizeH="0" baseline="0" noProof="0" dirty="0">
                  <a:ln>
                    <a:solidFill>
                      <a:sysClr val="windowText" lastClr="000000">
                        <a:lumMod val="75000"/>
                        <a:lumOff val="25000"/>
                        <a:alpha val="10000"/>
                      </a:sysClr>
                    </a:solidFill>
                  </a:ln>
                  <a:solidFill>
                    <a:srgbClr val="DADADA"/>
                  </a:solidFill>
                  <a:effectLst>
                    <a:outerShdw blurRad="9525" dist="25400" dir="14640000" algn="tl" rotWithShape="0">
                      <a:sysClr val="windowText" lastClr="000000">
                        <a:alpha val="30000"/>
                      </a:sysClr>
                    </a:outerShdw>
                  </a:effectLst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4793FAD6-ABD6-A062-B133-29F805838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785" y="1502815"/>
                <a:ext cx="8946541" cy="41954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5A1B0121-18CF-08E7-5056-EFD802F84A00}"/>
              </a:ext>
            </a:extLst>
          </p:cNvPr>
          <p:cNvSpPr txBox="1">
            <a:spLocks/>
          </p:cNvSpPr>
          <p:nvPr/>
        </p:nvSpPr>
        <p:spPr>
          <a:xfrm>
            <a:off x="-314560" y="310286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schemeClr val="l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verpass"/>
                <a:cs typeface="+mj-cs"/>
              </a:rPr>
              <a:t>McEliece Decryption</a:t>
            </a:r>
            <a:endParaRPr lang="en-IL" sz="3000" b="1" dirty="0">
              <a:solidFill>
                <a:schemeClr val="l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verpass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1637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36F13A9-EE44-81E9-F572-18E015775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47020" y="-24235"/>
            <a:ext cx="9404723" cy="1400530"/>
          </a:xfrm>
        </p:spPr>
        <p:txBody>
          <a:bodyPr/>
          <a:lstStyle/>
          <a:p>
            <a:r>
              <a:rPr lang="en-US" sz="3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</a:rPr>
              <a:t>McEliece Proof of Decryption</a:t>
            </a:r>
            <a:endParaRPr lang="en-IL" sz="30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lt1"/>
              </a:solidFill>
              <a:latin typeface="Overpas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8DDD14-ED87-5A43-1EE1-6FB792EBE1F4}"/>
              </a:ext>
            </a:extLst>
          </p:cNvPr>
          <p:cNvSpPr txBox="1">
            <a:spLocks/>
          </p:cNvSpPr>
          <p:nvPr/>
        </p:nvSpPr>
        <p:spPr>
          <a:xfrm>
            <a:off x="1670605" y="1197405"/>
            <a:ext cx="8946541" cy="41954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00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None/>
              <a:tabLst/>
              <a:defRPr/>
            </a:pPr>
            <a:r>
              <a:rPr lang="en-US" sz="1867" dirty="0">
                <a:solidFill>
                  <a:schemeClr val="lt1"/>
                </a:solidFill>
                <a:effectLst/>
                <a:latin typeface="Overpass"/>
              </a:rPr>
              <a:t>To decrypt Alices message :</a:t>
            </a:r>
          </a:p>
          <a:p>
            <a:pPr marL="4500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None/>
              <a:tabLst/>
              <a:defRPr/>
            </a:pPr>
            <a:r>
              <a:rPr lang="en-US" sz="1867" dirty="0">
                <a:solidFill>
                  <a:schemeClr val="lt1"/>
                </a:solidFill>
                <a:effectLst/>
                <a:latin typeface="Overpass"/>
              </a:rPr>
              <a:t>Bob computes : </a:t>
            </a:r>
          </a:p>
          <a:p>
            <a:pPr marL="450000" lvl="1" indent="0">
              <a:buClr>
                <a:srgbClr val="DADADA"/>
              </a:buClr>
              <a:buNone/>
              <a:defRPr/>
            </a:pPr>
            <a:endParaRPr lang="en-US" sz="1867" dirty="0">
              <a:solidFill>
                <a:schemeClr val="lt1"/>
              </a:solidFill>
              <a:effectLst/>
              <a:latin typeface="Overpas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None/>
              <a:tabLst/>
              <a:defRPr/>
            </a:pPr>
            <a:endParaRPr lang="en-IL" sz="1867" dirty="0">
              <a:solidFill>
                <a:schemeClr val="lt1"/>
              </a:solidFill>
              <a:effectLst/>
              <a:latin typeface="Overpas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תיבת טקסט 14">
                <a:extLst>
                  <a:ext uri="{FF2B5EF4-FFF2-40B4-BE49-F238E27FC236}">
                    <a16:creationId xmlns:a16="http://schemas.microsoft.com/office/drawing/2014/main" id="{041EFDD0-B037-8E4E-565E-DEF3D6652BF3}"/>
                  </a:ext>
                </a:extLst>
              </p:cNvPr>
              <p:cNvSpPr txBox="1"/>
              <p:nvPr/>
            </p:nvSpPr>
            <p:spPr>
              <a:xfrm>
                <a:off x="907079" y="2056534"/>
                <a:ext cx="7482545" cy="3029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867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he-IL" sz="1867" i="1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e-IL" sz="1867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he-IL" sz="1867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e-IL" sz="1867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he-IL" sz="1867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e-IL" sz="1867" i="1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e-IL" sz="1867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e-IL" sz="1867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he-IL" sz="1867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he-IL" sz="1867" i="1">
                                  <a:ln>
                                    <a:solidFill>
                                      <a:schemeClr val="bg1">
                                        <a:lumMod val="75000"/>
                                        <a:lumOff val="25000"/>
                                        <a:alpha val="10000"/>
                                      </a:schemeClr>
                                    </a:solidFill>
                                  </a:ln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e-IL" sz="1867">
                                  <a:ln>
                                    <a:solidFill>
                                      <a:schemeClr val="bg1">
                                        <a:lumMod val="75000"/>
                                        <a:lumOff val="25000"/>
                                        <a:alpha val="10000"/>
                                      </a:schemeClr>
                                    </a:solidFill>
                                  </a:ln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acc>
                          <m:r>
                            <a:rPr lang="he-IL" sz="1867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he-IL" sz="1867" i="1">
                                  <a:ln>
                                    <a:solidFill>
                                      <a:schemeClr val="bg1">
                                        <a:lumMod val="75000"/>
                                        <a:lumOff val="25000"/>
                                        <a:alpha val="10000"/>
                                      </a:schemeClr>
                                    </a:solidFill>
                                  </a:ln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e-IL" sz="1867">
                                  <a:ln>
                                    <a:solidFill>
                                      <a:schemeClr val="bg1">
                                        <a:lumMod val="75000"/>
                                        <a:lumOff val="25000"/>
                                        <a:alpha val="10000"/>
                                      </a:schemeClr>
                                    </a:solidFill>
                                  </a:ln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he-IL" sz="1867">
                                  <a:ln>
                                    <a:solidFill>
                                      <a:schemeClr val="bg1">
                                        <a:lumMod val="75000"/>
                                        <a:lumOff val="25000"/>
                                        <a:alpha val="10000"/>
                                      </a:schemeClr>
                                    </a:solidFill>
                                  </a:ln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he-IL" sz="1867" i="1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e-IL" sz="1867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he-IL" sz="1867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e-IL" sz="1867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he-IL" sz="1867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e-IL" sz="1867" i="1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e-IL" sz="1867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he-IL" sz="1867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he-IL" sz="1867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he-IL" sz="1867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he-IL" sz="1867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he-IL" sz="1867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he-IL" sz="1867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he-IL" sz="1867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he-IL" sz="1867" i="1">
                                  <a:ln>
                                    <a:solidFill>
                                      <a:schemeClr val="bg1">
                                        <a:lumMod val="75000"/>
                                        <a:lumOff val="25000"/>
                                        <a:alpha val="10000"/>
                                      </a:schemeClr>
                                    </a:solidFill>
                                  </a:ln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e-IL" sz="1867">
                                  <a:ln>
                                    <a:solidFill>
                                      <a:schemeClr val="bg1">
                                        <a:lumMod val="75000"/>
                                        <a:lumOff val="25000"/>
                                        <a:alpha val="10000"/>
                                      </a:schemeClr>
                                    </a:solidFill>
                                  </a:ln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he-IL" sz="1867">
                                  <a:ln>
                                    <a:solidFill>
                                      <a:schemeClr val="bg1">
                                        <a:lumMod val="75000"/>
                                        <a:lumOff val="25000"/>
                                        <a:alpha val="10000"/>
                                      </a:schemeClr>
                                    </a:solidFill>
                                  </a:ln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he-IL" sz="1867" i="1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e-IL" sz="1867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he-IL" sz="1867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e-IL" sz="1867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he-IL" sz="1867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67" b="0" i="0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67" b="0" i="1" smtClean="0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67" b="0" i="1" smtClean="0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867" b="0" i="1" smtClean="0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1867" b="0" i="1" smtClean="0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67" b="0" i="1" smtClean="0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1867" b="0" i="1" smtClean="0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67" b="0" i="1" smtClean="0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67" b="0" i="1" smtClean="0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67" b="0" i="1" smtClean="0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867" b="0" i="1" smtClean="0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67" i="1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67" i="1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867" i="1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867" i="1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67" i="1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867" i="1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867" i="1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867" i="1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867" i="1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867" i="1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67" i="1">
                                  <a:ln>
                                    <a:solidFill>
                                      <a:schemeClr val="bg1">
                                        <a:lumMod val="75000"/>
                                        <a:lumOff val="25000"/>
                                        <a:alpha val="10000"/>
                                      </a:schemeClr>
                                    </a:solidFill>
                                  </a:ln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67" i="1">
                                  <a:ln>
                                    <a:solidFill>
                                      <a:schemeClr val="bg1">
                                        <a:lumMod val="75000"/>
                                        <a:lumOff val="25000"/>
                                        <a:alpha val="10000"/>
                                      </a:schemeClr>
                                    </a:solidFill>
                                  </a:ln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867" i="1">
                                  <a:ln>
                                    <a:solidFill>
                                      <a:schemeClr val="bg1">
                                        <a:lumMod val="75000"/>
                                        <a:lumOff val="25000"/>
                                        <a:alpha val="10000"/>
                                      </a:schemeClr>
                                    </a:solidFill>
                                  </a:ln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1867" i="1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867" i="1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1867" i="1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67" i="1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1867" i="1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867" b="0" i="0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867" b="0" i="0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867" b="0" i="1" smtClean="0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67" b="0" i="1" smtClean="0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867" b="0" i="1" smtClean="0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867" b="0" i="1" smtClean="0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67" b="0" i="1" smtClean="0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867" b="0" i="1" smtClean="0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867" b="0" i="1" smtClean="0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67" b="0" i="1" smtClean="0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867" b="0" i="1" smtClean="0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867" b="0" i="1" smtClean="0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67" b="0" i="1" smtClean="0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867" b="0" i="1" smtClean="0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𝑓𝑖𝑛𝑑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𝑤𝑎𝑠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𝑓𝑙𝑖𝑝𝑝𝑒𝑑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𝑐𝑜𝑟𝑟𝑒𝑐𝑡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𝑖𝑚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𝑟𝑒𝑠𝑢𝑙𝑡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sz="1867" b="0" i="0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67" b="0" i="0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obtain</m:t>
                      </m:r>
                      <m:r>
                        <a:rPr lang="en-US" sz="1867" b="0" i="0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67" b="0" i="0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867" b="0" i="0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67" b="0" i="0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message</m:t>
                      </m:r>
                      <m:r>
                        <a:rPr lang="en-US" sz="1867" b="0" i="0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67" b="0" i="0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𝑒𝑟𝑒𝑓𝑜𝑟𝑒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𝑐𝑎𝑛</m:t>
                      </m:r>
                    </m:oMath>
                  </m:oMathPara>
                </a14:m>
                <a:br>
                  <a:rPr lang="en-US" sz="1867" b="0" i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lt1"/>
                    </a:solidFill>
                    <a:latin typeface="Cambria Math" panose="02040503050406030204" pitchFamily="18" charset="0"/>
                  </a:rPr>
                </a:br>
                <a:r>
                  <a:rPr lang="en-US" sz="1867" b="0" i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lt1"/>
                    </a:solidFill>
                    <a:latin typeface="Cambria Math" panose="02040503050406030204" pitchFamily="18" charset="0"/>
                  </a:rPr>
                  <a:t>compute m</a:t>
                </a:r>
                <a14:m>
                  <m:oMath xmlns:m="http://schemas.openxmlformats.org/officeDocument/2006/math">
                    <m:r>
                      <a:rPr lang="en-US" sz="1867" b="0" i="1" smtClean="0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sz="1867" b="0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lt1"/>
                    </a:solidFill>
                    <a:latin typeface="Overpas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67" b="0" i="1" smtClean="0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67" b="0" i="1" smtClean="0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867" b="0" i="1" smtClean="0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67" b="0" i="1" smtClean="0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1867" b="0" i="1" smtClean="0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67" b="0" i="1" smtClean="0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867" b="0" i="0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867" b="0" i="1" smtClean="0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67" b="0" i="1" smtClean="0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1867" b="0" i="1" smtClean="0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67" b="0" i="1" smtClean="0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𝑜𝑟𝑖𝑔𝑖𝑛𝑎𝑙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67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br>
                  <a:rPr lang="en-US" sz="1867" b="0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lt1"/>
                    </a:solidFill>
                    <a:latin typeface="Overpass"/>
                  </a:rPr>
                </a:br>
                <a:br>
                  <a:rPr lang="en-US" sz="1867" b="0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lt1"/>
                    </a:solidFill>
                    <a:latin typeface="Overpass"/>
                  </a:rPr>
                </a:br>
                <a:endParaRPr lang="he-IL" sz="1867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lt1"/>
                  </a:solidFill>
                  <a:latin typeface="Overpass"/>
                </a:endParaRPr>
              </a:p>
            </p:txBody>
          </p:sp>
        </mc:Choice>
        <mc:Fallback xmlns="">
          <p:sp>
            <p:nvSpPr>
              <p:cNvPr id="15" name="תיבת טקסט 14">
                <a:extLst>
                  <a:ext uri="{FF2B5EF4-FFF2-40B4-BE49-F238E27FC236}">
                    <a16:creationId xmlns:a16="http://schemas.microsoft.com/office/drawing/2014/main" id="{041EFDD0-B037-8E4E-565E-DEF3D6652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79" y="2056534"/>
                <a:ext cx="7482545" cy="3029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05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C1A521-2AB3-366F-27B8-F9128A60B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5" y="281175"/>
            <a:ext cx="8093365" cy="916230"/>
          </a:xfrm>
        </p:spPr>
        <p:txBody>
          <a:bodyPr/>
          <a:lstStyle/>
          <a:p>
            <a:pPr algn="ctr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Our Hopes:</a:t>
            </a:r>
            <a:endParaRPr lang="he-IL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AD59827-3D9C-953D-FB8D-DBA7F62E77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4375" y="1655520"/>
                <a:ext cx="8946541" cy="4195481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0000" marR="0" lvl="1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None/>
                  <a:tabLst/>
                  <a:defRPr/>
                </a:pPr>
                <a:r>
                  <a:rPr lang="en-US" sz="1867" dirty="0">
                    <a:solidFill>
                      <a:schemeClr val="lt1"/>
                    </a:solidFill>
                    <a:effectLst/>
                    <a:latin typeface="Overpass"/>
                  </a:rPr>
                  <a:t>	Eve can see the public key and the encrypted message .</a:t>
                </a:r>
              </a:p>
              <a:p>
                <a:pPr marR="0" lvl="1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867" dirty="0">
                    <a:solidFill>
                      <a:schemeClr val="lt1"/>
                    </a:solidFill>
                    <a:effectLst/>
                    <a:latin typeface="Overpass"/>
                  </a:rPr>
                  <a:t>Hope 1: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he-IL" sz="1867" i="1" smtClean="0">
                            <a:ln>
                              <a:solidFill>
                                <a:schemeClr val="bg1">
                                  <a:lumMod val="75000"/>
                                  <a:lumOff val="25000"/>
                                  <a:alpha val="10000"/>
                                </a:schemeClr>
                              </a:solidFill>
                            </a:ln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e-IL" sz="1867">
                            <a:ln>
                              <a:solidFill>
                                <a:schemeClr val="bg1">
                                  <a:lumMod val="75000"/>
                                  <a:lumOff val="25000"/>
                                  <a:alpha val="10000"/>
                                </a:schemeClr>
                              </a:solidFill>
                            </a:ln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US" sz="1867" dirty="0">
                    <a:solidFill>
                      <a:schemeClr val="lt1"/>
                    </a:solidFill>
                    <a:effectLst/>
                    <a:latin typeface="Overpass"/>
                  </a:rPr>
                  <a:t> looks like a completely random matrix to Eve. </a:t>
                </a:r>
              </a:p>
              <a:p>
                <a:pPr marR="0" lvl="1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867" dirty="0">
                    <a:solidFill>
                      <a:schemeClr val="lt1"/>
                    </a:solidFill>
                    <a:effectLst/>
                    <a:latin typeface="Overpass"/>
                  </a:rPr>
                  <a:t>Hope 2: decoding a coding linear code its NP hard</a:t>
                </a:r>
                <a:endParaRPr lang="en-IL" sz="1867" dirty="0">
                  <a:solidFill>
                    <a:schemeClr val="lt1"/>
                  </a:solidFill>
                  <a:effectLst/>
                  <a:latin typeface="Overpass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AD59827-3D9C-953D-FB8D-DBA7F62E7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75" y="1655520"/>
                <a:ext cx="8946541" cy="41954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130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781C29E-00B3-9F3D-B9F8-0A5CE5D7E4BD}"/>
              </a:ext>
            </a:extLst>
          </p:cNvPr>
          <p:cNvSpPr txBox="1">
            <a:spLocks/>
          </p:cNvSpPr>
          <p:nvPr/>
        </p:nvSpPr>
        <p:spPr>
          <a:xfrm>
            <a:off x="-2214616" y="0"/>
            <a:ext cx="9404723" cy="14005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sz="3000" b="1" dirty="0">
                <a:solidFill>
                  <a:schemeClr val="l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verpass"/>
                <a:cs typeface="+mj-cs"/>
              </a:rPr>
              <a:t>Advantages and Disadvantages</a:t>
            </a:r>
            <a:endParaRPr lang="en-IL" sz="3000" b="1" dirty="0">
              <a:solidFill>
                <a:schemeClr val="l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verpass"/>
              <a:cs typeface="+mj-c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2CB02FE-5C4E-AF38-9F47-6CD4118A9A08}"/>
              </a:ext>
            </a:extLst>
          </p:cNvPr>
          <p:cNvSpPr txBox="1">
            <a:spLocks/>
          </p:cNvSpPr>
          <p:nvPr/>
        </p:nvSpPr>
        <p:spPr>
          <a:xfrm>
            <a:off x="1189037" y="1669465"/>
            <a:ext cx="3382963" cy="41954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None/>
              <a:tabLst/>
              <a:defRPr/>
            </a:pPr>
            <a:r>
              <a:rPr lang="en-US" b="1" dirty="0">
                <a:solidFill>
                  <a:schemeClr val="lt1"/>
                </a:solidFill>
                <a:effectLst/>
                <a:latin typeface="Overpass"/>
              </a:rPr>
              <a:t>Advantages</a:t>
            </a:r>
            <a:r>
              <a:rPr lang="en-US" b="1" dirty="0">
                <a:solidFill>
                  <a:schemeClr val="lt1"/>
                </a:solidFill>
                <a:latin typeface="Overpass"/>
              </a:rPr>
              <a:t>: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sz="1867" dirty="0">
                <a:solidFill>
                  <a:schemeClr val="lt1"/>
                </a:solidFill>
                <a:effectLst/>
                <a:latin typeface="Overpass"/>
              </a:rPr>
              <a:t>Is based on a NP hard math problem which makes it resistant even to quantum compute power.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sz="1867" dirty="0">
                <a:solidFill>
                  <a:schemeClr val="lt1"/>
                </a:solidFill>
                <a:effectLst/>
                <a:latin typeface="Overpass"/>
              </a:rPr>
              <a:t>“Key privacy” - Can't discover the private key from the public key , makes it more secure against attacks</a:t>
            </a:r>
            <a:endParaRPr kumimoji="0" lang="en-IL" sz="2400" b="0" i="0" u="none" strike="noStrike" kern="1200" cap="none" spc="0" normalizeH="0" baseline="0" noProof="0" dirty="0">
              <a:ln>
                <a:solidFill>
                  <a:sysClr val="windowText" lastClr="000000">
                    <a:lumMod val="75000"/>
                    <a:lumOff val="25000"/>
                    <a:alpha val="10000"/>
                  </a:sysClr>
                </a:solidFill>
              </a:ln>
              <a:solidFill>
                <a:srgbClr val="DADADA"/>
              </a:solidFill>
              <a:effectLst/>
              <a:uLnTx/>
              <a:uFillTx/>
              <a:latin typeface="Calisto MT" panose="020406030505050303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A69C0D50-296D-FE92-8CC3-0776843B86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88230" y="1669464"/>
                <a:ext cx="3382963" cy="41954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 marL="0" indent="0">
                  <a:buClr>
                    <a:srgbClr val="212123">
                      <a:lumMod val="40000"/>
                      <a:lumOff val="60000"/>
                    </a:srgbClr>
                  </a:buClr>
                  <a:buFont typeface="Wingdings 3" charset="2"/>
                  <a:buNone/>
                </a:pPr>
                <a:r>
                  <a:rPr lang="en-US" b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lt1"/>
                    </a:solidFill>
                    <a:latin typeface="Overpass"/>
                    <a:ea typeface="+mn-ea"/>
                    <a:cs typeface="+mn-cs"/>
                  </a:rPr>
                  <a:t>Disadvantages:</a:t>
                </a:r>
              </a:p>
              <a:p>
                <a:pPr>
                  <a:buClr>
                    <a:srgbClr val="212123">
                      <a:lumMod val="40000"/>
                      <a:lumOff val="60000"/>
                    </a:srgbClr>
                  </a:buClr>
                  <a:buFont typeface="Arial" panose="020B0604020202020204" pitchFamily="34" charset="0"/>
                  <a:buChar char="•"/>
                </a:pPr>
                <a:r>
                  <a:rPr lang="en-US" sz="1867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Overpass"/>
                    <a:ea typeface="+mn-ea"/>
                    <a:cs typeface="+mn-cs"/>
                  </a:rPr>
                  <a:t>Very large Public Key</a:t>
                </a:r>
                <a:br>
                  <a:rPr lang="en-US" b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Overpass"/>
                    <a:ea typeface="+mn-ea"/>
                    <a:cs typeface="+mn-cs"/>
                  </a:rPr>
                </a:br>
                <a:r>
                  <a:rPr lang="en-US" sz="1867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Overpass"/>
                    <a:ea typeface="+mn-ea"/>
                    <a:cs typeface="+mn-cs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67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</m:t>
                    </m:r>
                    <m:r>
                      <a:rPr lang="en-US" sz="1867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∙</m:t>
                    </m:r>
                    <m:r>
                      <a:rPr lang="en-US" sz="1867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lang="en-US" sz="1867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n-ea"/>
                        <a:cs typeface="+mn-cs"/>
                      </a:rPr>
                      <m:t>) ≈</m:t>
                    </m:r>
                    <m:r>
                      <a:rPr lang="en-US" sz="1867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n-ea"/>
                        <a:cs typeface="+mn-cs"/>
                      </a:rPr>
                      <m:t>262</m:t>
                    </m:r>
                    <m:r>
                      <a:rPr lang="en-US" sz="1867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1867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n-ea"/>
                        <a:cs typeface="+mn-cs"/>
                      </a:rPr>
                      <m:t>000</m:t>
                    </m:r>
                    <m:r>
                      <a:rPr lang="en-US" sz="1867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lang="en-US" sz="1867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𝑏𝑖𝑡𝑠</m:t>
                    </m:r>
                  </m:oMath>
                </a14:m>
                <a:r>
                  <a:rPr lang="en-US" sz="1867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Overpass"/>
                    <a:ea typeface="+mn-ea"/>
                    <a:cs typeface="+mn-cs"/>
                  </a:rPr>
                  <a:t>, which makes it more difficult to implement and slower key generation.</a:t>
                </a:r>
              </a:p>
              <a:p>
                <a:pPr>
                  <a:buClr>
                    <a:srgbClr val="212123">
                      <a:lumMod val="40000"/>
                      <a:lumOff val="60000"/>
                    </a:srgbClr>
                  </a:buClr>
                  <a:buFont typeface="Arial" panose="020B0604020202020204" pitchFamily="34" charset="0"/>
                  <a:buChar char="•"/>
                </a:pPr>
                <a:r>
                  <a:rPr lang="en-US" sz="1867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Overpass"/>
                    <a:ea typeface="+mn-ea"/>
                    <a:cs typeface="+mn-cs"/>
                  </a:rPr>
                  <a:t>Relatively slow performance</a:t>
                </a:r>
              </a:p>
              <a:p>
                <a:pPr>
                  <a:buClr>
                    <a:srgbClr val="212123">
                      <a:lumMod val="40000"/>
                      <a:lumOff val="60000"/>
                    </a:srgbClr>
                  </a:buClr>
                  <a:buFont typeface="Arial" panose="020B0604020202020204" pitchFamily="34" charset="0"/>
                  <a:buChar char="•"/>
                </a:pPr>
                <a:endParaRPr lang="en-US" sz="1867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verpass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A69C0D50-296D-FE92-8CC3-0776843B8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230" y="1669464"/>
                <a:ext cx="3382963" cy="41954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559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781C29E-00B3-9F3D-B9F8-0A5CE5D7E4BD}"/>
              </a:ext>
            </a:extLst>
          </p:cNvPr>
          <p:cNvSpPr txBox="1">
            <a:spLocks/>
          </p:cNvSpPr>
          <p:nvPr/>
        </p:nvSpPr>
        <p:spPr>
          <a:xfrm>
            <a:off x="-2605135" y="0"/>
            <a:ext cx="9404723" cy="14005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sz="3000" b="1" dirty="0">
                <a:solidFill>
                  <a:schemeClr val="l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verpass"/>
                <a:cs typeface="+mj-cs"/>
              </a:rPr>
              <a:t>Mecliece Cryptanalysis</a:t>
            </a:r>
            <a:endParaRPr lang="en-IL" sz="3000" b="1" dirty="0">
              <a:solidFill>
                <a:schemeClr val="l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verpass"/>
              <a:cs typeface="+mj-c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2CB02FE-5C4E-AF38-9F47-6CD4118A9A08}"/>
              </a:ext>
            </a:extLst>
          </p:cNvPr>
          <p:cNvSpPr txBox="1">
            <a:spLocks/>
          </p:cNvSpPr>
          <p:nvPr/>
        </p:nvSpPr>
        <p:spPr>
          <a:xfrm>
            <a:off x="1517900" y="1502815"/>
            <a:ext cx="7177135" cy="41954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None/>
              <a:tabLst/>
              <a:defRPr/>
            </a:pPr>
            <a:endParaRPr lang="en-US" b="1" dirty="0">
              <a:solidFill>
                <a:schemeClr val="lt1"/>
              </a:solidFill>
              <a:latin typeface="Overpas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sz="1867" dirty="0">
                <a:solidFill>
                  <a:schemeClr val="lt1"/>
                </a:solidFill>
                <a:effectLst/>
                <a:latin typeface="Overpass"/>
              </a:rPr>
              <a:t>Key-recovery attacks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sz="1867" dirty="0">
                <a:solidFill>
                  <a:schemeClr val="lt1"/>
                </a:solidFill>
                <a:effectLst/>
                <a:latin typeface="Overpass"/>
              </a:rPr>
              <a:t>Code-Based attacks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sz="1867" dirty="0">
                <a:solidFill>
                  <a:schemeClr val="lt1"/>
                </a:solidFill>
                <a:effectLst/>
                <a:latin typeface="Overpass"/>
              </a:rPr>
              <a:t>Structural attacks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sz="1867" dirty="0">
                <a:solidFill>
                  <a:schemeClr val="lt1"/>
                </a:solidFill>
                <a:effectLst/>
                <a:latin typeface="Overpass"/>
              </a:rPr>
              <a:t>Algebraic attacks</a:t>
            </a:r>
          </a:p>
        </p:txBody>
      </p:sp>
    </p:spTree>
    <p:extLst>
      <p:ext uri="{BB962C8B-B14F-4D97-AF65-F5344CB8AC3E}">
        <p14:creationId xmlns:p14="http://schemas.microsoft.com/office/powerpoint/2010/main" val="148268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07D216-57FF-CD1F-CF90-894506DA6834}"/>
              </a:ext>
            </a:extLst>
          </p:cNvPr>
          <p:cNvSpPr txBox="1"/>
          <p:nvPr/>
        </p:nvSpPr>
        <p:spPr>
          <a:xfrm>
            <a:off x="0" y="368753"/>
            <a:ext cx="656631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sz="3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verpass"/>
                <a:ea typeface="+mj-ea"/>
                <a:cs typeface="+mj-cs"/>
              </a:rPr>
              <a:t>McEliece in our project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A96EDD5-4863-EBC1-1341-5FF53F7D93CC}"/>
              </a:ext>
            </a:extLst>
          </p:cNvPr>
          <p:cNvSpPr txBox="1">
            <a:spLocks/>
          </p:cNvSpPr>
          <p:nvPr/>
        </p:nvSpPr>
        <p:spPr>
          <a:xfrm>
            <a:off x="1670605" y="1235164"/>
            <a:ext cx="7177135" cy="13246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DF177D-EBB8-B46E-6210-F89ECA5D740A}"/>
              </a:ext>
            </a:extLst>
          </p:cNvPr>
          <p:cNvSpPr txBox="1">
            <a:spLocks/>
          </p:cNvSpPr>
          <p:nvPr/>
        </p:nvSpPr>
        <p:spPr>
          <a:xfrm>
            <a:off x="2040641" y="1044700"/>
            <a:ext cx="5432754" cy="41954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endParaRPr kumimoji="0" lang="en-IL" sz="2400" b="0" i="0" u="none" strike="noStrike" kern="1200" cap="none" spc="0" normalizeH="0" baseline="0" noProof="0" dirty="0">
              <a:ln>
                <a:solidFill>
                  <a:sysClr val="windowText" lastClr="000000">
                    <a:lumMod val="75000"/>
                    <a:lumOff val="25000"/>
                    <a:alpha val="10000"/>
                  </a:sysClr>
                </a:solidFill>
              </a:ln>
              <a:solidFill>
                <a:srgbClr val="DADADA"/>
              </a:solidFill>
              <a:effectLst/>
              <a:uLnTx/>
              <a:uFillTx/>
              <a:latin typeface="Calisto MT" panose="0204060305050503030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005965-8EA1-1933-5C1D-59A60926DB0A}"/>
              </a:ext>
            </a:extLst>
          </p:cNvPr>
          <p:cNvSpPr txBox="1">
            <a:spLocks/>
          </p:cNvSpPr>
          <p:nvPr/>
        </p:nvSpPr>
        <p:spPr>
          <a:xfrm>
            <a:off x="1823310" y="1306406"/>
            <a:ext cx="6131653" cy="41954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DADADA"/>
              </a:buClr>
              <a:buFont typeface="Arial" panose="020B0604020202020204" pitchFamily="34" charset="0"/>
              <a:buChar char="•"/>
              <a:defRPr/>
            </a:pPr>
            <a:r>
              <a:rPr lang="en-US" sz="1867" dirty="0">
                <a:solidFill>
                  <a:schemeClr val="lt1"/>
                </a:solidFill>
                <a:effectLst/>
                <a:latin typeface="Overpass"/>
              </a:rPr>
              <a:t>Bob (server) generate the public key, and private key using McEliece</a:t>
            </a:r>
          </a:p>
          <a:p>
            <a:pPr>
              <a:buClr>
                <a:srgbClr val="DADADA"/>
              </a:buClr>
              <a:buFont typeface="Arial" panose="020B0604020202020204" pitchFamily="34" charset="0"/>
              <a:buChar char="•"/>
              <a:defRPr/>
            </a:pPr>
            <a:r>
              <a:rPr lang="en-US" sz="1867" dirty="0">
                <a:solidFill>
                  <a:schemeClr val="lt1"/>
                </a:solidFill>
                <a:effectLst/>
                <a:latin typeface="Overpass"/>
              </a:rPr>
              <a:t>Bob distribute the public key to all the clients</a:t>
            </a:r>
          </a:p>
          <a:p>
            <a:pPr>
              <a:buClr>
                <a:srgbClr val="DADADA"/>
              </a:buClr>
              <a:buFont typeface="Arial" panose="020B0604020202020204" pitchFamily="34" charset="0"/>
              <a:buChar char="•"/>
              <a:defRPr/>
            </a:pPr>
            <a:r>
              <a:rPr lang="en-US" sz="1867" dirty="0">
                <a:solidFill>
                  <a:schemeClr val="lt1"/>
                </a:solidFill>
                <a:effectLst/>
                <a:latin typeface="Overpass"/>
              </a:rPr>
              <a:t>Alice (client) encrypt the Salsa20-key(session key), using Bob public key with McEliece and send it to Bob</a:t>
            </a:r>
          </a:p>
          <a:p>
            <a:pPr>
              <a:buClr>
                <a:srgbClr val="DADADA"/>
              </a:buClr>
              <a:buFont typeface="Arial" panose="020B0604020202020204" pitchFamily="34" charset="0"/>
              <a:buChar char="•"/>
              <a:defRPr/>
            </a:pPr>
            <a:r>
              <a:rPr lang="en-US" sz="1867" dirty="0">
                <a:solidFill>
                  <a:schemeClr val="lt1"/>
                </a:solidFill>
                <a:effectLst/>
                <a:latin typeface="Overpass"/>
              </a:rPr>
              <a:t>Bob decrypt Alice message (session key) using his private key.</a:t>
            </a:r>
          </a:p>
          <a:p>
            <a:pPr>
              <a:buClr>
                <a:srgbClr val="DADADA"/>
              </a:buClr>
              <a:buFont typeface="Arial" panose="020B0604020202020204" pitchFamily="34" charset="0"/>
              <a:buChar char="•"/>
              <a:defRPr/>
            </a:pPr>
            <a:r>
              <a:rPr lang="en-US" sz="1867" dirty="0">
                <a:solidFill>
                  <a:schemeClr val="lt1"/>
                </a:solidFill>
                <a:effectLst/>
                <a:latin typeface="Overpass"/>
              </a:rPr>
              <a:t>Bob and Alice are aware of a shared session key and now they can use salsa20 algorithm to encrypt/decrypt their messages(symmetric algorithm)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endParaRPr lang="en-US" sz="1867" dirty="0">
              <a:solidFill>
                <a:schemeClr val="lt1"/>
              </a:solidFill>
              <a:effectLst/>
              <a:latin typeface="Overpass"/>
            </a:endParaRPr>
          </a:p>
        </p:txBody>
      </p:sp>
    </p:spTree>
    <p:extLst>
      <p:ext uri="{BB962C8B-B14F-4D97-AF65-F5344CB8AC3E}">
        <p14:creationId xmlns:p14="http://schemas.microsoft.com/office/powerpoint/2010/main" val="928592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281175"/>
            <a:ext cx="8093365" cy="91623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</a:rPr>
              <a:t>Salsa20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059785" y="1960930"/>
            <a:ext cx="7177135" cy="2581704"/>
          </a:xfrm>
        </p:spPr>
        <p:txBody>
          <a:bodyPr>
            <a:normAutofit fontScale="92500"/>
          </a:bodyPr>
          <a:lstStyle/>
          <a:p>
            <a:pPr indent="-306000" algn="l" defTabSz="457200">
              <a:lnSpc>
                <a:spcPct val="110000"/>
              </a:lnSpc>
              <a:spcAft>
                <a:spcPts val="600"/>
              </a:spcAft>
              <a:buClr>
                <a:srgbClr val="DADADA"/>
              </a:buClr>
              <a:buSzPct val="70000"/>
              <a:defRPr/>
            </a:pPr>
            <a:r>
              <a:rPr lang="en-US" sz="1867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</a:rPr>
              <a:t>Developed by Daniel J.Bernstein in 2005</a:t>
            </a:r>
          </a:p>
          <a:p>
            <a:pPr indent="-306000" algn="l" defTabSz="457200">
              <a:lnSpc>
                <a:spcPct val="110000"/>
              </a:lnSpc>
              <a:spcAft>
                <a:spcPts val="600"/>
              </a:spcAft>
              <a:buClr>
                <a:srgbClr val="DADADA"/>
              </a:buClr>
              <a:buSzPct val="70000"/>
              <a:defRPr/>
            </a:pPr>
            <a:r>
              <a:rPr lang="en-US" sz="1867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</a:rPr>
              <a:t>Salsa20 is a modern and efficient stream symmetric cipher.</a:t>
            </a:r>
          </a:p>
          <a:p>
            <a:pPr indent="-306000" algn="l" defTabSz="457200">
              <a:lnSpc>
                <a:spcPct val="110000"/>
              </a:lnSpc>
              <a:spcAft>
                <a:spcPts val="600"/>
              </a:spcAft>
              <a:buClr>
                <a:srgbClr val="DADADA"/>
              </a:buClr>
              <a:buSzPct val="70000"/>
              <a:defRPr/>
            </a:pPr>
            <a:r>
              <a:rPr lang="en-US" sz="1867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</a:rPr>
              <a:t>Significantly faster then other algorithms(AES ..)</a:t>
            </a:r>
          </a:p>
          <a:p>
            <a:pPr indent="-306000" algn="l" defTabSz="457200">
              <a:lnSpc>
                <a:spcPct val="110000"/>
              </a:lnSpc>
              <a:spcAft>
                <a:spcPts val="600"/>
              </a:spcAft>
              <a:buClr>
                <a:srgbClr val="DADADA"/>
              </a:buClr>
              <a:buSzPct val="70000"/>
              <a:defRPr/>
            </a:pPr>
            <a:r>
              <a:rPr lang="en-US" sz="1867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</a:rPr>
              <a:t>Withstood various attacks and has not been broken </a:t>
            </a:r>
          </a:p>
          <a:p>
            <a:pPr indent="-306000" algn="l" defTabSz="457200">
              <a:lnSpc>
                <a:spcPct val="110000"/>
              </a:lnSpc>
              <a:spcAft>
                <a:spcPts val="600"/>
              </a:spcAft>
              <a:buClr>
                <a:srgbClr val="DADADA"/>
              </a:buClr>
              <a:buSzPct val="70000"/>
              <a:defRPr/>
            </a:pPr>
            <a:r>
              <a:rPr lang="en-US" sz="1867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</a:rPr>
              <a:t>Widely adopted and used in variety of applications</a:t>
            </a:r>
          </a:p>
          <a:p>
            <a:pPr indent="-306000" algn="l" defTabSz="457200">
              <a:lnSpc>
                <a:spcPct val="110000"/>
              </a:lnSpc>
              <a:spcAft>
                <a:spcPts val="600"/>
              </a:spcAft>
              <a:buClr>
                <a:srgbClr val="DADADA"/>
              </a:buClr>
              <a:buSzPct val="70000"/>
              <a:defRPr/>
            </a:pPr>
            <a:r>
              <a:rPr lang="en-US" sz="1867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</a:rPr>
              <a:t>Submitted to eSTREAM project of the European Network of Excellence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65195" y="281175"/>
            <a:ext cx="6413610" cy="91622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Project task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0604" y="1502815"/>
            <a:ext cx="7469735" cy="320680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An application of secure access to database. ( read and edit )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The secure works on two levels, first level create session key using McEliece ,second level encryption and decryption using Salsa20 + digital signature (ECDSA) to authentication the message.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CE6C-2735-4C45-CFC6-10223261307F}"/>
              </a:ext>
            </a:extLst>
          </p:cNvPr>
          <p:cNvSpPr txBox="1">
            <a:spLocks/>
          </p:cNvSpPr>
          <p:nvPr/>
        </p:nvSpPr>
        <p:spPr>
          <a:xfrm>
            <a:off x="652163" y="433880"/>
            <a:ext cx="7940659" cy="891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</a:rPr>
              <a:t>Algorithm input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196AC6D8-CA18-80DB-E0E5-C2A5AC6DB77C}"/>
              </a:ext>
            </a:extLst>
          </p:cNvPr>
          <p:cNvSpPr txBox="1">
            <a:spLocks/>
          </p:cNvSpPr>
          <p:nvPr/>
        </p:nvSpPr>
        <p:spPr>
          <a:xfrm>
            <a:off x="638013" y="1929402"/>
            <a:ext cx="7329840" cy="25817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D2FC056-95D2-BB85-1E7D-AB37438D6013}"/>
              </a:ext>
            </a:extLst>
          </p:cNvPr>
          <p:cNvSpPr txBox="1">
            <a:spLocks/>
          </p:cNvSpPr>
          <p:nvPr/>
        </p:nvSpPr>
        <p:spPr>
          <a:xfrm>
            <a:off x="1328852" y="1433603"/>
            <a:ext cx="7177135" cy="25817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</a:rPr>
              <a:t>Secret key – 32 or 16 bytes (we using </a:t>
            </a:r>
            <a:r>
              <a:rPr lang="he-IL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</a:rPr>
              <a:t>32</a:t>
            </a:r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</a:rPr>
              <a:t> bytes)</a:t>
            </a:r>
          </a:p>
          <a:p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</a:rPr>
              <a:t>8 byte long nonce with block number</a:t>
            </a:r>
          </a:p>
          <a:p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</a:rPr>
              <a:t>Four constant vectors – received from expansion function</a:t>
            </a:r>
          </a:p>
          <a:p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</a:rPr>
              <a:t>Block counter </a:t>
            </a:r>
          </a:p>
          <a:p>
            <a:endParaRPr lang="en-US" sz="2800" dirty="0">
              <a:solidFill>
                <a:schemeClr val="bg1"/>
              </a:solidFill>
              <a:latin typeface="+mj-lt"/>
            </a:endParaRPr>
          </a:p>
          <a:p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66A70D9-01AB-B59A-56C8-C7CAFA341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950" y="2724455"/>
            <a:ext cx="2461205" cy="237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8CFBE3-E446-AABD-BEE4-2D5CE0A0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72533"/>
            <a:ext cx="8093365" cy="916230"/>
          </a:xfrm>
        </p:spPr>
        <p:txBody>
          <a:bodyPr/>
          <a:lstStyle/>
          <a:p>
            <a:pPr algn="ctr"/>
            <a:r>
              <a:rPr lang="en-US" sz="3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</a:rPr>
              <a:t>Diagram algorithm </a:t>
            </a:r>
            <a:endParaRPr lang="he-IL" sz="30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lt1"/>
              </a:solidFill>
              <a:latin typeface="Overpass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9CE34E2-6160-8993-108B-3C01D539B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669" y="810659"/>
            <a:ext cx="5008661" cy="426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54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8CFBE3-E446-AABD-BEE4-2D5CE0A0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75" y="-81846"/>
            <a:ext cx="8093365" cy="91623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How the Algorithm work</a:t>
            </a:r>
            <a:endParaRPr lang="he-IL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תיבת טקסט 8">
                <a:extLst>
                  <a:ext uri="{FF2B5EF4-FFF2-40B4-BE49-F238E27FC236}">
                    <a16:creationId xmlns:a16="http://schemas.microsoft.com/office/drawing/2014/main" id="{B4A7A351-BB00-9812-C30D-2C135BD5A1D1}"/>
                  </a:ext>
                </a:extLst>
              </p:cNvPr>
              <p:cNvSpPr txBox="1"/>
              <p:nvPr/>
            </p:nvSpPr>
            <p:spPr>
              <a:xfrm>
                <a:off x="2128720" y="739290"/>
                <a:ext cx="5823153" cy="40881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07000"/>
                  </a:lnSpc>
                  <a:spcBef>
                    <a:spcPct val="20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r>
                  <a:rPr lang="en-US" sz="1700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lt1"/>
                    </a:solidFill>
                    <a:latin typeface="Overpass"/>
                  </a:rPr>
                  <a:t>Initial state-matrix 4X4 that contains (nonce, key, counter and constant)</a:t>
                </a:r>
              </a:p>
              <a:p>
                <a:pPr marL="342900" lvl="0" indent="-342900">
                  <a:lnSpc>
                    <a:spcPct val="107000"/>
                  </a:lnSpc>
                  <a:spcBef>
                    <a:spcPct val="20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r>
                  <a:rPr lang="en-US" sz="1700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lt1"/>
                    </a:solidFill>
                    <a:latin typeface="Overpass"/>
                  </a:rPr>
                  <a:t>10 rounds of DoubleRound.</a:t>
                </a:r>
              </a:p>
              <a:p>
                <a:pPr marL="342900" lvl="0" indent="-342900">
                  <a:lnSpc>
                    <a:spcPct val="107000"/>
                  </a:lnSpc>
                  <a:spcBef>
                    <a:spcPct val="20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r>
                  <a:rPr lang="en-US" sz="1700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lt1"/>
                    </a:solidFill>
                    <a:latin typeface="Overpass"/>
                  </a:rPr>
                  <a:t>DoubleRound get the matrix as input and mixed the rows (using the function rowround) and the cloumns (using the function columnround ).</a:t>
                </a:r>
              </a:p>
              <a:p>
                <a:pPr marL="342900" lvl="0" indent="-342900">
                  <a:lnSpc>
                    <a:spcPct val="107000"/>
                  </a:lnSpc>
                  <a:spcBef>
                    <a:spcPct val="20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r>
                  <a:rPr lang="en-US" sz="1700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lt1"/>
                    </a:solidFill>
                    <a:latin typeface="Overpass"/>
                  </a:rPr>
                  <a:t>At start it mixed the columns after the mixed of the columns it mixed rows. (using the function quarterround) </a:t>
                </a:r>
              </a:p>
              <a:p>
                <a:pPr marL="342900" lvl="0" indent="-342900">
                  <a:lnSpc>
                    <a:spcPct val="107000"/>
                  </a:lnSpc>
                  <a:spcBef>
                    <a:spcPct val="20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r>
                  <a:rPr lang="en-US" sz="1700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lt1"/>
                    </a:solidFill>
                    <a:latin typeface="Overpass"/>
                  </a:rPr>
                  <a:t>After the mixing it add the result to the initial state</a:t>
                </a:r>
              </a:p>
              <a:p>
                <a:pPr marL="342900" lvl="0" indent="-342900">
                  <a:lnSpc>
                    <a:spcPct val="107000"/>
                  </a:lnSpc>
                  <a:spcBef>
                    <a:spcPct val="20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r>
                  <a:rPr lang="en-US" sz="1700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lt1"/>
                    </a:solidFill>
                    <a:latin typeface="Overpass"/>
                  </a:rPr>
                  <a:t>The output is 64 Bytes of mixed words</a:t>
                </a:r>
              </a:p>
              <a:p>
                <a:pPr marL="342900" lvl="0" indent="-342900">
                  <a:lnSpc>
                    <a:spcPct val="107000"/>
                  </a:lnSpc>
                  <a:spcBef>
                    <a:spcPct val="20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r>
                  <a:rPr lang="en-US" sz="1700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lt1"/>
                    </a:solidFill>
                    <a:latin typeface="Overpass"/>
                  </a:rPr>
                  <a:t>The chipertext will be the result of output</a:t>
                </a:r>
                <a14:m>
                  <m:oMath xmlns:m="http://schemas.openxmlformats.org/officeDocument/2006/math">
                    <m:r>
                      <a:rPr lang="en-US" sz="1700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1700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lt1"/>
                    </a:solidFill>
                    <a:latin typeface="Overpass"/>
                  </a:rPr>
                  <a:t>plaintext</a:t>
                </a:r>
              </a:p>
            </p:txBody>
          </p:sp>
        </mc:Choice>
        <mc:Fallback xmlns="">
          <p:sp>
            <p:nvSpPr>
              <p:cNvPr id="9" name="תיבת טקסט 8">
                <a:extLst>
                  <a:ext uri="{FF2B5EF4-FFF2-40B4-BE49-F238E27FC236}">
                    <a16:creationId xmlns:a16="http://schemas.microsoft.com/office/drawing/2014/main" id="{B4A7A351-BB00-9812-C30D-2C135BD5A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720" y="739290"/>
                <a:ext cx="5823153" cy="40881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977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C42E-CBC6-B681-B656-28FE84C156C3}"/>
              </a:ext>
            </a:extLst>
          </p:cNvPr>
          <p:cNvSpPr txBox="1">
            <a:spLocks/>
          </p:cNvSpPr>
          <p:nvPr/>
        </p:nvSpPr>
        <p:spPr>
          <a:xfrm>
            <a:off x="652163" y="433880"/>
            <a:ext cx="7940659" cy="891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</a:rPr>
              <a:t>The Algorithm use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E8C801E8-D90E-052D-62D7-359EC6B9888D}"/>
              </a:ext>
            </a:extLst>
          </p:cNvPr>
          <p:cNvSpPr txBox="1">
            <a:spLocks/>
          </p:cNvSpPr>
          <p:nvPr/>
        </p:nvSpPr>
        <p:spPr>
          <a:xfrm>
            <a:off x="1212490" y="1808224"/>
            <a:ext cx="7380332" cy="290139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</a:rPr>
              <a:t>Pseudorandom function (PRF)</a:t>
            </a:r>
          </a:p>
          <a:p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</a:rPr>
              <a:t>Expansion function</a:t>
            </a:r>
          </a:p>
          <a:p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</a:rPr>
              <a:t>Hash function </a:t>
            </a:r>
          </a:p>
          <a:p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</a:rPr>
              <a:t>Quarterround function</a:t>
            </a:r>
          </a:p>
          <a:p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</a:rPr>
              <a:t>Doubleround function </a:t>
            </a:r>
          </a:p>
          <a:p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</a:rPr>
              <a:t>Littleendian function</a:t>
            </a:r>
          </a:p>
          <a:p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</a:rPr>
              <a:t>Rowround function</a:t>
            </a:r>
          </a:p>
          <a:p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</a:rPr>
              <a:t>Columnround function</a:t>
            </a:r>
          </a:p>
          <a:p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7478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9270B2A-90C2-ECB1-DF8B-8E11F822512D}"/>
              </a:ext>
            </a:extLst>
          </p:cNvPr>
          <p:cNvSpPr txBox="1"/>
          <p:nvPr/>
        </p:nvSpPr>
        <p:spPr>
          <a:xfrm>
            <a:off x="2281425" y="128470"/>
            <a:ext cx="565329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+mj-lt"/>
              </a:rPr>
              <a:t>Quarterround function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D8390466-4ED7-283F-8DF3-AB49A5B56E7B}"/>
              </a:ext>
            </a:extLst>
          </p:cNvPr>
          <p:cNvSpPr txBox="1">
            <a:spLocks/>
          </p:cNvSpPr>
          <p:nvPr/>
        </p:nvSpPr>
        <p:spPr>
          <a:xfrm>
            <a:off x="1252268" y="1502815"/>
            <a:ext cx="7711603" cy="13246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</a:rPr>
              <a:t>Getting 4 words(y0, y1, y2, y3) , and return 4 word sequence (z0, z1, z2, z3)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</a:rPr>
              <a:t>Using: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AC7A71-1AEC-D0E4-8688-132D208F059C}"/>
              </a:ext>
            </a:extLst>
          </p:cNvPr>
          <p:cNvSpPr txBox="1">
            <a:spLocks/>
          </p:cNvSpPr>
          <p:nvPr/>
        </p:nvSpPr>
        <p:spPr>
          <a:xfrm>
            <a:off x="1252983" y="4027796"/>
            <a:ext cx="9753363" cy="728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Clr>
                <a:srgbClr val="212123">
                  <a:lumMod val="40000"/>
                  <a:lumOff val="60000"/>
                </a:srgbClr>
              </a:buClr>
              <a:buFont typeface="Wingdings 3" charset="2"/>
              <a:buNone/>
            </a:pPr>
            <a:r>
              <a:rPr lang="en-US" b="1" dirty="0">
                <a:solidFill>
                  <a:srgbClr val="FF0000"/>
                </a:solidFill>
                <a:latin typeface="Calisto MT" panose="02040603050505030304"/>
              </a:rPr>
              <a:t># </a:t>
            </a:r>
            <a:r>
              <a:rPr lang="en-US" dirty="0">
                <a:solidFill>
                  <a:srgbClr val="FF0000"/>
                </a:solidFill>
                <a:latin typeface="Calisto MT" panose="02040603050505030304"/>
              </a:rPr>
              <a:t>The other algorithms (</a:t>
            </a:r>
            <a:r>
              <a:rPr lang="en-US" dirty="0" err="1">
                <a:solidFill>
                  <a:srgbClr val="FF0000"/>
                </a:solidFill>
                <a:latin typeface="Calisto MT" panose="02040603050505030304"/>
              </a:rPr>
              <a:t>doubleround</a:t>
            </a:r>
            <a:r>
              <a:rPr lang="en-US" dirty="0">
                <a:solidFill>
                  <a:srgbClr val="FF0000"/>
                </a:solidFill>
                <a:latin typeface="Calisto MT" panose="02040603050505030304"/>
              </a:rPr>
              <a:t> ,rowround, columnround) </a:t>
            </a:r>
          </a:p>
          <a:p>
            <a:pPr marL="0" indent="0">
              <a:buClr>
                <a:srgbClr val="212123">
                  <a:lumMod val="40000"/>
                  <a:lumOff val="60000"/>
                </a:srgbClr>
              </a:buClr>
              <a:buFont typeface="Wingdings 3" charset="2"/>
              <a:buNone/>
            </a:pPr>
            <a:r>
              <a:rPr lang="en-US" dirty="0">
                <a:solidFill>
                  <a:srgbClr val="FF0000"/>
                </a:solidFill>
                <a:latin typeface="Calisto MT" panose="02040603050505030304"/>
              </a:rPr>
              <a:t>            using </a:t>
            </a:r>
            <a:r>
              <a:rPr lang="en-US" dirty="0" err="1">
                <a:solidFill>
                  <a:srgbClr val="FF0000"/>
                </a:solidFill>
                <a:latin typeface="Calisto MT" panose="02040603050505030304"/>
              </a:rPr>
              <a:t>Quarterrround</a:t>
            </a:r>
            <a:r>
              <a:rPr lang="en-US" dirty="0">
                <a:solidFill>
                  <a:srgbClr val="FF0000"/>
                </a:solidFill>
                <a:latin typeface="Calisto MT" panose="02040603050505030304"/>
              </a:rPr>
              <a:t> function</a:t>
            </a:r>
          </a:p>
          <a:p>
            <a:pPr marL="0" indent="0">
              <a:buClr>
                <a:srgbClr val="212123">
                  <a:lumMod val="40000"/>
                  <a:lumOff val="60000"/>
                </a:srgbClr>
              </a:buClr>
              <a:buFont typeface="Wingdings 3" charset="2"/>
              <a:buNone/>
            </a:pPr>
            <a:endParaRPr lang="en-US" dirty="0">
              <a:solidFill>
                <a:srgbClr val="FF0000"/>
              </a:solidFill>
              <a:latin typeface="Calisto MT" panose="02040603050505030304"/>
            </a:endParaRP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5CA57455-5097-209A-8FEE-ABE5BA78C729}"/>
              </a:ext>
            </a:extLst>
          </p:cNvPr>
          <p:cNvSpPr txBox="1">
            <a:spLocks/>
          </p:cNvSpPr>
          <p:nvPr/>
        </p:nvSpPr>
        <p:spPr>
          <a:xfrm>
            <a:off x="1252268" y="1808225"/>
            <a:ext cx="7177135" cy="13246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</a:rPr>
              <a:t>adding mod 2</a:t>
            </a:r>
            <a:r>
              <a:rPr lang="en-US" sz="1700" baseline="30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</a:rPr>
              <a:t>32</a:t>
            </a:r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</a:rPr>
              <a:t>     rotate round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</a:rPr>
              <a:t>     </a:t>
            </a:r>
            <a:r>
              <a:rPr lang="en-US" sz="17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</a:rPr>
              <a:t>xor</a:t>
            </a:r>
            <a:endParaRPr lang="en-US" sz="17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lt1"/>
              </a:solidFill>
              <a:latin typeface="Overpass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B6E7071-6A04-AEB3-C08D-366DE70F3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530" y="2877748"/>
            <a:ext cx="305410" cy="30541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07041E8-9F76-8CA9-023C-3DBF99AC9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5250" y="2426632"/>
            <a:ext cx="228912" cy="240358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2693CC06-10C1-BD0A-8B18-9CAE47F3B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6835" y="3316896"/>
            <a:ext cx="221291" cy="30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3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תמונה 13">
            <a:extLst>
              <a:ext uri="{FF2B5EF4-FFF2-40B4-BE49-F238E27FC236}">
                <a16:creationId xmlns:a16="http://schemas.microsoft.com/office/drawing/2014/main" id="{980906DB-27B9-87C8-4B8D-12EDE099F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230" y="1655520"/>
            <a:ext cx="2883095" cy="2537319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59C930C7-6860-35AE-C858-540F4EDA0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490" y="1980090"/>
            <a:ext cx="3202363" cy="169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32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13A3008-0BC9-7B3A-330D-4752E717E200}"/>
              </a:ext>
            </a:extLst>
          </p:cNvPr>
          <p:cNvSpPr txBox="1"/>
          <p:nvPr/>
        </p:nvSpPr>
        <p:spPr>
          <a:xfrm>
            <a:off x="1365195" y="1916186"/>
            <a:ext cx="656631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</a:rPr>
              <a:t>This operations are designed to mix the bits of the input 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</a:rPr>
              <a:t>words in a non </a:t>
            </a:r>
            <a:r>
              <a:rPr lang="en-US" sz="20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</a:rPr>
              <a:t>linear manner, which 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</a:rPr>
              <a:t>makes it more difficult for an attackers to predict the output .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</a:rPr>
              <a:t>The output is used to generate the keystream for the cipher.</a:t>
            </a:r>
          </a:p>
        </p:txBody>
      </p:sp>
    </p:spTree>
    <p:extLst>
      <p:ext uri="{BB962C8B-B14F-4D97-AF65-F5344CB8AC3E}">
        <p14:creationId xmlns:p14="http://schemas.microsoft.com/office/powerpoint/2010/main" val="1879681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194FEF0F-06C0-9390-6344-CB7C9154BB30}"/>
              </a:ext>
            </a:extLst>
          </p:cNvPr>
          <p:cNvSpPr txBox="1"/>
          <p:nvPr/>
        </p:nvSpPr>
        <p:spPr>
          <a:xfrm>
            <a:off x="2195222" y="129331"/>
            <a:ext cx="611140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+mj-lt"/>
              </a:rPr>
              <a:t>Salsa20 encrypt/decrypt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9BDA6ED0-4805-192D-2F2A-51D8E81E2DFC}"/>
              </a:ext>
            </a:extLst>
          </p:cNvPr>
          <p:cNvSpPr txBox="1">
            <a:spLocks/>
          </p:cNvSpPr>
          <p:nvPr/>
        </p:nvSpPr>
        <p:spPr>
          <a:xfrm>
            <a:off x="2128720" y="950074"/>
            <a:ext cx="7177135" cy="13246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</a:rPr>
              <a:t>M – message in max length of 2</a:t>
            </a:r>
            <a:r>
              <a:rPr lang="en-US" sz="1700" baseline="30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</a:rPr>
              <a:t>70</a:t>
            </a:r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</a:rPr>
              <a:t> bytes</a:t>
            </a:r>
          </a:p>
          <a:p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</a:rPr>
              <a:t>V – initial vector </a:t>
            </a:r>
          </a:p>
          <a:p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</a:rPr>
              <a:t>I – counter </a:t>
            </a:r>
          </a:p>
          <a:p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</a:rPr>
              <a:t>K – key </a:t>
            </a:r>
          </a:p>
          <a:p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</a:rPr>
              <a:t>Ci – encrypted message </a:t>
            </a:r>
          </a:p>
          <a:p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</a:rPr>
              <a:t>mi- word block of 64 bytes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2D8F708-A714-9614-262B-29FD28205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474" y="1655520"/>
            <a:ext cx="1361257" cy="30541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FB0D375D-0317-E58B-2D10-624B12CE6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425" y="3182570"/>
            <a:ext cx="3891878" cy="477165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80A463B3-BDFA-DF02-991A-0266FE618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1426" y="3987671"/>
            <a:ext cx="3921708" cy="477165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A744D0E9-26F8-5E5C-6654-E60D0684ACE4}"/>
              </a:ext>
            </a:extLst>
          </p:cNvPr>
          <p:cNvSpPr txBox="1"/>
          <p:nvPr/>
        </p:nvSpPr>
        <p:spPr>
          <a:xfrm>
            <a:off x="907080" y="3269705"/>
            <a:ext cx="4667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j-lt"/>
              </a:rPr>
              <a:t>Encrypt:</a:t>
            </a:r>
            <a:endParaRPr lang="he-IL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21FF843F-A19A-12B9-75FF-BDA99832B9E5}"/>
              </a:ext>
            </a:extLst>
          </p:cNvPr>
          <p:cNvSpPr txBox="1"/>
          <p:nvPr/>
        </p:nvSpPr>
        <p:spPr>
          <a:xfrm>
            <a:off x="924620" y="4008760"/>
            <a:ext cx="4667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j-lt"/>
              </a:rPr>
              <a:t>Decrypt: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76946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08095EF5-13A7-C073-D0E6-789B82BC8008}"/>
              </a:ext>
            </a:extLst>
          </p:cNvPr>
          <p:cNvSpPr txBox="1"/>
          <p:nvPr/>
        </p:nvSpPr>
        <p:spPr>
          <a:xfrm>
            <a:off x="2434130" y="281175"/>
            <a:ext cx="80933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l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verpass"/>
                <a:cs typeface="+mj-cs"/>
              </a:rPr>
              <a:t>Advantages and Disadvantages</a:t>
            </a:r>
            <a:endParaRPr lang="en-IL" sz="3000" b="1" dirty="0">
              <a:solidFill>
                <a:schemeClr val="l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verpass"/>
              <a:cs typeface="+mj-cs"/>
            </a:endParaRPr>
          </a:p>
          <a:p>
            <a:r>
              <a:rPr lang="en-US" sz="3000" b="1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1F22-E748-AE54-360F-93A13CA8F7F4}"/>
              </a:ext>
            </a:extLst>
          </p:cNvPr>
          <p:cNvSpPr txBox="1">
            <a:spLocks/>
          </p:cNvSpPr>
          <p:nvPr/>
        </p:nvSpPr>
        <p:spPr>
          <a:xfrm>
            <a:off x="1189037" y="1502815"/>
            <a:ext cx="3382963" cy="41954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None/>
              <a:tabLst/>
              <a:defRPr/>
            </a:pPr>
            <a:r>
              <a:rPr lang="en-US" b="1" dirty="0">
                <a:solidFill>
                  <a:schemeClr val="lt1"/>
                </a:solidFill>
                <a:effectLst/>
                <a:latin typeface="Overpass"/>
              </a:rPr>
              <a:t>Advantages</a:t>
            </a:r>
            <a:r>
              <a:rPr lang="en-US" b="1" dirty="0">
                <a:solidFill>
                  <a:schemeClr val="lt1"/>
                </a:solidFill>
                <a:latin typeface="Overpass"/>
              </a:rPr>
              <a:t>:</a:t>
            </a:r>
          </a:p>
          <a:p>
            <a:pPr>
              <a:buClr>
                <a:srgbClr val="DADADA"/>
              </a:buClr>
              <a:buFont typeface="Arial" panose="020B0604020202020204" pitchFamily="34" charset="0"/>
              <a:buChar char="•"/>
            </a:pPr>
            <a:r>
              <a:rPr kumimoji="0" lang="en-US" sz="1867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lt1"/>
                </a:solidFill>
                <a:effectLst/>
                <a:uLnTx/>
                <a:uFillTx/>
                <a:latin typeface="Overpass"/>
                <a:ea typeface="+mn-ea"/>
                <a:cs typeface="+mn-cs"/>
              </a:rPr>
              <a:t>Has a strong</a:t>
            </a:r>
            <a:r>
              <a:rPr lang="en-US" sz="1867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lt1"/>
                </a:solidFill>
                <a:effectLst/>
                <a:latin typeface="Overpass"/>
              </a:rPr>
              <a:t> security track record , not been broken yet.</a:t>
            </a:r>
          </a:p>
          <a:p>
            <a:pPr>
              <a:buClr>
                <a:srgbClr val="DADADA"/>
              </a:buClr>
              <a:buFont typeface="Arial" panose="020B0604020202020204" pitchFamily="34" charset="0"/>
              <a:buChar char="•"/>
            </a:pPr>
            <a:r>
              <a:rPr kumimoji="0" lang="en-US" sz="1867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lt1"/>
                </a:solidFill>
                <a:effectLst/>
                <a:uLnTx/>
                <a:uFillTx/>
                <a:latin typeface="Overpass"/>
              </a:rPr>
              <a:t>Speed , </a:t>
            </a:r>
            <a:r>
              <a:rPr lang="en-US" sz="1867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lt1"/>
                </a:solidFill>
                <a:effectLst/>
                <a:latin typeface="Overpass"/>
              </a:rPr>
              <a:t>Salsa20 is relatively fast , is well suited for high speed applications.</a:t>
            </a:r>
          </a:p>
          <a:p>
            <a:pPr>
              <a:buClr>
                <a:srgbClr val="DADADA"/>
              </a:buClr>
              <a:buFont typeface="Arial" panose="020B0604020202020204" pitchFamily="34" charset="0"/>
              <a:buChar char="•"/>
            </a:pPr>
            <a:r>
              <a:rPr lang="en-US" sz="1867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lt1"/>
                </a:solidFill>
                <a:effectLst/>
                <a:latin typeface="Overpass"/>
              </a:rPr>
              <a:t>Has a compact design , making it easy to implements in variety of applications </a:t>
            </a:r>
            <a:endParaRPr kumimoji="0" lang="en-US" sz="1867" b="0" i="0" u="none" strike="noStrike" kern="1200" cap="none" spc="0" normalizeH="0" baseline="0" noProof="0" dirty="0">
              <a:ln>
                <a:solidFill>
                  <a:sysClr val="windowText" lastClr="000000">
                    <a:lumMod val="75000"/>
                    <a:lumOff val="25000"/>
                    <a:alpha val="10000"/>
                  </a:sysClr>
                </a:solidFill>
              </a:ln>
              <a:solidFill>
                <a:schemeClr val="lt1"/>
              </a:solidFill>
              <a:effectLst/>
              <a:uLnTx/>
              <a:uFillTx/>
              <a:latin typeface="Overpas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F2E6C7-656D-DFAE-381C-4C832E373A35}"/>
              </a:ext>
            </a:extLst>
          </p:cNvPr>
          <p:cNvSpPr txBox="1">
            <a:spLocks/>
          </p:cNvSpPr>
          <p:nvPr/>
        </p:nvSpPr>
        <p:spPr>
          <a:xfrm>
            <a:off x="5030115" y="1492095"/>
            <a:ext cx="3382963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Clr>
                <a:srgbClr val="212123">
                  <a:lumMod val="40000"/>
                  <a:lumOff val="60000"/>
                </a:srgbClr>
              </a:buClr>
              <a:buFont typeface="Wingdings 3" charset="2"/>
              <a:buNone/>
            </a:pP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  <a:ea typeface="+mn-ea"/>
                <a:cs typeface="+mn-cs"/>
              </a:rPr>
              <a:t>Disadvantages:</a:t>
            </a:r>
          </a:p>
          <a:p>
            <a:pPr indent="-3060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867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lt1"/>
                </a:solidFill>
                <a:latin typeface="Overpass"/>
                <a:ea typeface="+mn-ea"/>
                <a:cs typeface="+mn-cs"/>
              </a:rPr>
              <a:t>Is a relatively new cipher , lake of studies and information </a:t>
            </a:r>
          </a:p>
          <a:p>
            <a:pPr indent="-3060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867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lt1"/>
                </a:solidFill>
                <a:latin typeface="Overpass"/>
                <a:ea typeface="+mn-ea"/>
                <a:cs typeface="+mn-cs"/>
              </a:rPr>
              <a:t>Limited key size of 256 bits, which may not be sufficient for all applications</a:t>
            </a:r>
          </a:p>
          <a:p>
            <a:pPr indent="-3060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867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lt1"/>
                </a:solidFill>
                <a:latin typeface="Overpass"/>
                <a:ea typeface="+mn-ea"/>
                <a:cs typeface="+mn-cs"/>
              </a:rPr>
              <a:t>Limited block size of 64 bytes, may be too small for some applications </a:t>
            </a:r>
          </a:p>
          <a:p>
            <a:pPr>
              <a:buClr>
                <a:srgbClr val="212123">
                  <a:lumMod val="40000"/>
                  <a:lumOff val="60000"/>
                </a:srgbClr>
              </a:buClr>
              <a:buFont typeface="Arial" panose="020B0604020202020204" pitchFamily="34" charset="0"/>
              <a:buChar char="•"/>
            </a:pPr>
            <a:endParaRPr lang="en-US" sz="1867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lt1"/>
              </a:solidFill>
              <a:effectLst/>
              <a:latin typeface="Overpas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610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07D216-57FF-CD1F-CF90-894506DA6834}"/>
              </a:ext>
            </a:extLst>
          </p:cNvPr>
          <p:cNvSpPr txBox="1"/>
          <p:nvPr/>
        </p:nvSpPr>
        <p:spPr>
          <a:xfrm>
            <a:off x="2128720" y="0"/>
            <a:ext cx="565329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+mj-lt"/>
              </a:rPr>
              <a:t>Salsa20 in our project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A96EDD5-4863-EBC1-1341-5FF53F7D93CC}"/>
              </a:ext>
            </a:extLst>
          </p:cNvPr>
          <p:cNvSpPr txBox="1">
            <a:spLocks/>
          </p:cNvSpPr>
          <p:nvPr/>
        </p:nvSpPr>
        <p:spPr>
          <a:xfrm>
            <a:off x="1670605" y="1235164"/>
            <a:ext cx="7177135" cy="13246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06000" defTabSz="457200"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sz="1867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lt1"/>
                </a:solidFill>
                <a:latin typeface="Overpass"/>
              </a:rPr>
              <a:t>Encrypt the client request, and the server response</a:t>
            </a:r>
          </a:p>
          <a:p>
            <a:pPr indent="-306000" defTabSz="457200"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sz="1867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lt1"/>
                </a:solidFill>
                <a:latin typeface="Overpass"/>
              </a:rPr>
              <a:t>Decode the client request , and the server response </a:t>
            </a:r>
          </a:p>
          <a:p>
            <a:pPr indent="-306000" defTabSz="457200"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sz="1867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lt1"/>
                </a:solidFill>
                <a:latin typeface="Overpass"/>
              </a:rPr>
              <a:t>By using the agreed key that they both know before starting to encrypt/decrypt by using salsa20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FFE5F2D-C26B-3689-5E56-C9B00D0B9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825" y="2953199"/>
            <a:ext cx="4988160" cy="201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71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785" y="1956455"/>
            <a:ext cx="7940660" cy="3206805"/>
          </a:xfrm>
        </p:spPr>
        <p:txBody>
          <a:bodyPr>
            <a:normAutofit/>
          </a:bodyPr>
          <a:lstStyle/>
          <a:p>
            <a:r>
              <a:rPr lang="en-US" sz="3000" dirty="0"/>
              <a:t>McEliece cryptosystem</a:t>
            </a:r>
          </a:p>
          <a:p>
            <a:r>
              <a:rPr lang="en-US" sz="3000" dirty="0"/>
              <a:t>Salsa20 cipher</a:t>
            </a:r>
          </a:p>
          <a:p>
            <a:r>
              <a:rPr lang="en-US" sz="3000" dirty="0"/>
              <a:t>ECDSA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781C29E-00B3-9F3D-B9F8-0A5CE5D7E4BD}"/>
              </a:ext>
            </a:extLst>
          </p:cNvPr>
          <p:cNvSpPr txBox="1">
            <a:spLocks/>
          </p:cNvSpPr>
          <p:nvPr/>
        </p:nvSpPr>
        <p:spPr>
          <a:xfrm>
            <a:off x="-2605135" y="0"/>
            <a:ext cx="9404723" cy="14005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sz="3000" b="1" dirty="0">
                <a:solidFill>
                  <a:schemeClr val="l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verpass"/>
                <a:cs typeface="+mj-cs"/>
              </a:rPr>
              <a:t>Salsa20 Cryptanalysis</a:t>
            </a:r>
            <a:endParaRPr lang="en-IL" sz="3000" b="1" dirty="0">
              <a:solidFill>
                <a:schemeClr val="l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verpass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02CB02FE-5C4E-AF38-9F47-6CD4118A9A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7900" y="1502815"/>
                <a:ext cx="7177135" cy="4195481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None/>
                  <a:tabLst/>
                  <a:defRPr/>
                </a:pPr>
                <a:r>
                  <a:rPr lang="en-US" sz="2400" b="1" dirty="0">
                    <a:solidFill>
                      <a:schemeClr val="lt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Overpass"/>
                    <a:ea typeface="+mj-ea"/>
                    <a:cs typeface="+mj-cs"/>
                  </a:rPr>
                  <a:t>Over the years several successful differential attacks on slim versions of salsa were published  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None/>
                  <a:tabLst/>
                  <a:defRPr/>
                </a:pPr>
                <a:r>
                  <a:rPr lang="en-US" sz="1867" dirty="0">
                    <a:solidFill>
                      <a:schemeClr val="lt1"/>
                    </a:solidFill>
                    <a:effectLst/>
                    <a:latin typeface="Overpass"/>
                  </a:rPr>
                  <a:t>For example : In 2005 , was report a differential attack on Salsa5 with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67" b="0" i="1" smtClean="0"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67" b="0" i="1" smtClean="0"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67" b="0" i="1" smtClean="0"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165</m:t>
                        </m:r>
                      </m:sup>
                    </m:sSup>
                  </m:oMath>
                </a14:m>
                <a:r>
                  <a:rPr lang="en-US" sz="1867" b="0" dirty="0">
                    <a:solidFill>
                      <a:schemeClr val="lt1"/>
                    </a:solidFill>
                    <a:effectLst/>
                    <a:latin typeface="Overpass"/>
                  </a:rPr>
                  <a:t>) time complexity. (1000$ </a:t>
                </a:r>
                <a:r>
                  <a:rPr lang="en-US" sz="1867" dirty="0">
                    <a:solidFill>
                      <a:schemeClr val="lt1"/>
                    </a:solidFill>
                    <a:effectLst/>
                    <a:latin typeface="Overpass"/>
                  </a:rPr>
                  <a:t>a</a:t>
                </a:r>
                <a:r>
                  <a:rPr lang="en-US" sz="1867" b="0" dirty="0">
                    <a:solidFill>
                      <a:schemeClr val="lt1"/>
                    </a:solidFill>
                    <a:effectLst/>
                    <a:latin typeface="Overpass"/>
                  </a:rPr>
                  <a:t>ward for the attacker)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None/>
                  <a:tabLst/>
                  <a:defRPr/>
                </a:pPr>
                <a:r>
                  <a:rPr lang="en-US" sz="1867" b="0" dirty="0">
                    <a:solidFill>
                      <a:schemeClr val="lt1"/>
                    </a:solidFill>
                    <a:effectLst/>
                    <a:latin typeface="Overpass"/>
                  </a:rPr>
                  <a:t>In 2013 was published a proof that Salsa with over 15 rounds is secure against differential attacks.(Not more efficient  then brute force)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None/>
                  <a:tabLst/>
                  <a:defRPr/>
                </a:pPr>
                <a:r>
                  <a:rPr lang="en-US" sz="1867" dirty="0">
                    <a:solidFill>
                      <a:schemeClr val="lt1"/>
                    </a:solidFill>
                    <a:effectLst/>
                    <a:latin typeface="Overpass"/>
                  </a:rPr>
                  <a:t> 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02CB02FE-5C4E-AF38-9F47-6CD4118A9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900" y="1502815"/>
                <a:ext cx="7177135" cy="41954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218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F34F601C-756C-04AD-BDD8-73C8EE4E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75" y="128470"/>
            <a:ext cx="8093365" cy="91623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</a:rPr>
              <a:t>ECDSA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478DB621-9B01-63F2-E470-30C3919748C1}"/>
              </a:ext>
            </a:extLst>
          </p:cNvPr>
          <p:cNvSpPr txBox="1"/>
          <p:nvPr/>
        </p:nvSpPr>
        <p:spPr>
          <a:xfrm>
            <a:off x="1823310" y="1044597"/>
            <a:ext cx="6407605" cy="3355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67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lt1"/>
                </a:solidFill>
                <a:latin typeface="Overpass"/>
              </a:rPr>
              <a:t>ECDSA – Elliptic Curve Digital Signature Algorithm</a:t>
            </a:r>
          </a:p>
          <a:p>
            <a:endParaRPr lang="en-US" sz="1867" dirty="0">
              <a:ln>
                <a:solidFill>
                  <a:sysClr val="windowText" lastClr="000000">
                    <a:lumMod val="75000"/>
                    <a:lumOff val="25000"/>
                    <a:alpha val="10000"/>
                  </a:sysClr>
                </a:solidFill>
              </a:ln>
              <a:solidFill>
                <a:schemeClr val="lt1"/>
              </a:solidFill>
              <a:latin typeface="Overpas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67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lt1"/>
                </a:solidFill>
                <a:latin typeface="Overpass"/>
              </a:rPr>
              <a:t>Is a cryptographic algorithm used to sign digital messages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67" dirty="0">
              <a:ln>
                <a:solidFill>
                  <a:sysClr val="windowText" lastClr="000000">
                    <a:lumMod val="75000"/>
                    <a:lumOff val="25000"/>
                    <a:alpha val="10000"/>
                  </a:sysClr>
                </a:solidFill>
              </a:ln>
              <a:solidFill>
                <a:schemeClr val="lt1"/>
              </a:solidFill>
              <a:latin typeface="Overpas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67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lt1"/>
                </a:solidFill>
                <a:latin typeface="Overpass"/>
              </a:rPr>
              <a:t>It can be used to verify the authenticity and integrity of a message , and the sender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67" dirty="0">
              <a:ln>
                <a:solidFill>
                  <a:sysClr val="windowText" lastClr="000000">
                    <a:lumMod val="75000"/>
                    <a:lumOff val="25000"/>
                    <a:alpha val="10000"/>
                  </a:sysClr>
                </a:solidFill>
              </a:ln>
              <a:solidFill>
                <a:schemeClr val="lt1"/>
              </a:solidFill>
              <a:latin typeface="Overpas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67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lt1"/>
                </a:solidFill>
                <a:latin typeface="Overpass"/>
              </a:rPr>
              <a:t>Its more difficult to crack(use ECC keys)</a:t>
            </a:r>
          </a:p>
          <a:p>
            <a:endParaRPr lang="en-US" sz="1867" dirty="0">
              <a:ln>
                <a:solidFill>
                  <a:sysClr val="windowText" lastClr="000000">
                    <a:lumMod val="75000"/>
                    <a:lumOff val="25000"/>
                    <a:alpha val="10000"/>
                  </a:sysClr>
                </a:solidFill>
              </a:ln>
              <a:solidFill>
                <a:schemeClr val="lt1"/>
              </a:solidFill>
              <a:latin typeface="Overpass"/>
            </a:endParaRPr>
          </a:p>
          <a:p>
            <a:endParaRPr lang="en-US" sz="2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6588AFA7-9B49-782E-63D9-F8FCFE242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776" y="3487980"/>
            <a:ext cx="2648448" cy="143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15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02F89B-3643-D5D6-EF1A-0927AA166506}"/>
              </a:ext>
            </a:extLst>
          </p:cNvPr>
          <p:cNvSpPr txBox="1">
            <a:spLocks/>
          </p:cNvSpPr>
          <p:nvPr/>
        </p:nvSpPr>
        <p:spPr>
          <a:xfrm>
            <a:off x="448965" y="0"/>
            <a:ext cx="8814121" cy="89199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j-cs"/>
              </a:rPr>
              <a:t>ECDSA – Definitions</a:t>
            </a:r>
            <a:endParaRPr lang="LID4096" sz="3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CF19811-64D9-3621-3F0A-2DC11C7979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8022" y="1502815"/>
                <a:ext cx="8356006" cy="3206805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lvl="0" fontAlgn="auto">
                  <a:lnSpc>
                    <a:spcPct val="100000"/>
                  </a:lnSpc>
                  <a:buClr>
                    <a:srgbClr val="DADADA"/>
                  </a:buClr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867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  <a:latin typeface="Overpass"/>
                  </a:rPr>
                  <a:t>Elliptic curve – a plane curve over a finite field which consists of the points satisfying the equation</a:t>
                </a:r>
                <a:br>
                  <a:rPr lang="en-US" sz="1867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  <a:latin typeface="Overpass"/>
                  </a:rPr>
                </a:br>
                <a:br>
                  <a:rPr lang="en-US" sz="1867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  <a:latin typeface="Overpass"/>
                  </a:rPr>
                </a:br>
                <a:r>
                  <a:rPr lang="en-US" sz="1867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  <a:latin typeface="Overpas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67" i="1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67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867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67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67" i="1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67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67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67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67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1867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67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67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     (</m:t>
                    </m:r>
                    <m:r>
                      <a:rPr lang="en-US" sz="1867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867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67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67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67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  <a:latin typeface="Overpass"/>
                  </a:rPr>
                  <a:t>  , </a:t>
                </a:r>
                <a14:m>
                  <m:oMath xmlns:m="http://schemas.openxmlformats.org/officeDocument/2006/math">
                    <m:r>
                      <a:rPr lang="en-US" sz="1867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67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1867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67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867" i="1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67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867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67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1867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sz="1867" i="1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67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67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67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67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27</m:t>
                    </m:r>
                    <m:sSup>
                      <m:sSupPr>
                        <m:ctrlPr>
                          <a:rPr lang="en-US" sz="1867" i="1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67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67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67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≢</m:t>
                    </m:r>
                    <m:r>
                      <a:rPr lang="en-US" sz="1867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67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67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867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67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br>
                  <a:rPr lang="en-US" sz="1867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  <a:latin typeface="Overpass"/>
                  </a:rPr>
                </a:br>
                <a:endParaRPr lang="en-US" sz="1867" dirty="0">
                  <a:ln>
                    <a:solidFill>
                      <a:sysClr val="windowText" lastClr="000000">
                        <a:lumMod val="75000"/>
                        <a:lumOff val="25000"/>
                        <a:alpha val="10000"/>
                      </a:sysClr>
                    </a:solidFill>
                  </a:ln>
                  <a:solidFill>
                    <a:schemeClr val="lt1"/>
                  </a:solidFill>
                  <a:effectLst/>
                  <a:latin typeface="Overpass"/>
                </a:endParaRPr>
              </a:p>
              <a:p>
                <a:pPr marR="0" lvl="0" fontAlgn="auto">
                  <a:lnSpc>
                    <a:spcPct val="100000"/>
                  </a:lnSpc>
                  <a:buClr>
                    <a:srgbClr val="DADADA"/>
                  </a:buClr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867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  <a:latin typeface="Overpass"/>
                  </a:rPr>
                  <a:t>N is the order of the finite group of points on the elliptic curve</a:t>
                </a:r>
              </a:p>
              <a:p>
                <a:pPr marR="0" lvl="0" fontAlgn="auto">
                  <a:lnSpc>
                    <a:spcPct val="100000"/>
                  </a:lnSpc>
                  <a:buClr>
                    <a:srgbClr val="DADADA"/>
                  </a:buClr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867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  <a:latin typeface="Overpass"/>
                  </a:rPr>
                  <a:t>Generator </a:t>
                </a:r>
                <a:r>
                  <a:rPr lang="en-US" sz="1867" u="sng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  <a:latin typeface="Overpass"/>
                  </a:rPr>
                  <a:t>G</a:t>
                </a:r>
                <a:r>
                  <a:rPr lang="en-US" sz="1867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  <a:latin typeface="Overpass"/>
                  </a:rPr>
                  <a:t> = </a:t>
                </a:r>
                <a:r>
                  <a:rPr lang="en-US" altLang="he-IL" sz="1867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  <a:latin typeface="Overpass"/>
                  </a:rPr>
                  <a:t>(x1,y1) </a:t>
                </a:r>
                <a:r>
                  <a:rPr lang="en-US" sz="1867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  <a:latin typeface="Overpass"/>
                  </a:rPr>
                  <a:t>– a point on the elliptic curve</a:t>
                </a:r>
              </a:p>
              <a:p>
                <a:pPr marR="0" lvl="0" fontAlgn="auto">
                  <a:lnSpc>
                    <a:spcPct val="100000"/>
                  </a:lnSpc>
                  <a:buClr>
                    <a:srgbClr val="DADADA"/>
                  </a:buClr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867" u="sng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  <a:latin typeface="Overpass"/>
                  </a:rPr>
                  <a:t>PrivateKey</a:t>
                </a:r>
                <a:r>
                  <a:rPr lang="en-US" sz="1867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  <a:latin typeface="Overpass"/>
                  </a:rPr>
                  <a:t> – a random number (in range [0,…,N-1]) will be Alice’s private key (INTEGER)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CF19811-64D9-3621-3F0A-2DC11C797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22" y="1502815"/>
                <a:ext cx="8356006" cy="32068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060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BBF18-D37E-8B1D-EF65-8212E7D415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7900" y="1197405"/>
                <a:ext cx="7482545" cy="3054100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  <a:buClr>
                    <a:srgbClr val="DADADA"/>
                  </a:buClr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1867" u="sng" smtClean="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𝑃𝑢</m:t>
                    </m:r>
                    <m:r>
                      <m:rPr>
                        <m:sty m:val="p"/>
                      </m:rPr>
                      <a:rPr lang="en-US" sz="1867" b="0" i="0" u="sng" smtClean="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blic</m:t>
                    </m:r>
                    <m:r>
                      <a:rPr lang="en-US" sz="1867" u="sng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𝐾</m:t>
                    </m:r>
                    <m:r>
                      <m:rPr>
                        <m:sty m:val="p"/>
                      </m:rPr>
                      <a:rPr lang="en-US" sz="1867" b="0" i="0" u="sng" smtClean="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ey</m:t>
                    </m:r>
                  </m:oMath>
                </a14:m>
                <a:r>
                  <a:rPr lang="en-US" sz="1867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  <a:latin typeface="Overpass"/>
                  </a:rPr>
                  <a:t> - a public point on the curve. It’s calculated as the product between Alice’s private key and the generator</a:t>
                </a:r>
                <a:br>
                  <a:rPr lang="en-US" sz="1867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  <a:latin typeface="Overpass"/>
                  </a:rPr>
                </a:br>
                <a:br>
                  <a:rPr lang="en-US" sz="1867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  <a:latin typeface="Overpass"/>
                  </a:rPr>
                </a:br>
                <a14:m>
                  <m:oMath xmlns:m="http://schemas.openxmlformats.org/officeDocument/2006/math">
                    <m:r>
                      <a:rPr lang="en-US" sz="1867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𝑃𝑢</m:t>
                    </m:r>
                    <m:r>
                      <m:rPr>
                        <m:sty m:val="p"/>
                      </m:rPr>
                      <a:rPr lang="en-US" sz="1867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blic</m:t>
                    </m:r>
                    <m:r>
                      <a:rPr lang="en-US" sz="1867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𝐾</m:t>
                    </m:r>
                    <m:r>
                      <m:rPr>
                        <m:sty m:val="p"/>
                      </m:rPr>
                      <a:rPr lang="en-US" sz="1867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ey</m:t>
                    </m:r>
                    <m:r>
                      <a:rPr lang="en-US" sz="1867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867" dirty="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Overpass"/>
                      </a:rPr>
                      <m:t>PrivateKey</m:t>
                    </m:r>
                    <m:r>
                      <a:rPr lang="en-US" sz="1867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US" sz="1867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867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867" dirty="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Overpass"/>
                      </a:rPr>
                      <m:t>PrivateKey</m:t>
                    </m:r>
                    <m:r>
                      <a:rPr lang="en-US" sz="1867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sz="1867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67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67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67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67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67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67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  <a:latin typeface="Overpass"/>
                  </a:rPr>
                  <a:t> </a:t>
                </a:r>
                <a:br>
                  <a:rPr lang="en-US" sz="1867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  <a:latin typeface="Overpass"/>
                  </a:rPr>
                </a:br>
                <a:endParaRPr lang="en-US" sz="1867" dirty="0">
                  <a:ln>
                    <a:solidFill>
                      <a:sysClr val="windowText" lastClr="000000">
                        <a:lumMod val="75000"/>
                        <a:lumOff val="25000"/>
                        <a:alpha val="10000"/>
                      </a:sysClr>
                    </a:solidFill>
                  </a:ln>
                  <a:solidFill>
                    <a:schemeClr val="lt1"/>
                  </a:solidFill>
                  <a:effectLst/>
                  <a:latin typeface="Overpass"/>
                </a:endParaRPr>
              </a:p>
              <a:p>
                <a:pPr>
                  <a:lnSpc>
                    <a:spcPct val="110000"/>
                  </a:lnSpc>
                  <a:buClr>
                    <a:srgbClr val="DADADA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sz="1867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  <a:latin typeface="Overpass"/>
                  </a:rPr>
                  <a:t>There are 3 known templates we use for calculations :</a:t>
                </a:r>
                <a:br>
                  <a:rPr lang="en-US" sz="1867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  <a:latin typeface="Overpass"/>
                  </a:rPr>
                </a:br>
                <a:r>
                  <a:rPr lang="en-US" sz="1867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  <a:latin typeface="Overpass"/>
                  </a:rPr>
                  <a:t>  1.   </a:t>
                </a:r>
                <a:r>
                  <a:rPr lang="en-US" altLang="he-IL" sz="1867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  <a:latin typeface="Overpass"/>
                  </a:rPr>
                  <a:t>x1 ≠ x2</a:t>
                </a:r>
              </a:p>
              <a:p>
                <a:pPr marL="36900" indent="0">
                  <a:lnSpc>
                    <a:spcPct val="110000"/>
                  </a:lnSpc>
                  <a:buClr>
                    <a:srgbClr val="DADADA"/>
                  </a:buClr>
                  <a:buNone/>
                  <a:defRPr/>
                </a:pPr>
                <a:r>
                  <a:rPr lang="en-US" altLang="he-IL" sz="1867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  <a:latin typeface="Overpass"/>
                  </a:rPr>
                  <a:t>	</a:t>
                </a:r>
                <a:r>
                  <a:rPr lang="en-US" sz="1867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  <a:latin typeface="Overpass"/>
                  </a:rPr>
                  <a:t>2.   </a:t>
                </a:r>
                <a:r>
                  <a:rPr lang="en-US" altLang="he-IL" sz="1867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  <a:latin typeface="Overpass"/>
                  </a:rPr>
                  <a:t>x1 = x2   and   y1 =  -y2  </a:t>
                </a:r>
              </a:p>
              <a:p>
                <a:pPr marL="36900" indent="0">
                  <a:lnSpc>
                    <a:spcPct val="110000"/>
                  </a:lnSpc>
                  <a:buClr>
                    <a:srgbClr val="DADADA"/>
                  </a:buClr>
                  <a:buNone/>
                  <a:defRPr/>
                </a:pPr>
                <a:r>
                  <a:rPr lang="en-US" altLang="he-IL" sz="1867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  <a:latin typeface="Overpass"/>
                  </a:rPr>
                  <a:t>        </a:t>
                </a:r>
                <a:r>
                  <a:rPr lang="en-US" sz="1867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  <a:latin typeface="Overpass"/>
                  </a:rPr>
                  <a:t>3.   </a:t>
                </a:r>
                <a:r>
                  <a:rPr lang="en-US" altLang="he-IL" sz="1867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  <a:latin typeface="Overpass"/>
                  </a:rPr>
                  <a:t>x1 = x2   and   y1 =  y2</a:t>
                </a:r>
                <a:br>
                  <a:rPr lang="en-US" altLang="he-IL" sz="1867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  <a:latin typeface="Overpass"/>
                  </a:rPr>
                </a:br>
                <a:endParaRPr lang="en-US" sz="1867" dirty="0">
                  <a:ln>
                    <a:solidFill>
                      <a:sysClr val="windowText" lastClr="000000">
                        <a:lumMod val="75000"/>
                        <a:lumOff val="25000"/>
                        <a:alpha val="10000"/>
                      </a:sysClr>
                    </a:solidFill>
                  </a:ln>
                  <a:solidFill>
                    <a:schemeClr val="lt1"/>
                  </a:solidFill>
                  <a:effectLst/>
                  <a:latin typeface="Overpass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BBF18-D37E-8B1D-EF65-8212E7D41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900" y="1197405"/>
                <a:ext cx="7482545" cy="3054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628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D0AFC92-AD79-96C7-2147-794373A2573B}"/>
              </a:ext>
            </a:extLst>
          </p:cNvPr>
          <p:cNvSpPr txBox="1">
            <a:spLocks/>
          </p:cNvSpPr>
          <p:nvPr/>
        </p:nvSpPr>
        <p:spPr>
          <a:xfrm>
            <a:off x="296260" y="1808225"/>
            <a:ext cx="10669588" cy="377999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06000" defTabSz="457200">
              <a:lnSpc>
                <a:spcPct val="90000"/>
              </a:lnSpc>
              <a:spcAft>
                <a:spcPts val="600"/>
              </a:spcAft>
              <a:buClr>
                <a:srgbClr val="DADADA"/>
              </a:buClr>
              <a:buSzPct val="70000"/>
              <a:buNone/>
              <a:defRPr/>
            </a:pPr>
            <a:r>
              <a:rPr lang="en-US" sz="22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</a:rPr>
              <a:t>First Case :</a:t>
            </a:r>
          </a:p>
          <a:p>
            <a:pPr indent="-306000" defTabSz="457200">
              <a:lnSpc>
                <a:spcPct val="110000"/>
              </a:lnSpc>
              <a:spcAft>
                <a:spcPts val="600"/>
              </a:spcAft>
              <a:buClr>
                <a:srgbClr val="DADADA"/>
              </a:buClr>
              <a:buSzPct val="70000"/>
              <a:defRPr/>
            </a:pPr>
            <a:r>
              <a:rPr lang="en-US" altLang="he-IL" sz="1867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lt1"/>
                </a:solidFill>
                <a:latin typeface="Overpass"/>
              </a:rPr>
              <a:t>x1 ≠ x2    :    (x1,y1) + (x2,y2) = (x3,y3) ∈ E where :</a:t>
            </a:r>
          </a:p>
          <a:p>
            <a:pPr indent="-306000" defTabSz="457200">
              <a:lnSpc>
                <a:spcPct val="110000"/>
              </a:lnSpc>
              <a:spcAft>
                <a:spcPts val="600"/>
              </a:spcAft>
              <a:buClr>
                <a:srgbClr val="DADADA"/>
              </a:buClr>
              <a:buSzPct val="70000"/>
              <a:defRPr/>
            </a:pPr>
            <a:r>
              <a:rPr lang="en-US" altLang="he-IL" sz="1867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lt1"/>
                </a:solidFill>
                <a:latin typeface="Overpass"/>
              </a:rPr>
              <a:t>  x3 = m² - x1 - x2 </a:t>
            </a:r>
          </a:p>
          <a:p>
            <a:pPr indent="-306000" defTabSz="457200">
              <a:lnSpc>
                <a:spcPct val="110000"/>
              </a:lnSpc>
              <a:spcAft>
                <a:spcPts val="600"/>
              </a:spcAft>
              <a:buClr>
                <a:srgbClr val="DADADA"/>
              </a:buClr>
              <a:buSzPct val="70000"/>
              <a:defRPr/>
            </a:pPr>
            <a:r>
              <a:rPr lang="en-US" altLang="he-IL" sz="1867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lt1"/>
                </a:solidFill>
                <a:latin typeface="Overpass"/>
              </a:rPr>
              <a:t> y3 = m*(x1 – x3) - y1</a:t>
            </a:r>
          </a:p>
          <a:p>
            <a:pPr indent="-306000" defTabSz="457200">
              <a:lnSpc>
                <a:spcPct val="110000"/>
              </a:lnSpc>
              <a:spcAft>
                <a:spcPts val="600"/>
              </a:spcAft>
              <a:buClr>
                <a:srgbClr val="DADADA"/>
              </a:buClr>
              <a:buSzPct val="70000"/>
              <a:defRPr/>
            </a:pPr>
            <a:r>
              <a:rPr lang="en-US" altLang="he-IL" sz="1867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lt1"/>
                </a:solidFill>
                <a:latin typeface="Overpass"/>
              </a:rPr>
              <a:t>m = (y2 – y1) / (x2 – x1)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he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br>
              <a:rPr lang="en-US" altLang="he-IL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92EC9DBF-8F06-ADDB-BB0A-8659422B8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55" y="255261"/>
            <a:ext cx="2443280" cy="208743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16006B-087B-C9EA-EBFC-2EBE7EBBE273}"/>
              </a:ext>
            </a:extLst>
          </p:cNvPr>
          <p:cNvSpPr txBox="1">
            <a:spLocks/>
          </p:cNvSpPr>
          <p:nvPr/>
        </p:nvSpPr>
        <p:spPr>
          <a:xfrm>
            <a:off x="3961180" y="2800808"/>
            <a:ext cx="10669588" cy="377999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06000" defTabSz="457200">
              <a:lnSpc>
                <a:spcPct val="90000"/>
              </a:lnSpc>
              <a:spcAft>
                <a:spcPts val="600"/>
              </a:spcAft>
              <a:buClr>
                <a:srgbClr val="DADADA"/>
              </a:buClr>
              <a:buSzPct val="70000"/>
              <a:buNone/>
              <a:defRPr/>
            </a:pPr>
            <a:r>
              <a:rPr lang="en-US" sz="22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</a:rPr>
              <a:t>Second Case :</a:t>
            </a:r>
          </a:p>
          <a:p>
            <a:pPr marL="379800" defTabSz="457200">
              <a:lnSpc>
                <a:spcPct val="110000"/>
              </a:lnSpc>
              <a:spcAft>
                <a:spcPts val="600"/>
              </a:spcAft>
              <a:buClr>
                <a:srgbClr val="DADADA"/>
              </a:buClr>
              <a:buSzPct val="70000"/>
              <a:defRPr/>
            </a:pPr>
            <a:r>
              <a:rPr lang="en-US" altLang="he-IL" sz="1867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lt1"/>
                </a:solidFill>
                <a:latin typeface="Overpass"/>
              </a:rPr>
              <a:t>x1 = x2   and   y1 = - y2 </a:t>
            </a:r>
          </a:p>
          <a:p>
            <a:pPr marL="379800" defTabSz="457200">
              <a:lnSpc>
                <a:spcPct val="110000"/>
              </a:lnSpc>
              <a:spcAft>
                <a:spcPts val="600"/>
              </a:spcAft>
              <a:buClr>
                <a:srgbClr val="DADADA"/>
              </a:buClr>
              <a:buSzPct val="70000"/>
              <a:defRPr/>
            </a:pPr>
            <a:r>
              <a:rPr lang="en-US" altLang="he-IL" sz="1867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lt1"/>
                </a:solidFill>
                <a:latin typeface="Overpass"/>
              </a:rPr>
              <a:t>(x1,y1) + (x2,y2) = (x3,y3)  ∈ E   where :</a:t>
            </a:r>
          </a:p>
          <a:p>
            <a:pPr marL="379800" defTabSz="457200">
              <a:lnSpc>
                <a:spcPct val="110000"/>
              </a:lnSpc>
              <a:spcAft>
                <a:spcPts val="600"/>
              </a:spcAft>
              <a:buClr>
                <a:srgbClr val="DADADA"/>
              </a:buClr>
              <a:buSzPct val="70000"/>
              <a:defRPr/>
            </a:pPr>
            <a:r>
              <a:rPr lang="en-US" altLang="he-IL" sz="1867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lt1"/>
                </a:solidFill>
                <a:latin typeface="Overpass"/>
              </a:rPr>
              <a:t>(x , y) + (x ,-y) = O    (the point at infinity)</a:t>
            </a:r>
          </a:p>
          <a:p>
            <a:pPr marL="379800" defTabSz="457200">
              <a:lnSpc>
                <a:spcPct val="110000"/>
              </a:lnSpc>
              <a:spcAft>
                <a:spcPts val="600"/>
              </a:spcAft>
              <a:buClr>
                <a:srgbClr val="DADADA"/>
              </a:buClr>
              <a:buSzPct val="70000"/>
              <a:defRPr/>
            </a:pPr>
            <a:r>
              <a:rPr lang="en-US" altLang="he-IL" sz="1867" u="sng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lt1"/>
                </a:solidFill>
                <a:latin typeface="Overpass"/>
              </a:rPr>
              <a:t>We got the identity element O.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he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br>
              <a:rPr lang="en-US" altLang="he-IL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B78FBE-FC00-A6EC-28C3-C9F9BE14A6FC}"/>
              </a:ext>
            </a:extLst>
          </p:cNvPr>
          <p:cNvSpPr txBox="1">
            <a:spLocks/>
          </p:cNvSpPr>
          <p:nvPr/>
        </p:nvSpPr>
        <p:spPr>
          <a:xfrm>
            <a:off x="-195316" y="139748"/>
            <a:ext cx="8814121" cy="89199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j-cs"/>
              </a:rPr>
              <a:t>Addition Definitions</a:t>
            </a:r>
            <a:endParaRPr lang="LID4096" sz="3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8163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A7C460A-23B1-25BF-C9B6-F11E2EE9FCF0}"/>
              </a:ext>
            </a:extLst>
          </p:cNvPr>
          <p:cNvSpPr txBox="1">
            <a:spLocks/>
          </p:cNvSpPr>
          <p:nvPr/>
        </p:nvSpPr>
        <p:spPr>
          <a:xfrm>
            <a:off x="2128720" y="1197405"/>
            <a:ext cx="10669588" cy="377999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06000" defTabSz="457200">
              <a:lnSpc>
                <a:spcPct val="90000"/>
              </a:lnSpc>
              <a:spcAft>
                <a:spcPts val="600"/>
              </a:spcAft>
              <a:buClr>
                <a:srgbClr val="DADADA"/>
              </a:buClr>
              <a:buSzPct val="70000"/>
              <a:buNone/>
              <a:defRPr/>
            </a:pPr>
            <a:r>
              <a:rPr lang="en-US" sz="22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</a:rPr>
              <a:t>Third Case :</a:t>
            </a:r>
          </a:p>
          <a:p>
            <a:pPr marL="379800" defTabSz="457200">
              <a:lnSpc>
                <a:spcPct val="110000"/>
              </a:lnSpc>
              <a:spcAft>
                <a:spcPts val="600"/>
              </a:spcAft>
              <a:buClr>
                <a:srgbClr val="DADADA"/>
              </a:buClr>
              <a:buSzPct val="70000"/>
              <a:defRPr/>
            </a:pPr>
            <a:r>
              <a:rPr lang="en-US" altLang="he-IL" sz="1867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lt1"/>
                </a:solidFill>
                <a:latin typeface="Overpass"/>
              </a:rPr>
              <a:t>x1 = x2   and   y1 = y2     :    (x1,y1) + (x2,y2) = (x3,y3)  ∈ E   where :</a:t>
            </a:r>
          </a:p>
          <a:p>
            <a:pPr marL="379800" defTabSz="457200">
              <a:lnSpc>
                <a:spcPct val="110000"/>
              </a:lnSpc>
              <a:spcAft>
                <a:spcPts val="600"/>
              </a:spcAft>
              <a:buClr>
                <a:srgbClr val="DADADA"/>
              </a:buClr>
              <a:buSzPct val="70000"/>
              <a:defRPr/>
            </a:pPr>
            <a:r>
              <a:rPr lang="en-US" altLang="he-IL" sz="1867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lt1"/>
                </a:solidFill>
                <a:latin typeface="Overpass"/>
              </a:rPr>
              <a:t>   x3 = m² - x1 - x2 </a:t>
            </a:r>
          </a:p>
          <a:p>
            <a:pPr marL="379800" defTabSz="457200">
              <a:lnSpc>
                <a:spcPct val="110000"/>
              </a:lnSpc>
              <a:spcAft>
                <a:spcPts val="600"/>
              </a:spcAft>
              <a:buClr>
                <a:srgbClr val="DADADA"/>
              </a:buClr>
              <a:buSzPct val="70000"/>
              <a:defRPr/>
            </a:pPr>
            <a:r>
              <a:rPr lang="en-US" altLang="he-IL" sz="1867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lt1"/>
                </a:solidFill>
                <a:latin typeface="Overpass"/>
              </a:rPr>
              <a:t>  y3 = m(x1 – x3) - y1</a:t>
            </a:r>
          </a:p>
          <a:p>
            <a:pPr marL="379800" defTabSz="457200">
              <a:lnSpc>
                <a:spcPct val="110000"/>
              </a:lnSpc>
              <a:spcAft>
                <a:spcPts val="600"/>
              </a:spcAft>
              <a:buClr>
                <a:srgbClr val="DADADA"/>
              </a:buClr>
              <a:buSzPct val="70000"/>
              <a:defRPr/>
            </a:pPr>
            <a:r>
              <a:rPr lang="en-US" altLang="he-IL" sz="1867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lt1"/>
                </a:solidFill>
                <a:latin typeface="Overpass"/>
              </a:rPr>
              <a:t> m = (3x12 + a) / 2y1</a:t>
            </a:r>
            <a:endParaRPr lang="el-GR" altLang="he-IL" sz="1867" dirty="0">
              <a:ln>
                <a:solidFill>
                  <a:sysClr val="windowText" lastClr="000000">
                    <a:lumMod val="75000"/>
                    <a:lumOff val="25000"/>
                    <a:alpha val="10000"/>
                  </a:sysClr>
                </a:solidFill>
              </a:ln>
              <a:solidFill>
                <a:schemeClr val="lt1"/>
              </a:solidFill>
              <a:latin typeface="Overpass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he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br>
              <a:rPr lang="en-US" altLang="he-IL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2196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E6308FC-8EDF-9BFD-604C-C9B0089EA69E}"/>
              </a:ext>
            </a:extLst>
          </p:cNvPr>
          <p:cNvSpPr txBox="1">
            <a:spLocks/>
          </p:cNvSpPr>
          <p:nvPr/>
        </p:nvSpPr>
        <p:spPr>
          <a:xfrm>
            <a:off x="-150136" y="94180"/>
            <a:ext cx="10363200" cy="9652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j-cs"/>
              </a:rPr>
              <a:t>Stages in Generating a Signature</a:t>
            </a:r>
            <a:endParaRPr lang="en-IL" sz="36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951A2DC-915A-5C0D-25BA-70CEB87E21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8965" y="1204745"/>
                <a:ext cx="7100783" cy="3206805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 fontScale="77500" lnSpcReduction="20000"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lvl="0" algn="l" fontAlgn="auto">
                  <a:lnSpc>
                    <a:spcPct val="130000"/>
                  </a:lnSpc>
                  <a:buClr>
                    <a:srgbClr val="DADADA"/>
                  </a:buClr>
                  <a:buNone/>
                  <a:tabLst/>
                  <a:defRPr/>
                </a:pPr>
                <a:r>
                  <a:rPr lang="en-US" sz="1867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  <a:latin typeface="Overpass"/>
                  </a:rPr>
                  <a:t>Input : Message,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67" dirty="0" smtClean="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Overpass"/>
                      </a:rPr>
                      <m:t>PrivateKey</m:t>
                    </m:r>
                  </m:oMath>
                </a14:m>
                <a:r>
                  <a:rPr lang="en-US" sz="1867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  <a:latin typeface="Overpass"/>
                  </a:rPr>
                  <a:t> </a:t>
                </a:r>
              </a:p>
              <a:p>
                <a:pPr marL="36900" marR="0" lvl="0" indent="0" algn="l" fontAlgn="auto">
                  <a:lnSpc>
                    <a:spcPct val="130000"/>
                  </a:lnSpc>
                  <a:buClr>
                    <a:srgbClr val="DADADA"/>
                  </a:buClr>
                  <a:buNone/>
                  <a:tabLst/>
                  <a:defRPr/>
                </a:pPr>
                <a:r>
                  <a:rPr lang="en-US" sz="1867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  <a:latin typeface="Overpass"/>
                  </a:rPr>
                  <a:t>1) Hash : calculate hash on the Message ( h = hash(Message) , we used SHA-256)</a:t>
                </a:r>
              </a:p>
              <a:p>
                <a:pPr marL="36900" marR="0" lvl="0" indent="0" algn="l" fontAlgn="auto">
                  <a:lnSpc>
                    <a:spcPct val="130000"/>
                  </a:lnSpc>
                  <a:buClr>
                    <a:srgbClr val="DADADA"/>
                  </a:buClr>
                  <a:buNone/>
                  <a:tabLst/>
                  <a:defRPr/>
                </a:pPr>
                <a:r>
                  <a:rPr lang="en-US" sz="1867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  <a:latin typeface="Overpass"/>
                  </a:rPr>
                  <a:t>2) z: binary representation of h L leftmost bits, where L is the bit length of N</a:t>
                </a:r>
              </a:p>
              <a:p>
                <a:pPr marR="0" lvl="0" algn="l" fontAlgn="auto">
                  <a:lnSpc>
                    <a:spcPct val="130000"/>
                  </a:lnSpc>
                  <a:buClr>
                    <a:srgbClr val="DADADA"/>
                  </a:buClr>
                  <a:buNone/>
                  <a:tabLst/>
                  <a:defRPr/>
                </a:pPr>
                <a:r>
                  <a:rPr lang="en-US" sz="1867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  <a:latin typeface="Overpass"/>
                  </a:rPr>
                  <a:t>3) Random k: choose random k number in range [1,…,N-1]</a:t>
                </a:r>
              </a:p>
              <a:p>
                <a:pPr marR="0" lvl="0" algn="l" fontAlgn="auto">
                  <a:lnSpc>
                    <a:spcPct val="130000"/>
                  </a:lnSpc>
                  <a:buClr>
                    <a:srgbClr val="DADADA"/>
                  </a:buClr>
                  <a:buNone/>
                  <a:tabLst/>
                  <a:defRPr/>
                </a:pPr>
                <a:r>
                  <a:rPr lang="en-US" sz="1867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  <a:latin typeface="Overpass"/>
                  </a:rPr>
                  <a:t>4) R = kG:  calculate the multiplication of random k (from the previous stage) and starting point</a:t>
                </a:r>
              </a:p>
              <a:p>
                <a:pPr marR="0" lvl="0" algn="l" fontAlgn="auto">
                  <a:lnSpc>
                    <a:spcPct val="130000"/>
                  </a:lnSpc>
                  <a:buClr>
                    <a:srgbClr val="DADADA"/>
                  </a:buClr>
                  <a:buNone/>
                  <a:tabLst/>
                  <a:defRPr/>
                </a:pPr>
                <a:r>
                  <a:rPr lang="en-US" sz="1867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  <a:latin typeface="Overpass"/>
                  </a:rPr>
                  <a:t>5) r = R.x1 mod (N) - from the previous stage</a:t>
                </a:r>
              </a:p>
              <a:p>
                <a:pPr algn="l">
                  <a:lnSpc>
                    <a:spcPct val="130000"/>
                  </a:lnSpc>
                  <a:buClr>
                    <a:srgbClr val="DADADA"/>
                  </a:buClr>
                  <a:buNone/>
                  <a:defRPr/>
                </a:pPr>
                <a:r>
                  <a:rPr lang="en-US" sz="1867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</a:rPr>
                  <a:t>6) </a:t>
                </a:r>
                <a14:m>
                  <m:oMath xmlns:m="http://schemas.openxmlformats.org/officeDocument/2006/math">
                    <m:r>
                      <a:rPr lang="en-US" sz="1867" smtClean="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67" smtClean="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67" i="1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67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867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67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867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∙(</m:t>
                    </m:r>
                    <m:r>
                      <m:rPr>
                        <m:sty m:val="p"/>
                      </m:rPr>
                      <a:rPr lang="en-US" sz="1867" b="0" i="0" smtClean="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1867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67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67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∙</m:t>
                    </m:r>
                    <m:r>
                      <m:rPr>
                        <m:nor/>
                      </m:rPr>
                      <a:rPr lang="en-US" sz="1867" dirty="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Overpass"/>
                      </a:rPr>
                      <m:t>PrivateKey</m:t>
                    </m:r>
                    <m:r>
                      <a:rPr lang="en-US" sz="1867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67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867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67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1867" dirty="0">
                  <a:ln>
                    <a:solidFill>
                      <a:sysClr val="windowText" lastClr="000000">
                        <a:lumMod val="75000"/>
                        <a:lumOff val="25000"/>
                        <a:alpha val="10000"/>
                      </a:sysClr>
                    </a:solidFill>
                  </a:ln>
                  <a:solidFill>
                    <a:schemeClr val="lt1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R="0" lvl="0" algn="l" fontAlgn="auto">
                  <a:lnSpc>
                    <a:spcPct val="130000"/>
                  </a:lnSpc>
                  <a:buClr>
                    <a:srgbClr val="DADADA"/>
                  </a:buClr>
                  <a:buNone/>
                  <a:tabLst/>
                  <a:defRPr/>
                </a:pPr>
                <a:r>
                  <a:rPr lang="en-US" sz="1867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  <a:latin typeface="Overpass"/>
                  </a:rPr>
                  <a:t>If (r=0 || s=0) : go back to step 3</a:t>
                </a:r>
              </a:p>
              <a:p>
                <a:pPr marR="0" lvl="0" algn="l" fontAlgn="auto">
                  <a:lnSpc>
                    <a:spcPct val="130000"/>
                  </a:lnSpc>
                  <a:buClr>
                    <a:srgbClr val="DADADA"/>
                  </a:buClr>
                  <a:buNone/>
                  <a:tabLst/>
                  <a:defRPr/>
                </a:pPr>
                <a:r>
                  <a:rPr lang="en-US" sz="1867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  <a:latin typeface="Overpass"/>
                  </a:rPr>
                  <a:t>Return {r , s}</a:t>
                </a:r>
                <a:endParaRPr lang="en-IL" sz="1867" dirty="0">
                  <a:ln>
                    <a:solidFill>
                      <a:sysClr val="windowText" lastClr="000000">
                        <a:lumMod val="75000"/>
                        <a:lumOff val="25000"/>
                        <a:alpha val="10000"/>
                      </a:sysClr>
                    </a:solidFill>
                  </a:ln>
                  <a:solidFill>
                    <a:schemeClr val="lt1"/>
                  </a:solidFill>
                  <a:latin typeface="Overpass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951A2DC-915A-5C0D-25BA-70CEB87E2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65" y="1204745"/>
                <a:ext cx="7100783" cy="32068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987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4C063E5-0190-9EF1-3949-9F6CA90AEE27}"/>
              </a:ext>
            </a:extLst>
          </p:cNvPr>
          <p:cNvSpPr txBox="1">
            <a:spLocks/>
          </p:cNvSpPr>
          <p:nvPr/>
        </p:nvSpPr>
        <p:spPr>
          <a:xfrm>
            <a:off x="296260" y="-176940"/>
            <a:ext cx="9525179" cy="14005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j-cs"/>
              </a:rPr>
              <a:t>Stages in Signature Verification</a:t>
            </a:r>
            <a:endParaRPr lang="en-IL" sz="36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36A16D7-7493-7FE9-D5AB-37DA850773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1670" y="1629334"/>
                <a:ext cx="7177135" cy="3385695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  <a:buClr>
                    <a:srgbClr val="DADADA"/>
                  </a:buClr>
                  <a:buNone/>
                  <a:defRPr/>
                </a:pPr>
                <a:r>
                  <a:rPr lang="en-US" sz="1600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  <a:latin typeface="Overpass"/>
                  </a:rPr>
                  <a:t>Input : Message, {r , s} and the PublicKey</a:t>
                </a:r>
              </a:p>
              <a:p>
                <a:pPr marL="36900" indent="0">
                  <a:lnSpc>
                    <a:spcPct val="110000"/>
                  </a:lnSpc>
                  <a:buClr>
                    <a:srgbClr val="DADADA"/>
                  </a:buClr>
                  <a:buNone/>
                  <a:defRPr/>
                </a:pPr>
                <a:r>
                  <a:rPr lang="en-US" sz="1600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  <a:latin typeface="Overpass"/>
                  </a:rPr>
                  <a:t>1) Hash : calculate hash on the Message ( h = hash(Message) , we used SHA-256)</a:t>
                </a:r>
              </a:p>
              <a:p>
                <a:pPr marL="36900" marR="0" lvl="0" indent="0" algn="l" fontAlgn="auto">
                  <a:lnSpc>
                    <a:spcPct val="130000"/>
                  </a:lnSpc>
                  <a:buClr>
                    <a:srgbClr val="DADADA"/>
                  </a:buClr>
                  <a:buNone/>
                  <a:tabLst/>
                  <a:defRPr/>
                </a:pPr>
                <a:r>
                  <a:rPr lang="en-US" sz="1600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  <a:latin typeface="Overpass"/>
                  </a:rPr>
                  <a:t>2) z: binary representation of h L leftmost bits, where L is the bit length of N</a:t>
                </a:r>
              </a:p>
              <a:p>
                <a:pPr marL="36900" indent="0">
                  <a:lnSpc>
                    <a:spcPct val="110000"/>
                  </a:lnSpc>
                  <a:buClr>
                    <a:srgbClr val="DADADA"/>
                  </a:buClr>
                  <a:buNone/>
                  <a:defRPr/>
                </a:pPr>
                <a:r>
                  <a:rPr lang="en-US" sz="1600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</a:rPr>
                  <a:t>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=  </m:t>
                    </m:r>
                    <m:sSup>
                      <m:sSupPr>
                        <m:ctrlPr>
                          <a:rPr lang="en-US" sz="1600" i="1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60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6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6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1600" dirty="0">
                  <a:ln>
                    <a:solidFill>
                      <a:sysClr val="windowText" lastClr="000000">
                        <a:lumMod val="75000"/>
                        <a:lumOff val="25000"/>
                        <a:alpha val="10000"/>
                      </a:sysClr>
                    </a:solidFill>
                  </a:ln>
                  <a:solidFill>
                    <a:schemeClr val="lt1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36900" indent="0">
                  <a:lnSpc>
                    <a:spcPct val="110000"/>
                  </a:lnSpc>
                  <a:buClr>
                    <a:srgbClr val="DADADA"/>
                  </a:buClr>
                  <a:buNone/>
                  <a:defRPr/>
                </a:pPr>
                <a:r>
                  <a:rPr lang="en-US" sz="1600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</a:rPr>
                  <a:t>4)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60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sz="160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1600" i="1">
                                <a:ln>
                                  <a:solidFill>
                                    <a:sysClr val="windowText" lastClr="000000">
                                      <a:lumMod val="75000"/>
                                      <a:lumOff val="25000"/>
                                      <a:alpha val="10000"/>
                                    </a:sysClr>
                                  </a:solidFill>
                                </a:ln>
                                <a:solidFill>
                                  <a:schemeClr val="lt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n>
                                  <a:solidFill>
                                    <a:sysClr val="windowText" lastClr="000000">
                                      <a:lumMod val="75000"/>
                                      <a:lumOff val="25000"/>
                                      <a:alpha val="10000"/>
                                    </a:sysClr>
                                  </a:solidFill>
                                </a:ln>
                                <a:solidFill>
                                  <a:schemeClr val="lt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>
                                <a:ln>
                                  <a:solidFill>
                                    <a:sysClr val="windowText" lastClr="000000">
                                      <a:lumMod val="75000"/>
                                      <a:lumOff val="25000"/>
                                      <a:alpha val="10000"/>
                                    </a:sysClr>
                                  </a:solidFill>
                                </a:ln>
                                <a:solidFill>
                                  <a:schemeClr val="lt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16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6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600" i="1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60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1600" i="1">
                                <a:ln>
                                  <a:solidFill>
                                    <a:sysClr val="windowText" lastClr="000000">
                                      <a:lumMod val="75000"/>
                                      <a:lumOff val="25000"/>
                                      <a:alpha val="10000"/>
                                    </a:sysClr>
                                  </a:solidFill>
                                </a:ln>
                                <a:solidFill>
                                  <a:schemeClr val="lt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n>
                                  <a:solidFill>
                                    <a:sysClr val="windowText" lastClr="000000">
                                      <a:lumMod val="75000"/>
                                      <a:lumOff val="25000"/>
                                      <a:alpha val="10000"/>
                                    </a:sysClr>
                                  </a:solidFill>
                                </a:ln>
                                <a:solidFill>
                                  <a:schemeClr val="lt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>
                                <a:ln>
                                  <a:solidFill>
                                    <a:sysClr val="windowText" lastClr="000000">
                                      <a:lumMod val="75000"/>
                                      <a:lumOff val="25000"/>
                                      <a:alpha val="10000"/>
                                    </a:sysClr>
                                  </a:solidFill>
                                </a:ln>
                                <a:solidFill>
                                  <a:schemeClr val="lt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∙</m:t>
                    </m:r>
                    <m:r>
                      <m:rPr>
                        <m:nor/>
                      </m:rPr>
                      <a:rPr lang="en-US" sz="16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Overpass"/>
                      </a:rPr>
                      <m:t>PublicKey</m:t>
                    </m:r>
                  </m:oMath>
                </a14:m>
                <a:endParaRPr lang="en-US" sz="1600" dirty="0">
                  <a:ln>
                    <a:solidFill>
                      <a:sysClr val="windowText" lastClr="000000">
                        <a:lumMod val="75000"/>
                        <a:lumOff val="25000"/>
                        <a:alpha val="10000"/>
                      </a:sysClr>
                    </a:solidFill>
                  </a:ln>
                  <a:solidFill>
                    <a:schemeClr val="lt1"/>
                  </a:solidFill>
                  <a:effectLst/>
                  <a:latin typeface="Overpass"/>
                </a:endParaRPr>
              </a:p>
              <a:p>
                <a:pPr>
                  <a:lnSpc>
                    <a:spcPct val="110000"/>
                  </a:lnSpc>
                  <a:buClr>
                    <a:srgbClr val="DADADA"/>
                  </a:buClr>
                  <a:buNone/>
                  <a:defRPr/>
                </a:pPr>
                <a:r>
                  <a:rPr lang="en-US" sz="1600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  <a:latin typeface="Overpass"/>
                  </a:rPr>
                  <a:t>If R’ = identity element “0” reject the signature </a:t>
                </a:r>
              </a:p>
              <a:p>
                <a:pPr>
                  <a:lnSpc>
                    <a:spcPct val="110000"/>
                  </a:lnSpc>
                  <a:buClr>
                    <a:srgbClr val="DADADA"/>
                  </a:buClr>
                  <a:buNone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60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  <a:latin typeface="Overpass"/>
                  </a:rPr>
                  <a:t>1</a:t>
                </a:r>
              </a:p>
              <a:p>
                <a:pPr>
                  <a:lnSpc>
                    <a:spcPct val="110000"/>
                  </a:lnSpc>
                  <a:buClr>
                    <a:srgbClr val="DADADA"/>
                  </a:buClr>
                  <a:buNone/>
                  <a:defRPr/>
                </a:pPr>
                <a:r>
                  <a:rPr lang="en-US" sz="1600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  <a:latin typeface="Overpass"/>
                  </a:rPr>
                  <a:t>If 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1600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  <a:latin typeface="Overpass"/>
                  </a:rPr>
                  <a:t> r):  return valid </a:t>
                </a:r>
              </a:p>
              <a:p>
                <a:pPr>
                  <a:lnSpc>
                    <a:spcPct val="110000"/>
                  </a:lnSpc>
                  <a:buClr>
                    <a:srgbClr val="DADADA"/>
                  </a:buClr>
                  <a:buNone/>
                  <a:defRPr/>
                </a:pPr>
                <a:r>
                  <a:rPr lang="en-US" sz="1600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effectLst/>
                    <a:latin typeface="Overpass"/>
                  </a:rPr>
                  <a:t>else:  return not valid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36A16D7-7493-7FE9-D5AB-37DA85077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0" y="1629334"/>
                <a:ext cx="7177135" cy="33856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497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E6308FC-8EDF-9BFD-604C-C9B0089EA69E}"/>
              </a:ext>
            </a:extLst>
          </p:cNvPr>
          <p:cNvSpPr txBox="1">
            <a:spLocks/>
          </p:cNvSpPr>
          <p:nvPr/>
        </p:nvSpPr>
        <p:spPr>
          <a:xfrm>
            <a:off x="-150136" y="94180"/>
            <a:ext cx="10363200" cy="9652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j-cs"/>
              </a:rPr>
              <a:t>Stages in Generating a Signature</a:t>
            </a:r>
            <a:endParaRPr lang="en-IL" sz="36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951A2DC-915A-5C0D-25BA-70CEB87E21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4375" y="2113635"/>
                <a:ext cx="7100783" cy="3206805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 fontScale="47500" lnSpcReduction="20000"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  <a:buClr>
                    <a:srgbClr val="DADADA"/>
                  </a:buClr>
                  <a:buFont typeface="Arial" pitchFamily="34" charset="0"/>
                  <a:buChar char="•"/>
                  <a:defRPr/>
                </a:pPr>
                <a:r>
                  <a:rPr lang="en-US" sz="3400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latin typeface="Overpass"/>
                  </a:rPr>
                  <a:t>Otherwise, the equation in step 6 can be used to find the private key:</a:t>
                </a:r>
              </a:p>
              <a:p>
                <a:pPr>
                  <a:lnSpc>
                    <a:spcPct val="130000"/>
                  </a:lnSpc>
                  <a:buClr>
                    <a:srgbClr val="DADADA"/>
                  </a:buClr>
                  <a:buFont typeface="Arial" pitchFamily="34" charset="0"/>
                  <a:buChar char="•"/>
                  <a:defRPr/>
                </a:pPr>
                <a:r>
                  <a:rPr lang="en-US" sz="3400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latin typeface="Overpass"/>
                  </a:rPr>
                  <a:t>given two signatures (</a:t>
                </a:r>
                <a:r>
                  <a:rPr lang="en-US" sz="3400" dirty="0" err="1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latin typeface="Overpass"/>
                  </a:rPr>
                  <a:t>r,s</a:t>
                </a:r>
                <a:r>
                  <a:rPr lang="en-US" sz="3400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latin typeface="Overpass"/>
                  </a:rPr>
                  <a:t>),(</a:t>
                </a:r>
                <a:r>
                  <a:rPr lang="en-US" sz="3400" dirty="0" err="1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latin typeface="Overpass"/>
                  </a:rPr>
                  <a:t>r,s</a:t>
                </a:r>
                <a:r>
                  <a:rPr lang="en-US" sz="3400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latin typeface="Overpass"/>
                  </a:rPr>
                  <a:t>’)</a:t>
                </a:r>
              </a:p>
              <a:p>
                <a:pPr>
                  <a:lnSpc>
                    <a:spcPct val="130000"/>
                  </a:lnSpc>
                  <a:buClr>
                    <a:srgbClr val="DADADA"/>
                  </a:buClr>
                  <a:buFont typeface="Arial" pitchFamily="34" charset="0"/>
                  <a:buChar char="•"/>
                  <a:defRPr/>
                </a:pPr>
                <a:r>
                  <a:rPr lang="en-US" sz="3400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latin typeface="Overpass"/>
                  </a:rPr>
                  <a:t>employing the same unknown k for different known massages m and m’</a:t>
                </a:r>
              </a:p>
              <a:p>
                <a:pPr>
                  <a:lnSpc>
                    <a:spcPct val="130000"/>
                  </a:lnSpc>
                  <a:buClr>
                    <a:srgbClr val="DADADA"/>
                  </a:buClr>
                  <a:buFont typeface="Arial" pitchFamily="34" charset="0"/>
                  <a:buChar char="•"/>
                  <a:defRPr/>
                </a:pPr>
                <a:r>
                  <a:rPr lang="en-US" sz="3400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latin typeface="Overpass"/>
                  </a:rPr>
                  <a:t>An attacker can calculate z and z’, since </a:t>
                </a:r>
                <a14:m>
                  <m:oMath xmlns:m="http://schemas.openxmlformats.org/officeDocument/2006/math">
                    <m:r>
                      <a:rPr lang="en-US" sz="34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4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3400" i="1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340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4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400" i="1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340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40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34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4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4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4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4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34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400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latin typeface="Overpass"/>
                  </a:rPr>
                  <a:t> mod N</a:t>
                </a:r>
              </a:p>
              <a:p>
                <a:pPr>
                  <a:lnSpc>
                    <a:spcPct val="130000"/>
                  </a:lnSpc>
                  <a:buClr>
                    <a:srgbClr val="DADADA"/>
                  </a:buClr>
                  <a:buFont typeface="Arial" pitchFamily="34" charset="0"/>
                  <a:buChar char="•"/>
                  <a:defRPr/>
                </a:pPr>
                <a:r>
                  <a:rPr lang="en-US" sz="3400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latin typeface="Overpass"/>
                  </a:rPr>
                  <a:t>The attacker can find </a:t>
                </a:r>
                <a14:m>
                  <m:oMath xmlns:m="http://schemas.openxmlformats.org/officeDocument/2006/math">
                    <m:r>
                      <a:rPr lang="en-US" sz="34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4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400" i="1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340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340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340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n-US" sz="340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40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340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40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den>
                    </m:f>
                  </m:oMath>
                </a14:m>
                <a:r>
                  <a:rPr lang="en-US" sz="3400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latin typeface="Overpass"/>
                  </a:rPr>
                  <a:t> , since </a:t>
                </a:r>
                <a14:m>
                  <m:oMath xmlns:m="http://schemas.openxmlformats.org/officeDocument/2006/math">
                    <m:r>
                      <a:rPr lang="en-US" sz="34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4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400" i="1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340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40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34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4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4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4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4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34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𝑃𝑟𝑖𝑣𝑎𝑡𝑒𝐾𝑒𝑦</m:t>
                    </m:r>
                    <m:r>
                      <a:rPr lang="en-US" sz="34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400" dirty="0">
                  <a:ln>
                    <a:solidFill>
                      <a:sysClr val="windowText" lastClr="000000">
                        <a:lumMod val="75000"/>
                        <a:lumOff val="25000"/>
                        <a:alpha val="10000"/>
                      </a:sysClr>
                    </a:solidFill>
                  </a:ln>
                  <a:solidFill>
                    <a:schemeClr val="lt1"/>
                  </a:solidFill>
                  <a:latin typeface="Overpass"/>
                </a:endParaRPr>
              </a:p>
              <a:p>
                <a:pPr>
                  <a:lnSpc>
                    <a:spcPct val="130000"/>
                  </a:lnSpc>
                  <a:buClr>
                    <a:srgbClr val="DADADA"/>
                  </a:buClr>
                  <a:buFont typeface="Arial" pitchFamily="34" charset="0"/>
                  <a:buChar char="•"/>
                  <a:defRPr/>
                </a:pPr>
                <a:r>
                  <a:rPr lang="en-US" sz="3400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latin typeface="Overpass"/>
                  </a:rPr>
                  <a:t>The attacker can now calculate: </a:t>
                </a:r>
                <a14:m>
                  <m:oMath xmlns:m="http://schemas.openxmlformats.org/officeDocument/2006/math">
                    <m:r>
                      <a:rPr lang="en-US" sz="34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𝑃𝑟𝑖𝑣𝑎𝑡𝑒𝐾𝑒𝑦</m:t>
                    </m:r>
                    <m:r>
                      <a:rPr lang="en-US" sz="34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400" i="1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US" sz="340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340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340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sz="3400" dirty="0">
                  <a:ln>
                    <a:solidFill>
                      <a:sysClr val="windowText" lastClr="000000">
                        <a:lumMod val="75000"/>
                        <a:lumOff val="25000"/>
                        <a:alpha val="10000"/>
                      </a:sysClr>
                    </a:solidFill>
                  </a:ln>
                  <a:solidFill>
                    <a:schemeClr val="lt1"/>
                  </a:solidFill>
                  <a:latin typeface="Overpass"/>
                </a:endParaRPr>
              </a:p>
              <a:p>
                <a:pPr>
                  <a:lnSpc>
                    <a:spcPct val="130000"/>
                  </a:lnSpc>
                  <a:buClr>
                    <a:srgbClr val="DADADA"/>
                  </a:buClr>
                  <a:buNone/>
                  <a:defRPr/>
                </a:pPr>
                <a:endParaRPr lang="he-IL" sz="180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 marR="0" lvl="0" algn="l" fontAlgn="auto">
                  <a:lnSpc>
                    <a:spcPct val="130000"/>
                  </a:lnSpc>
                  <a:buClr>
                    <a:srgbClr val="DADADA"/>
                  </a:buClr>
                  <a:buNone/>
                  <a:tabLst/>
                  <a:defRPr/>
                </a:pPr>
                <a:r>
                  <a:rPr lang="en-US" sz="1800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effectLst/>
                    <a:latin typeface="Overpass"/>
                  </a:rPr>
                  <a:t> </a:t>
                </a:r>
                <a:endParaRPr lang="en-IL" sz="1800" dirty="0">
                  <a:ln>
                    <a:solidFill>
                      <a:sysClr val="windowText" lastClr="000000">
                        <a:lumMod val="75000"/>
                        <a:lumOff val="25000"/>
                        <a:alpha val="10000"/>
                      </a:sys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Overpass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951A2DC-915A-5C0D-25BA-70CEB87E2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75" y="2113635"/>
                <a:ext cx="7100783" cy="32068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3BDAB4B-5E30-A6D1-472D-DF259A8D83EA}"/>
              </a:ext>
            </a:extLst>
          </p:cNvPr>
          <p:cNvSpPr txBox="1">
            <a:spLocks/>
          </p:cNvSpPr>
          <p:nvPr/>
        </p:nvSpPr>
        <p:spPr>
          <a:xfrm>
            <a:off x="143555" y="1687903"/>
            <a:ext cx="9459180" cy="720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Clr>
                <a:srgbClr val="212123">
                  <a:lumMod val="40000"/>
                  <a:lumOff val="60000"/>
                </a:srgbClr>
              </a:buClr>
              <a:buFont typeface="Wingdings 3" charset="2"/>
              <a:buNone/>
            </a:pPr>
            <a:r>
              <a:rPr lang="en-US" b="1" dirty="0">
                <a:solidFill>
                  <a:srgbClr val="FFFF00"/>
                </a:solidFill>
                <a:latin typeface="Calisto MT" panose="02040603050505030304"/>
              </a:rPr>
              <a:t> </a:t>
            </a:r>
            <a:r>
              <a:rPr lang="en-US" dirty="0">
                <a:solidFill>
                  <a:srgbClr val="FFFF00"/>
                </a:solidFill>
                <a:latin typeface="Calisto MT" panose="02040603050505030304"/>
              </a:rPr>
              <a:t>It is important to choose a different random k every time we generate a Signature </a:t>
            </a:r>
          </a:p>
        </p:txBody>
      </p:sp>
    </p:spTree>
    <p:extLst>
      <p:ext uri="{BB962C8B-B14F-4D97-AF65-F5344CB8AC3E}">
        <p14:creationId xmlns:p14="http://schemas.microsoft.com/office/powerpoint/2010/main" val="9495660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BBC9B-EDC2-2841-3144-7C8AFDFD76F2}"/>
              </a:ext>
            </a:extLst>
          </p:cNvPr>
          <p:cNvSpPr txBox="1">
            <a:spLocks/>
          </p:cNvSpPr>
          <p:nvPr/>
        </p:nvSpPr>
        <p:spPr>
          <a:xfrm>
            <a:off x="713753" y="295836"/>
            <a:ext cx="7716494" cy="140053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ECDSA proof of Correctness</a:t>
            </a:r>
            <a:endParaRPr lang="en-IL" sz="36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7E4F9D-0B91-2F80-DE78-F3C135C5CD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5317" y="1696366"/>
                <a:ext cx="8093365" cy="319214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sz="1600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latin typeface="Overpass"/>
                  </a:rPr>
                  <a:t>If the signature (r , s) on the message were created by Alice than: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1600" dirty="0">
                  <a:ln>
                    <a:solidFill>
                      <a:sysClr val="windowText" lastClr="000000">
                        <a:lumMod val="75000"/>
                        <a:lumOff val="25000"/>
                        <a:alpha val="10000"/>
                      </a:sysClr>
                    </a:solidFill>
                  </a:ln>
                  <a:solidFill>
                    <a:schemeClr val="lt1"/>
                  </a:solidFill>
                  <a:latin typeface="Overpass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>
                          <a:ln>
                            <a:solidFill>
                              <a:sysClr val="windowText" lastClr="000000">
                                <a:lumMod val="75000"/>
                                <a:lumOff val="25000"/>
                                <a:alpha val="10000"/>
                              </a:sys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>
                          <a:ln>
                            <a:solidFill>
                              <a:sysClr val="windowText" lastClr="000000">
                                <a:lumMod val="75000"/>
                                <a:lumOff val="25000"/>
                                <a:alpha val="10000"/>
                              </a:sys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  <a:alpha val="10000"/>
                                  </a:sys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>
                              <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  <a:alpha val="10000"/>
                                  </a:sys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1600">
                              <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  <a:alpha val="10000"/>
                                  </a:sys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>
                              <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  <a:alpha val="10000"/>
                                  </a:sys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>
                          <a:ln>
                            <a:solidFill>
                              <a:sysClr val="windowText" lastClr="000000">
                                <a:lumMod val="75000"/>
                                <a:lumOff val="25000"/>
                                <a:alpha val="10000"/>
                              </a:sys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600" i="1">
                              <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  <a:alpha val="10000"/>
                                  </a:sys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  <a:alpha val="10000"/>
                                  </a:sys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sz="1600">
                              <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  <a:alpha val="10000"/>
                                  </a:sys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  <a:alpha val="10000"/>
                                  </a:sys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PrivateKey</m:t>
                          </m:r>
                          <m:r>
                            <a:rPr lang="en-US" sz="1600">
                              <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  <a:alpha val="10000"/>
                                  </a:sys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600">
                              <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  <a:alpha val="10000"/>
                                  </a:sys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600">
                          <a:ln>
                            <a:solidFill>
                              <a:sysClr val="windowText" lastClr="000000">
                                <a:lumMod val="75000"/>
                                <a:lumOff val="25000"/>
                                <a:alpha val="10000"/>
                              </a:sys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>
                          <a:ln>
                            <a:solidFill>
                              <a:sysClr val="windowText" lastClr="000000">
                                <a:lumMod val="75000"/>
                                <a:lumOff val="25000"/>
                                <a:alpha val="10000"/>
                              </a:sys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600">
                          <a:ln>
                            <a:solidFill>
                              <a:sysClr val="windowText" lastClr="000000">
                                <a:lumMod val="75000"/>
                                <a:lumOff val="25000"/>
                                <a:alpha val="10000"/>
                              </a:sys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>
                          <a:ln>
                            <a:solidFill>
                              <a:sysClr val="windowText" lastClr="000000">
                                <a:lumMod val="75000"/>
                                <a:lumOff val="25000"/>
                                <a:alpha val="10000"/>
                              </a:sys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dirty="0">
                  <a:ln>
                    <a:solidFill>
                      <a:sysClr val="windowText" lastClr="000000">
                        <a:lumMod val="75000"/>
                        <a:lumOff val="25000"/>
                        <a:alpha val="10000"/>
                      </a:sysClr>
                    </a:solidFill>
                  </a:ln>
                  <a:solidFill>
                    <a:schemeClr val="lt1"/>
                  </a:solidFill>
                  <a:latin typeface="Overpass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1600" dirty="0">
                  <a:ln>
                    <a:solidFill>
                      <a:sysClr val="windowText" lastClr="000000">
                        <a:lumMod val="75000"/>
                        <a:lumOff val="25000"/>
                        <a:alpha val="10000"/>
                      </a:sysClr>
                    </a:solidFill>
                  </a:ln>
                  <a:solidFill>
                    <a:schemeClr val="lt1"/>
                  </a:solidFill>
                  <a:latin typeface="Overpass"/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latin typeface="Overpass"/>
                  </a:rPr>
                  <a:t>Then after rearrange: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1600" dirty="0">
                  <a:ln>
                    <a:solidFill>
                      <a:sysClr val="windowText" lastClr="000000">
                        <a:lumMod val="75000"/>
                        <a:lumOff val="25000"/>
                        <a:alpha val="10000"/>
                      </a:sysClr>
                    </a:solidFill>
                  </a:ln>
                  <a:solidFill>
                    <a:schemeClr val="lt1"/>
                  </a:solidFill>
                  <a:latin typeface="Overpass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>
                          <a:ln>
                            <a:solidFill>
                              <a:sysClr val="windowText" lastClr="000000">
                                <a:lumMod val="75000"/>
                                <a:lumOff val="25000"/>
                                <a:alpha val="10000"/>
                              </a:sys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1600">
                          <a:ln>
                            <a:solidFill>
                              <a:sysClr val="windowText" lastClr="000000">
                                <a:lumMod val="75000"/>
                                <a:lumOff val="25000"/>
                                <a:alpha val="10000"/>
                              </a:sys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1600" i="1">
                              <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  <a:alpha val="10000"/>
                                  </a:sys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>
                              <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  <a:alpha val="10000"/>
                                  </a:sys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>
                              <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  <a:alpha val="10000"/>
                                  </a:sys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>
                              <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  <a:alpha val="10000"/>
                                  </a:sys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>
                          <a:ln>
                            <a:solidFill>
                              <a:sysClr val="windowText" lastClr="000000">
                                <a:lumMod val="75000"/>
                                <a:lumOff val="25000"/>
                                <a:alpha val="10000"/>
                              </a:sys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600" i="1">
                              <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  <a:alpha val="10000"/>
                                  </a:sys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  <a:alpha val="10000"/>
                                  </a:sys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sz="1600">
                              <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  <a:alpha val="10000"/>
                                  </a:sys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  <a:alpha val="10000"/>
                                  </a:sys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PrivateKey</m:t>
                          </m:r>
                          <m:r>
                            <a:rPr lang="en-US" sz="1600">
                              <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  <a:alpha val="10000"/>
                                  </a:sys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600">
                              <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  <a:alpha val="10000"/>
                                  </a:sys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600">
                          <a:ln>
                            <a:solidFill>
                              <a:sysClr val="windowText" lastClr="000000">
                                <a:lumMod val="75000"/>
                                <a:lumOff val="25000"/>
                                <a:alpha val="10000"/>
                              </a:sys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1600" i="1">
                              <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  <a:alpha val="10000"/>
                                  </a:sys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>
                              <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  <a:alpha val="10000"/>
                                  </a:sys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>
                              <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  <a:alpha val="10000"/>
                                  </a:sys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>
                              <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  <a:alpha val="10000"/>
                                  </a:sys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>
                          <a:ln>
                            <a:solidFill>
                              <a:sysClr val="windowText" lastClr="000000">
                                <a:lumMod val="75000"/>
                                <a:lumOff val="25000"/>
                                <a:alpha val="10000"/>
                              </a:sys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n>
                            <a:solidFill>
                              <a:sysClr val="windowText" lastClr="000000">
                                <a:lumMod val="75000"/>
                                <a:lumOff val="25000"/>
                                <a:alpha val="10000"/>
                              </a:sys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sz="1600">
                          <a:ln>
                            <a:solidFill>
                              <a:sysClr val="windowText" lastClr="000000">
                                <a:lumMod val="75000"/>
                                <a:lumOff val="25000"/>
                                <a:alpha val="10000"/>
                              </a:sys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  <a:alpha val="10000"/>
                                  </a:sys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>
                              <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  <a:alpha val="10000"/>
                                  </a:sys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>
                              <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  <a:alpha val="10000"/>
                                  </a:sys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>
                              <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  <a:alpha val="10000"/>
                                  </a:sys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>
                          <a:ln>
                            <a:solidFill>
                              <a:sysClr val="windowText" lastClr="000000">
                                <a:lumMod val="75000"/>
                                <a:lumOff val="25000"/>
                                <a:alpha val="10000"/>
                              </a:sys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1600">
                          <a:ln>
                            <a:solidFill>
                              <a:sysClr val="windowText" lastClr="000000">
                                <a:lumMod val="75000"/>
                                <a:lumOff val="25000"/>
                                <a:alpha val="10000"/>
                              </a:sys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>
                          <a:ln>
                            <a:solidFill>
                              <a:sysClr val="windowText" lastClr="000000">
                                <a:lumMod val="75000"/>
                                <a:lumOff val="25000"/>
                                <a:alpha val="10000"/>
                              </a:sys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sz="1600">
                          <a:ln>
                            <a:solidFill>
                              <a:sysClr val="windowText" lastClr="000000">
                                <a:lumMod val="75000"/>
                                <a:lumOff val="25000"/>
                                <a:alpha val="10000"/>
                              </a:sys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PrivateKey</m:t>
                      </m:r>
                      <m:r>
                        <a:rPr lang="en-US" sz="1600">
                          <a:ln>
                            <a:solidFill>
                              <a:sysClr val="windowText" lastClr="000000">
                                <a:lumMod val="75000"/>
                                <a:lumOff val="25000"/>
                                <a:alpha val="10000"/>
                              </a:sys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sz="1600" i="1">
                              <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  <a:alpha val="10000"/>
                                  </a:sys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>
                              <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  <a:alpha val="10000"/>
                                  </a:sys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>
                              <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  <a:alpha val="10000"/>
                                  </a:sys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>
                          <a:ln>
                            <a:solidFill>
                              <a:sysClr val="windowText" lastClr="000000">
                                <a:lumMod val="75000"/>
                                <a:lumOff val="25000"/>
                                <a:alpha val="10000"/>
                              </a:sys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n>
                            <a:solidFill>
                              <a:sysClr val="windowText" lastClr="000000">
                                <a:lumMod val="75000"/>
                                <a:lumOff val="25000"/>
                                <a:alpha val="10000"/>
                              </a:sys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sz="1600">
                          <a:ln>
                            <a:solidFill>
                              <a:sysClr val="windowText" lastClr="000000">
                                <a:lumMod val="75000"/>
                                <a:lumOff val="25000"/>
                                <a:alpha val="10000"/>
                              </a:sys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  <a:alpha val="10000"/>
                                  </a:sys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>
                              <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  <a:alpha val="10000"/>
                                  </a:sys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>
                              <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  <a:alpha val="10000"/>
                                  </a:sysClr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>
                          <a:ln>
                            <a:solidFill>
                              <a:sysClr val="windowText" lastClr="000000">
                                <a:lumMod val="75000"/>
                                <a:lumOff val="25000"/>
                                <a:alpha val="10000"/>
                              </a:sys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1600">
                          <a:ln>
                            <a:solidFill>
                              <a:sysClr val="windowText" lastClr="000000">
                                <a:lumMod val="75000"/>
                                <a:lumOff val="25000"/>
                                <a:alpha val="10000"/>
                              </a:sys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1600">
                          <a:ln>
                            <a:solidFill>
                              <a:sysClr val="windowText" lastClr="000000">
                                <a:lumMod val="75000"/>
                                <a:lumOff val="25000"/>
                                <a:alpha val="10000"/>
                              </a:sys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sz="1600">
                          <a:ln>
                            <a:solidFill>
                              <a:sysClr val="windowText" lastClr="000000">
                                <a:lumMod val="75000"/>
                                <a:lumOff val="25000"/>
                                <a:alpha val="10000"/>
                              </a:sysClr>
                            </a:solidFill>
                          </a:ln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PrivateKey</m:t>
                      </m:r>
                    </m:oMath>
                  </m:oMathPara>
                </a14:m>
                <a:endParaRPr lang="en-US" sz="1600" dirty="0">
                  <a:ln>
                    <a:solidFill>
                      <a:sysClr val="windowText" lastClr="000000">
                        <a:lumMod val="75000"/>
                        <a:lumOff val="25000"/>
                        <a:alpha val="10000"/>
                      </a:sysClr>
                    </a:solidFill>
                  </a:ln>
                  <a:solidFill>
                    <a:schemeClr val="lt1"/>
                  </a:solidFill>
                  <a:latin typeface="Overpass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1600" dirty="0">
                  <a:ln>
                    <a:solidFill>
                      <a:sysClr val="windowText" lastClr="000000">
                        <a:lumMod val="75000"/>
                        <a:lumOff val="25000"/>
                        <a:alpha val="10000"/>
                      </a:sysClr>
                    </a:solidFill>
                  </a:ln>
                  <a:solidFill>
                    <a:schemeClr val="lt1"/>
                  </a:solidFill>
                  <a:latin typeface="Overpass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latin typeface="Overpass"/>
                  </a:rPr>
                  <a:t>Therefore,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60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sz="1600" b="0" i="0" smtClean="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16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16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16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𝑃𝑟𝐾</m:t>
                    </m:r>
                    <m:r>
                      <a:rPr lang="en-US" sz="16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r>
                      <a:rPr lang="en-US" sz="16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6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𝑘𝐺</m:t>
                    </m:r>
                    <m:r>
                      <a:rPr lang="en-US" sz="16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sz="1600" b="0" i="0" smtClean="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16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r>
                      <a:rPr lang="en-US" sz="16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6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16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r>
                      <m:rPr>
                        <m:sty m:val="p"/>
                      </m:rPr>
                      <a:rPr lang="en-US" sz="16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PrivateKey</m:t>
                    </m:r>
                  </m:oMath>
                </a14:m>
                <a:endParaRPr lang="en-US" sz="1600" dirty="0">
                  <a:ln>
                    <a:solidFill>
                      <a:sysClr val="windowText" lastClr="000000">
                        <a:lumMod val="75000"/>
                        <a:lumOff val="25000"/>
                        <a:alpha val="10000"/>
                      </a:sysClr>
                    </a:solidFill>
                  </a:ln>
                  <a:solidFill>
                    <a:schemeClr val="lt1"/>
                  </a:solidFill>
                  <a:latin typeface="Overpass"/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latin typeface="Overpass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>
                            <a:ln>
                              <a:solidFill>
                                <a:sysClr val="windowText" lastClr="000000">
                                  <a:lumMod val="75000"/>
                                  <a:lumOff val="25000"/>
                                  <a:alpha val="10000"/>
                                </a:sysClr>
                              </a:solidFill>
                            </a:ln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>
                        <a:ln>
                          <a:solidFill>
                            <a:sysClr val="windowText" lastClr="000000">
                              <a:lumMod val="75000"/>
                              <a:lumOff val="25000"/>
                              <a:alpha val="10000"/>
                            </a:sysClr>
                          </a:solidFill>
                        </a:ln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latin typeface="Overpass"/>
                  </a:rPr>
                  <a:t> </a:t>
                </a:r>
                <a:br>
                  <a:rPr lang="en-US" sz="1600" dirty="0">
                    <a:ln>
                      <a:solidFill>
                        <a:sysClr val="windowText" lastClr="000000">
                          <a:lumMod val="75000"/>
                          <a:lumOff val="25000"/>
                          <a:alpha val="10000"/>
                        </a:sysClr>
                      </a:solidFill>
                    </a:ln>
                    <a:solidFill>
                      <a:schemeClr val="lt1"/>
                    </a:solidFill>
                    <a:latin typeface="Overpass"/>
                  </a:rPr>
                </a:br>
                <a:endParaRPr lang="en-US" sz="1600" dirty="0">
                  <a:ln>
                    <a:solidFill>
                      <a:sysClr val="windowText" lastClr="000000">
                        <a:lumMod val="75000"/>
                        <a:lumOff val="25000"/>
                        <a:alpha val="10000"/>
                      </a:sysClr>
                    </a:solidFill>
                  </a:ln>
                  <a:solidFill>
                    <a:schemeClr val="lt1"/>
                  </a:solidFill>
                  <a:latin typeface="Overpass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7E4F9D-0B91-2F80-DE78-F3C135C5C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17" y="1696366"/>
                <a:ext cx="8093365" cy="31921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89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F34F601C-756C-04AD-BDD8-73C8EE4E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093365" cy="91623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McEliece 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478DB621-9B01-63F2-E470-30C3919748C1}"/>
              </a:ext>
            </a:extLst>
          </p:cNvPr>
          <p:cNvSpPr txBox="1"/>
          <p:nvPr/>
        </p:nvSpPr>
        <p:spPr>
          <a:xfrm>
            <a:off x="1365195" y="1502815"/>
            <a:ext cx="610219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McEliece is an asymmetric encryption algorithm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The algorithm was developed in 1978 by Robert McEliece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The algorithm is based on error correction using a binary linear code (Hamming Code)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Hamming code is an error-correcting code.</a:t>
            </a:r>
          </a:p>
        </p:txBody>
      </p:sp>
    </p:spTree>
    <p:extLst>
      <p:ext uri="{BB962C8B-B14F-4D97-AF65-F5344CB8AC3E}">
        <p14:creationId xmlns:p14="http://schemas.microsoft.com/office/powerpoint/2010/main" val="626712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08095EF5-13A7-C073-D0E6-789B82BC8008}"/>
              </a:ext>
            </a:extLst>
          </p:cNvPr>
          <p:cNvSpPr txBox="1"/>
          <p:nvPr/>
        </p:nvSpPr>
        <p:spPr>
          <a:xfrm>
            <a:off x="2281425" y="433880"/>
            <a:ext cx="80933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l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verpass"/>
                <a:cs typeface="+mj-cs"/>
              </a:rPr>
              <a:t>Advantages and Disadvantages</a:t>
            </a:r>
            <a:endParaRPr lang="en-IL" sz="3000" b="1" dirty="0">
              <a:solidFill>
                <a:schemeClr val="l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verpass"/>
              <a:cs typeface="+mj-cs"/>
            </a:endParaRPr>
          </a:p>
          <a:p>
            <a:r>
              <a:rPr lang="en-US" sz="3000" b="1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1F22-E748-AE54-360F-93A13CA8F7F4}"/>
              </a:ext>
            </a:extLst>
          </p:cNvPr>
          <p:cNvSpPr txBox="1">
            <a:spLocks/>
          </p:cNvSpPr>
          <p:nvPr/>
        </p:nvSpPr>
        <p:spPr>
          <a:xfrm>
            <a:off x="1365195" y="1044700"/>
            <a:ext cx="3382963" cy="41954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None/>
              <a:tabLst/>
              <a:defRPr/>
            </a:pPr>
            <a:r>
              <a:rPr lang="en-US" b="1" dirty="0">
                <a:solidFill>
                  <a:schemeClr val="lt1"/>
                </a:solidFill>
                <a:effectLst/>
                <a:latin typeface="Overpass"/>
              </a:rPr>
              <a:t>Advantages</a:t>
            </a:r>
            <a:r>
              <a:rPr lang="en-US" b="1" dirty="0">
                <a:solidFill>
                  <a:schemeClr val="lt1"/>
                </a:solidFill>
                <a:latin typeface="Overpass"/>
              </a:rPr>
              <a:t>:</a:t>
            </a:r>
          </a:p>
          <a:p>
            <a:pPr>
              <a:buClr>
                <a:srgbClr val="DADADA"/>
              </a:buClr>
              <a:buFont typeface="Arial" panose="020B0604020202020204" pitchFamily="34" charset="0"/>
              <a:buChar char="•"/>
            </a:pPr>
            <a:r>
              <a:rPr lang="en-US" sz="1867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lt1"/>
                </a:solidFill>
                <a:effectLst/>
                <a:latin typeface="Overpass"/>
              </a:rPr>
              <a:t>Efficient then other DSA algorithms (like RSA..)</a:t>
            </a:r>
          </a:p>
          <a:p>
            <a:pPr>
              <a:buClr>
                <a:srgbClr val="DADADA"/>
              </a:buClr>
              <a:buFont typeface="Arial" panose="020B0604020202020204" pitchFamily="34" charset="0"/>
              <a:buChar char="•"/>
            </a:pPr>
            <a:r>
              <a:rPr lang="en-US" sz="1867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lt1"/>
                </a:solidFill>
                <a:effectLst/>
                <a:latin typeface="Overpass"/>
              </a:rPr>
              <a:t>Requires less computational resources to execute.</a:t>
            </a:r>
          </a:p>
          <a:p>
            <a:pPr>
              <a:buClr>
                <a:srgbClr val="DADADA"/>
              </a:buClr>
              <a:buFont typeface="Arial" panose="020B0604020202020204" pitchFamily="34" charset="0"/>
              <a:buChar char="•"/>
            </a:pPr>
            <a:r>
              <a:rPr lang="en-US" sz="1867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lt1"/>
                </a:solidFill>
                <a:effectLst/>
                <a:latin typeface="Overpass"/>
              </a:rPr>
              <a:t>Small key size and provide the same secure level.</a:t>
            </a:r>
          </a:p>
          <a:p>
            <a:pPr>
              <a:buClr>
                <a:srgbClr val="DADADA"/>
              </a:buClr>
              <a:buFont typeface="Arial" panose="020B0604020202020204" pitchFamily="34" charset="0"/>
              <a:buChar char="•"/>
            </a:pPr>
            <a:r>
              <a:rPr lang="en-US" sz="1867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lt1"/>
                </a:solidFill>
                <a:effectLst/>
                <a:latin typeface="Overpass"/>
              </a:rPr>
              <a:t>Widely used in various applications </a:t>
            </a:r>
          </a:p>
          <a:p>
            <a:pPr>
              <a:buClr>
                <a:srgbClr val="DADADA"/>
              </a:buClr>
              <a:buFont typeface="Arial" panose="020B0604020202020204" pitchFamily="34" charset="0"/>
              <a:buChar char="•"/>
            </a:pPr>
            <a:r>
              <a:rPr lang="en-US" sz="1867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lt1"/>
                </a:solidFill>
                <a:effectLst/>
                <a:latin typeface="Overpass"/>
              </a:rPr>
              <a:t>Flexibility. (allows different secure levels)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F2E6C7-656D-DFAE-381C-4C832E373A35}"/>
              </a:ext>
            </a:extLst>
          </p:cNvPr>
          <p:cNvSpPr txBox="1">
            <a:spLocks/>
          </p:cNvSpPr>
          <p:nvPr/>
        </p:nvSpPr>
        <p:spPr>
          <a:xfrm>
            <a:off x="5335525" y="1197405"/>
            <a:ext cx="3382963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Clr>
                <a:srgbClr val="212123">
                  <a:lumMod val="40000"/>
                  <a:lumOff val="60000"/>
                </a:srgbClr>
              </a:buClr>
              <a:buFont typeface="Wingdings 3" charset="2"/>
              <a:buNone/>
            </a:pP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latin typeface="Overpass"/>
                <a:ea typeface="+mn-ea"/>
                <a:cs typeface="+mn-cs"/>
              </a:rPr>
              <a:t>Disadvantages:</a:t>
            </a:r>
          </a:p>
          <a:p>
            <a:pPr>
              <a:buClr>
                <a:srgbClr val="DADADA"/>
              </a:buClr>
              <a:buFont typeface="Arial" panose="020B0604020202020204" pitchFamily="34" charset="0"/>
              <a:buChar char="•"/>
            </a:pPr>
            <a:r>
              <a:rPr lang="en-US" sz="1867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lt1"/>
                </a:solidFill>
                <a:latin typeface="Overpass"/>
                <a:ea typeface="+mn-ea"/>
                <a:cs typeface="+mn-cs"/>
              </a:rPr>
              <a:t>If choosing weakness parameters (small prime numbers ) its expose to attacks. And the attacker can extract the private key , by find point on curve with small prime order.</a:t>
            </a:r>
          </a:p>
          <a:p>
            <a:pPr>
              <a:buClr>
                <a:srgbClr val="DADADA"/>
              </a:buClr>
              <a:buFont typeface="Arial" panose="020B0604020202020204" pitchFamily="34" charset="0"/>
              <a:buChar char="•"/>
            </a:pPr>
            <a:r>
              <a:rPr lang="en-US" sz="1867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lt1"/>
                </a:solidFill>
                <a:latin typeface="Overpass"/>
                <a:ea typeface="+mn-ea"/>
                <a:cs typeface="+mn-cs"/>
              </a:rPr>
              <a:t>Not random number generation(K). (the attackers can predict the K).</a:t>
            </a:r>
          </a:p>
          <a:p>
            <a:pPr>
              <a:buClr>
                <a:srgbClr val="212123">
                  <a:lumMod val="40000"/>
                  <a:lumOff val="60000"/>
                </a:srgbClr>
              </a:buClr>
              <a:buFont typeface="Arial" panose="020B0604020202020204" pitchFamily="34" charset="0"/>
              <a:buChar char="•"/>
            </a:pPr>
            <a:endParaRPr lang="en-US" sz="1867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lt1"/>
              </a:solidFill>
              <a:effectLst/>
              <a:latin typeface="Overpas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38892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07D216-57FF-CD1F-CF90-894506DA6834}"/>
              </a:ext>
            </a:extLst>
          </p:cNvPr>
          <p:cNvSpPr txBox="1"/>
          <p:nvPr/>
        </p:nvSpPr>
        <p:spPr>
          <a:xfrm>
            <a:off x="2128718" y="281175"/>
            <a:ext cx="565329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+mj-lt"/>
              </a:rPr>
              <a:t>ECDSA in our project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A96EDD5-4863-EBC1-1341-5FF53F7D93CC}"/>
              </a:ext>
            </a:extLst>
          </p:cNvPr>
          <p:cNvSpPr txBox="1">
            <a:spLocks/>
          </p:cNvSpPr>
          <p:nvPr/>
        </p:nvSpPr>
        <p:spPr>
          <a:xfrm>
            <a:off x="1366795" y="1808225"/>
            <a:ext cx="7177135" cy="13246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lt1"/>
                </a:solidFill>
                <a:latin typeface="Overpass"/>
              </a:rPr>
              <a:t>We using ECDSA to digital sign any message that’s transfer between the server and client.</a:t>
            </a:r>
          </a:p>
          <a:p>
            <a:endParaRPr lang="en-US" sz="1800" dirty="0">
              <a:ln>
                <a:solidFill>
                  <a:sysClr val="windowText" lastClr="000000">
                    <a:lumMod val="75000"/>
                    <a:lumOff val="25000"/>
                    <a:alpha val="10000"/>
                  </a:sysClr>
                </a:solidFill>
              </a:ln>
              <a:solidFill>
                <a:schemeClr val="lt1"/>
              </a:solidFill>
              <a:latin typeface="Overpass"/>
            </a:endParaRPr>
          </a:p>
          <a:p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95842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07D216-57FF-CD1F-CF90-894506DA6834}"/>
              </a:ext>
            </a:extLst>
          </p:cNvPr>
          <p:cNvSpPr txBox="1"/>
          <p:nvPr/>
        </p:nvSpPr>
        <p:spPr>
          <a:xfrm>
            <a:off x="3197655" y="281175"/>
            <a:ext cx="259598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+mj-lt"/>
              </a:rPr>
              <a:t>Summary</a:t>
            </a:r>
          </a:p>
        </p:txBody>
      </p:sp>
      <p:pic>
        <p:nvPicPr>
          <p:cNvPr id="9" name="Graphic 8" descr="Male profile outline">
            <a:extLst>
              <a:ext uri="{FF2B5EF4-FFF2-40B4-BE49-F238E27FC236}">
                <a16:creationId xmlns:a16="http://schemas.microsoft.com/office/drawing/2014/main" id="{81716CBF-C3D3-C4F5-E12D-0F1C3CC60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7165" y="3335275"/>
            <a:ext cx="914400" cy="914400"/>
          </a:xfrm>
          <a:prstGeom prst="rect">
            <a:avLst/>
          </a:prstGeom>
        </p:spPr>
      </p:pic>
      <p:pic>
        <p:nvPicPr>
          <p:cNvPr id="11" name="Graphic 10" descr="Female Profile outline">
            <a:extLst>
              <a:ext uri="{FF2B5EF4-FFF2-40B4-BE49-F238E27FC236}">
                <a16:creationId xmlns:a16="http://schemas.microsoft.com/office/drawing/2014/main" id="{DF30C963-C44A-B15F-61B9-EC3CEBA26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8736" y="3398309"/>
            <a:ext cx="914400" cy="9144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13E9AFD-2C90-B443-064D-8F85B86B433E}"/>
              </a:ext>
            </a:extLst>
          </p:cNvPr>
          <p:cNvGrpSpPr/>
          <p:nvPr/>
        </p:nvGrpSpPr>
        <p:grpSpPr>
          <a:xfrm>
            <a:off x="1478271" y="2615314"/>
            <a:ext cx="957941" cy="914400"/>
            <a:chOff x="1517900" y="2634602"/>
            <a:chExt cx="957941" cy="914400"/>
          </a:xfrm>
        </p:grpSpPr>
        <p:pic>
          <p:nvPicPr>
            <p:cNvPr id="17" name="Graphic 16" descr="Key outline">
              <a:extLst>
                <a:ext uri="{FF2B5EF4-FFF2-40B4-BE49-F238E27FC236}">
                  <a16:creationId xmlns:a16="http://schemas.microsoft.com/office/drawing/2014/main" id="{C4D2171F-B87A-FEBF-9CB5-9EC310272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17900" y="2634602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861BB2-33E8-58F2-6F77-C57C76CB7C4E}"/>
                </a:ext>
              </a:extLst>
            </p:cNvPr>
            <p:cNvSpPr txBox="1"/>
            <p:nvPr/>
          </p:nvSpPr>
          <p:spPr>
            <a:xfrm>
              <a:off x="1670605" y="2937072"/>
              <a:ext cx="805236" cy="33516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b="1" dirty="0">
                  <a:solidFill>
                    <a:srgbClr val="FFFF00"/>
                  </a:solidFill>
                </a:rPr>
                <a:t>salsa20</a:t>
              </a:r>
              <a:endParaRPr lang="he-IL" sz="12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9FE5F55-1F33-008A-0B2A-6DC290BB6AAC}"/>
              </a:ext>
            </a:extLst>
          </p:cNvPr>
          <p:cNvGrpSpPr/>
          <p:nvPr/>
        </p:nvGrpSpPr>
        <p:grpSpPr>
          <a:xfrm>
            <a:off x="7014365" y="2615314"/>
            <a:ext cx="758439" cy="830625"/>
            <a:chOff x="7716219" y="2586879"/>
            <a:chExt cx="758439" cy="830625"/>
          </a:xfrm>
        </p:grpSpPr>
        <p:pic>
          <p:nvPicPr>
            <p:cNvPr id="28" name="Graphic 27" descr="Old Key outline">
              <a:extLst>
                <a:ext uri="{FF2B5EF4-FFF2-40B4-BE49-F238E27FC236}">
                  <a16:creationId xmlns:a16="http://schemas.microsoft.com/office/drawing/2014/main" id="{B8052DD8-1A3C-D0C7-D1DC-D2AB782C2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16219" y="2586879"/>
              <a:ext cx="758439" cy="75843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CCC2C6D-A209-F5BC-7483-A29CBEF7D424}"/>
                </a:ext>
              </a:extLst>
            </p:cNvPr>
            <p:cNvSpPr txBox="1"/>
            <p:nvPr/>
          </p:nvSpPr>
          <p:spPr>
            <a:xfrm rot="18841888">
              <a:off x="7623292" y="2886429"/>
              <a:ext cx="808235" cy="25391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50" b="1" dirty="0">
                  <a:solidFill>
                    <a:srgbClr val="FFFF00"/>
                  </a:solidFill>
                </a:rPr>
                <a:t>Private key</a:t>
              </a:r>
              <a:endParaRPr lang="he-IL" sz="105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E070E79-C9DA-9C52-368B-C439FF6B31EB}"/>
              </a:ext>
            </a:extLst>
          </p:cNvPr>
          <p:cNvGrpSpPr/>
          <p:nvPr/>
        </p:nvGrpSpPr>
        <p:grpSpPr>
          <a:xfrm>
            <a:off x="6330650" y="2586879"/>
            <a:ext cx="758439" cy="819011"/>
            <a:chOff x="7032744" y="2571359"/>
            <a:chExt cx="758439" cy="819011"/>
          </a:xfrm>
        </p:grpSpPr>
        <p:pic>
          <p:nvPicPr>
            <p:cNvPr id="15" name="Graphic 14" descr="Old Key outline">
              <a:extLst>
                <a:ext uri="{FF2B5EF4-FFF2-40B4-BE49-F238E27FC236}">
                  <a16:creationId xmlns:a16="http://schemas.microsoft.com/office/drawing/2014/main" id="{1AA24072-8DDA-4F9B-EA52-8E722BC67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32744" y="2571359"/>
              <a:ext cx="758439" cy="75843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0EAD28D-FC81-D9B9-3346-9F6A802098A0}"/>
                </a:ext>
              </a:extLst>
            </p:cNvPr>
            <p:cNvSpPr txBox="1"/>
            <p:nvPr/>
          </p:nvSpPr>
          <p:spPr>
            <a:xfrm rot="18858052">
              <a:off x="6970066" y="2888149"/>
              <a:ext cx="750526" cy="25391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50" b="1" dirty="0">
                  <a:solidFill>
                    <a:srgbClr val="FFFF00"/>
                  </a:solidFill>
                </a:rPr>
                <a:t>Public key</a:t>
              </a:r>
              <a:endParaRPr lang="he-IL" sz="105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7317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07D216-57FF-CD1F-CF90-894506DA6834}"/>
              </a:ext>
            </a:extLst>
          </p:cNvPr>
          <p:cNvSpPr txBox="1"/>
          <p:nvPr/>
        </p:nvSpPr>
        <p:spPr>
          <a:xfrm>
            <a:off x="3197655" y="281175"/>
            <a:ext cx="259598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+mj-lt"/>
              </a:rPr>
              <a:t>Summary</a:t>
            </a:r>
          </a:p>
        </p:txBody>
      </p:sp>
      <p:pic>
        <p:nvPicPr>
          <p:cNvPr id="9" name="Graphic 8" descr="Male profile outline">
            <a:extLst>
              <a:ext uri="{FF2B5EF4-FFF2-40B4-BE49-F238E27FC236}">
                <a16:creationId xmlns:a16="http://schemas.microsoft.com/office/drawing/2014/main" id="{81716CBF-C3D3-C4F5-E12D-0F1C3CC60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7165" y="3335275"/>
            <a:ext cx="914400" cy="914400"/>
          </a:xfrm>
          <a:prstGeom prst="rect">
            <a:avLst/>
          </a:prstGeom>
        </p:spPr>
      </p:pic>
      <p:pic>
        <p:nvPicPr>
          <p:cNvPr id="11" name="Graphic 10" descr="Female Profile outline">
            <a:extLst>
              <a:ext uri="{FF2B5EF4-FFF2-40B4-BE49-F238E27FC236}">
                <a16:creationId xmlns:a16="http://schemas.microsoft.com/office/drawing/2014/main" id="{DF30C963-C44A-B15F-61B9-EC3CEBA26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8736" y="3398309"/>
            <a:ext cx="914400" cy="9144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13E9AFD-2C90-B443-064D-8F85B86B433E}"/>
              </a:ext>
            </a:extLst>
          </p:cNvPr>
          <p:cNvGrpSpPr/>
          <p:nvPr/>
        </p:nvGrpSpPr>
        <p:grpSpPr>
          <a:xfrm>
            <a:off x="1478271" y="2615314"/>
            <a:ext cx="957941" cy="914400"/>
            <a:chOff x="1517900" y="2634602"/>
            <a:chExt cx="957941" cy="914400"/>
          </a:xfrm>
        </p:grpSpPr>
        <p:pic>
          <p:nvPicPr>
            <p:cNvPr id="17" name="Graphic 16" descr="Key outline">
              <a:extLst>
                <a:ext uri="{FF2B5EF4-FFF2-40B4-BE49-F238E27FC236}">
                  <a16:creationId xmlns:a16="http://schemas.microsoft.com/office/drawing/2014/main" id="{C4D2171F-B87A-FEBF-9CB5-9EC310272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17900" y="2634602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861BB2-33E8-58F2-6F77-C57C76CB7C4E}"/>
                </a:ext>
              </a:extLst>
            </p:cNvPr>
            <p:cNvSpPr txBox="1"/>
            <p:nvPr/>
          </p:nvSpPr>
          <p:spPr>
            <a:xfrm>
              <a:off x="1670605" y="2937072"/>
              <a:ext cx="805236" cy="33516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b="1" dirty="0">
                  <a:solidFill>
                    <a:srgbClr val="FFFF00"/>
                  </a:solidFill>
                </a:rPr>
                <a:t>salsa20</a:t>
              </a:r>
              <a:endParaRPr lang="he-IL" sz="12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9FE5F55-1F33-008A-0B2A-6DC290BB6AAC}"/>
              </a:ext>
            </a:extLst>
          </p:cNvPr>
          <p:cNvGrpSpPr/>
          <p:nvPr/>
        </p:nvGrpSpPr>
        <p:grpSpPr>
          <a:xfrm>
            <a:off x="7014365" y="2615314"/>
            <a:ext cx="758439" cy="830625"/>
            <a:chOff x="7716219" y="2586879"/>
            <a:chExt cx="758439" cy="830625"/>
          </a:xfrm>
        </p:grpSpPr>
        <p:pic>
          <p:nvPicPr>
            <p:cNvPr id="28" name="Graphic 27" descr="Old Key outline">
              <a:extLst>
                <a:ext uri="{FF2B5EF4-FFF2-40B4-BE49-F238E27FC236}">
                  <a16:creationId xmlns:a16="http://schemas.microsoft.com/office/drawing/2014/main" id="{B8052DD8-1A3C-D0C7-D1DC-D2AB782C2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16219" y="2586879"/>
              <a:ext cx="758439" cy="75843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CCC2C6D-A209-F5BC-7483-A29CBEF7D424}"/>
                </a:ext>
              </a:extLst>
            </p:cNvPr>
            <p:cNvSpPr txBox="1"/>
            <p:nvPr/>
          </p:nvSpPr>
          <p:spPr>
            <a:xfrm rot="18841888">
              <a:off x="7623292" y="2886429"/>
              <a:ext cx="808235" cy="25391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50" b="1" dirty="0">
                  <a:solidFill>
                    <a:srgbClr val="FFFF00"/>
                  </a:solidFill>
                </a:rPr>
                <a:t>Private key</a:t>
              </a:r>
              <a:endParaRPr lang="he-IL" sz="105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E070E79-C9DA-9C52-368B-C439FF6B31EB}"/>
              </a:ext>
            </a:extLst>
          </p:cNvPr>
          <p:cNvGrpSpPr/>
          <p:nvPr/>
        </p:nvGrpSpPr>
        <p:grpSpPr>
          <a:xfrm>
            <a:off x="5868261" y="3410277"/>
            <a:ext cx="758439" cy="819011"/>
            <a:chOff x="7032744" y="2571359"/>
            <a:chExt cx="758439" cy="819011"/>
          </a:xfrm>
        </p:grpSpPr>
        <p:pic>
          <p:nvPicPr>
            <p:cNvPr id="15" name="Graphic 14" descr="Old Key outline">
              <a:extLst>
                <a:ext uri="{FF2B5EF4-FFF2-40B4-BE49-F238E27FC236}">
                  <a16:creationId xmlns:a16="http://schemas.microsoft.com/office/drawing/2014/main" id="{1AA24072-8DDA-4F9B-EA52-8E722BC67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32744" y="2571359"/>
              <a:ext cx="758439" cy="75843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0EAD28D-FC81-D9B9-3346-9F6A802098A0}"/>
                </a:ext>
              </a:extLst>
            </p:cNvPr>
            <p:cNvSpPr txBox="1"/>
            <p:nvPr/>
          </p:nvSpPr>
          <p:spPr>
            <a:xfrm rot="18858052">
              <a:off x="6970066" y="2888149"/>
              <a:ext cx="750526" cy="25391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50" b="1" dirty="0">
                  <a:solidFill>
                    <a:srgbClr val="FFFF00"/>
                  </a:solidFill>
                </a:rPr>
                <a:t>Public key</a:t>
              </a:r>
              <a:endParaRPr lang="he-IL" sz="105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0411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07D216-57FF-CD1F-CF90-894506DA6834}"/>
              </a:ext>
            </a:extLst>
          </p:cNvPr>
          <p:cNvSpPr txBox="1"/>
          <p:nvPr/>
        </p:nvSpPr>
        <p:spPr>
          <a:xfrm>
            <a:off x="3197655" y="281175"/>
            <a:ext cx="259598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+mj-lt"/>
              </a:rPr>
              <a:t>Summary</a:t>
            </a:r>
          </a:p>
        </p:txBody>
      </p:sp>
      <p:pic>
        <p:nvPicPr>
          <p:cNvPr id="9" name="Graphic 8" descr="Male profile outline">
            <a:extLst>
              <a:ext uri="{FF2B5EF4-FFF2-40B4-BE49-F238E27FC236}">
                <a16:creationId xmlns:a16="http://schemas.microsoft.com/office/drawing/2014/main" id="{81716CBF-C3D3-C4F5-E12D-0F1C3CC60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7165" y="3335275"/>
            <a:ext cx="914400" cy="914400"/>
          </a:xfrm>
          <a:prstGeom prst="rect">
            <a:avLst/>
          </a:prstGeom>
        </p:spPr>
      </p:pic>
      <p:pic>
        <p:nvPicPr>
          <p:cNvPr id="11" name="Graphic 10" descr="Female Profile outline">
            <a:extLst>
              <a:ext uri="{FF2B5EF4-FFF2-40B4-BE49-F238E27FC236}">
                <a16:creationId xmlns:a16="http://schemas.microsoft.com/office/drawing/2014/main" id="{DF30C963-C44A-B15F-61B9-EC3CEBA26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8736" y="3398309"/>
            <a:ext cx="914400" cy="9144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13E9AFD-2C90-B443-064D-8F85B86B433E}"/>
              </a:ext>
            </a:extLst>
          </p:cNvPr>
          <p:cNvGrpSpPr/>
          <p:nvPr/>
        </p:nvGrpSpPr>
        <p:grpSpPr>
          <a:xfrm>
            <a:off x="1478271" y="2615314"/>
            <a:ext cx="957941" cy="914400"/>
            <a:chOff x="1517900" y="2634602"/>
            <a:chExt cx="957941" cy="914400"/>
          </a:xfrm>
        </p:grpSpPr>
        <p:pic>
          <p:nvPicPr>
            <p:cNvPr id="17" name="Graphic 16" descr="Key outline">
              <a:extLst>
                <a:ext uri="{FF2B5EF4-FFF2-40B4-BE49-F238E27FC236}">
                  <a16:creationId xmlns:a16="http://schemas.microsoft.com/office/drawing/2014/main" id="{C4D2171F-B87A-FEBF-9CB5-9EC310272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17900" y="2634602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861BB2-33E8-58F2-6F77-C57C76CB7C4E}"/>
                </a:ext>
              </a:extLst>
            </p:cNvPr>
            <p:cNvSpPr txBox="1"/>
            <p:nvPr/>
          </p:nvSpPr>
          <p:spPr>
            <a:xfrm>
              <a:off x="1670605" y="2937072"/>
              <a:ext cx="805236" cy="33516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b="1" dirty="0">
                  <a:solidFill>
                    <a:srgbClr val="FFFF00"/>
                  </a:solidFill>
                </a:rPr>
                <a:t>salsa20</a:t>
              </a:r>
              <a:endParaRPr lang="he-IL" sz="12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9FE5F55-1F33-008A-0B2A-6DC290BB6AAC}"/>
              </a:ext>
            </a:extLst>
          </p:cNvPr>
          <p:cNvGrpSpPr/>
          <p:nvPr/>
        </p:nvGrpSpPr>
        <p:grpSpPr>
          <a:xfrm>
            <a:off x="7014365" y="2615314"/>
            <a:ext cx="758439" cy="830625"/>
            <a:chOff x="7716219" y="2586879"/>
            <a:chExt cx="758439" cy="830625"/>
          </a:xfrm>
        </p:grpSpPr>
        <p:pic>
          <p:nvPicPr>
            <p:cNvPr id="28" name="Graphic 27" descr="Old Key outline">
              <a:extLst>
                <a:ext uri="{FF2B5EF4-FFF2-40B4-BE49-F238E27FC236}">
                  <a16:creationId xmlns:a16="http://schemas.microsoft.com/office/drawing/2014/main" id="{B8052DD8-1A3C-D0C7-D1DC-D2AB782C2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16219" y="2586879"/>
              <a:ext cx="758439" cy="75843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CCC2C6D-A209-F5BC-7483-A29CBEF7D424}"/>
                </a:ext>
              </a:extLst>
            </p:cNvPr>
            <p:cNvSpPr txBox="1"/>
            <p:nvPr/>
          </p:nvSpPr>
          <p:spPr>
            <a:xfrm rot="18841888">
              <a:off x="7623292" y="2886429"/>
              <a:ext cx="808235" cy="25391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50" b="1" dirty="0">
                  <a:solidFill>
                    <a:srgbClr val="FFFF00"/>
                  </a:solidFill>
                </a:rPr>
                <a:t>Private key</a:t>
              </a:r>
              <a:endParaRPr lang="he-IL" sz="105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E070E79-C9DA-9C52-368B-C439FF6B31EB}"/>
              </a:ext>
            </a:extLst>
          </p:cNvPr>
          <p:cNvGrpSpPr/>
          <p:nvPr/>
        </p:nvGrpSpPr>
        <p:grpSpPr>
          <a:xfrm>
            <a:off x="5886034" y="3420609"/>
            <a:ext cx="758439" cy="819011"/>
            <a:chOff x="7032744" y="2571359"/>
            <a:chExt cx="758439" cy="819011"/>
          </a:xfrm>
        </p:grpSpPr>
        <p:pic>
          <p:nvPicPr>
            <p:cNvPr id="15" name="Graphic 14" descr="Old Key outline">
              <a:extLst>
                <a:ext uri="{FF2B5EF4-FFF2-40B4-BE49-F238E27FC236}">
                  <a16:creationId xmlns:a16="http://schemas.microsoft.com/office/drawing/2014/main" id="{1AA24072-8DDA-4F9B-EA52-8E722BC67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32744" y="2571359"/>
              <a:ext cx="758439" cy="75843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0EAD28D-FC81-D9B9-3346-9F6A802098A0}"/>
                </a:ext>
              </a:extLst>
            </p:cNvPr>
            <p:cNvSpPr txBox="1"/>
            <p:nvPr/>
          </p:nvSpPr>
          <p:spPr>
            <a:xfrm rot="18858052">
              <a:off x="6970066" y="2888149"/>
              <a:ext cx="750526" cy="25391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50" b="1" dirty="0">
                  <a:solidFill>
                    <a:srgbClr val="FFFF00"/>
                  </a:solidFill>
                </a:rPr>
                <a:t>Public key</a:t>
              </a:r>
              <a:endParaRPr lang="he-IL" sz="1050" b="1" dirty="0">
                <a:solidFill>
                  <a:srgbClr val="FFFF00"/>
                </a:solidFill>
              </a:endParaRPr>
            </a:p>
          </p:txBody>
        </p:sp>
      </p:grpSp>
      <p:pic>
        <p:nvPicPr>
          <p:cNvPr id="14" name="Graphic 13" descr="Signature outline">
            <a:extLst>
              <a:ext uri="{FF2B5EF4-FFF2-40B4-BE49-F238E27FC236}">
                <a16:creationId xmlns:a16="http://schemas.microsoft.com/office/drawing/2014/main" id="{77EF50F5-A558-4F0E-9A7B-2F0613528D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11365" y="33983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28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07D216-57FF-CD1F-CF90-894506DA6834}"/>
              </a:ext>
            </a:extLst>
          </p:cNvPr>
          <p:cNvSpPr txBox="1"/>
          <p:nvPr/>
        </p:nvSpPr>
        <p:spPr>
          <a:xfrm>
            <a:off x="3197655" y="281175"/>
            <a:ext cx="259598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+mj-lt"/>
              </a:rPr>
              <a:t>Summary</a:t>
            </a:r>
          </a:p>
        </p:txBody>
      </p:sp>
      <p:pic>
        <p:nvPicPr>
          <p:cNvPr id="9" name="Graphic 8" descr="Male profile outline">
            <a:extLst>
              <a:ext uri="{FF2B5EF4-FFF2-40B4-BE49-F238E27FC236}">
                <a16:creationId xmlns:a16="http://schemas.microsoft.com/office/drawing/2014/main" id="{81716CBF-C3D3-C4F5-E12D-0F1C3CC60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7165" y="3335275"/>
            <a:ext cx="914400" cy="914400"/>
          </a:xfrm>
          <a:prstGeom prst="rect">
            <a:avLst/>
          </a:prstGeom>
        </p:spPr>
      </p:pic>
      <p:pic>
        <p:nvPicPr>
          <p:cNvPr id="11" name="Graphic 10" descr="Female Profile outline">
            <a:extLst>
              <a:ext uri="{FF2B5EF4-FFF2-40B4-BE49-F238E27FC236}">
                <a16:creationId xmlns:a16="http://schemas.microsoft.com/office/drawing/2014/main" id="{DF30C963-C44A-B15F-61B9-EC3CEBA26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8736" y="3398309"/>
            <a:ext cx="914400" cy="9144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13E9AFD-2C90-B443-064D-8F85B86B433E}"/>
              </a:ext>
            </a:extLst>
          </p:cNvPr>
          <p:cNvGrpSpPr/>
          <p:nvPr/>
        </p:nvGrpSpPr>
        <p:grpSpPr>
          <a:xfrm>
            <a:off x="1478271" y="2615314"/>
            <a:ext cx="957941" cy="914400"/>
            <a:chOff x="1517900" y="2634602"/>
            <a:chExt cx="957941" cy="914400"/>
          </a:xfrm>
        </p:grpSpPr>
        <p:pic>
          <p:nvPicPr>
            <p:cNvPr id="17" name="Graphic 16" descr="Key outline">
              <a:extLst>
                <a:ext uri="{FF2B5EF4-FFF2-40B4-BE49-F238E27FC236}">
                  <a16:creationId xmlns:a16="http://schemas.microsoft.com/office/drawing/2014/main" id="{C4D2171F-B87A-FEBF-9CB5-9EC310272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17900" y="2634602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861BB2-33E8-58F2-6F77-C57C76CB7C4E}"/>
                </a:ext>
              </a:extLst>
            </p:cNvPr>
            <p:cNvSpPr txBox="1"/>
            <p:nvPr/>
          </p:nvSpPr>
          <p:spPr>
            <a:xfrm>
              <a:off x="1670605" y="2937072"/>
              <a:ext cx="805236" cy="33516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b="1" dirty="0">
                  <a:solidFill>
                    <a:srgbClr val="FFFF00"/>
                  </a:solidFill>
                </a:rPr>
                <a:t>salsa20</a:t>
              </a:r>
              <a:endParaRPr lang="he-IL" sz="12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9FE5F55-1F33-008A-0B2A-6DC290BB6AAC}"/>
              </a:ext>
            </a:extLst>
          </p:cNvPr>
          <p:cNvGrpSpPr/>
          <p:nvPr/>
        </p:nvGrpSpPr>
        <p:grpSpPr>
          <a:xfrm>
            <a:off x="7014365" y="2615314"/>
            <a:ext cx="758439" cy="830625"/>
            <a:chOff x="7716219" y="2586879"/>
            <a:chExt cx="758439" cy="830625"/>
          </a:xfrm>
        </p:grpSpPr>
        <p:pic>
          <p:nvPicPr>
            <p:cNvPr id="28" name="Graphic 27" descr="Old Key outline">
              <a:extLst>
                <a:ext uri="{FF2B5EF4-FFF2-40B4-BE49-F238E27FC236}">
                  <a16:creationId xmlns:a16="http://schemas.microsoft.com/office/drawing/2014/main" id="{B8052DD8-1A3C-D0C7-D1DC-D2AB782C2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16219" y="2586879"/>
              <a:ext cx="758439" cy="75843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CCC2C6D-A209-F5BC-7483-A29CBEF7D424}"/>
                </a:ext>
              </a:extLst>
            </p:cNvPr>
            <p:cNvSpPr txBox="1"/>
            <p:nvPr/>
          </p:nvSpPr>
          <p:spPr>
            <a:xfrm rot="18841888">
              <a:off x="7623292" y="2886429"/>
              <a:ext cx="808235" cy="25391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50" b="1" dirty="0">
                  <a:solidFill>
                    <a:srgbClr val="FFFF00"/>
                  </a:solidFill>
                </a:rPr>
                <a:t>Private key</a:t>
              </a:r>
              <a:endParaRPr lang="he-IL" sz="105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E070E79-C9DA-9C52-368B-C439FF6B31EB}"/>
              </a:ext>
            </a:extLst>
          </p:cNvPr>
          <p:cNvGrpSpPr/>
          <p:nvPr/>
        </p:nvGrpSpPr>
        <p:grpSpPr>
          <a:xfrm>
            <a:off x="3197655" y="3444193"/>
            <a:ext cx="758439" cy="819011"/>
            <a:chOff x="7032744" y="2571359"/>
            <a:chExt cx="758439" cy="819011"/>
          </a:xfrm>
        </p:grpSpPr>
        <p:pic>
          <p:nvPicPr>
            <p:cNvPr id="15" name="Graphic 14" descr="Old Key outline">
              <a:extLst>
                <a:ext uri="{FF2B5EF4-FFF2-40B4-BE49-F238E27FC236}">
                  <a16:creationId xmlns:a16="http://schemas.microsoft.com/office/drawing/2014/main" id="{1AA24072-8DDA-4F9B-EA52-8E722BC67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32744" y="2571359"/>
              <a:ext cx="758439" cy="75843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0EAD28D-FC81-D9B9-3346-9F6A802098A0}"/>
                </a:ext>
              </a:extLst>
            </p:cNvPr>
            <p:cNvSpPr txBox="1"/>
            <p:nvPr/>
          </p:nvSpPr>
          <p:spPr>
            <a:xfrm rot="18858052">
              <a:off x="6970066" y="2888149"/>
              <a:ext cx="750526" cy="25391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50" b="1" dirty="0">
                  <a:solidFill>
                    <a:srgbClr val="FFFF00"/>
                  </a:solidFill>
                </a:rPr>
                <a:t>Public key</a:t>
              </a:r>
              <a:endParaRPr lang="he-IL" sz="1050" b="1" dirty="0">
                <a:solidFill>
                  <a:srgbClr val="FFFF00"/>
                </a:solidFill>
              </a:endParaRPr>
            </a:p>
          </p:txBody>
        </p:sp>
      </p:grpSp>
      <p:pic>
        <p:nvPicPr>
          <p:cNvPr id="14" name="Graphic 13" descr="Signature outline">
            <a:extLst>
              <a:ext uri="{FF2B5EF4-FFF2-40B4-BE49-F238E27FC236}">
                <a16:creationId xmlns:a16="http://schemas.microsoft.com/office/drawing/2014/main" id="{77EF50F5-A558-4F0E-9A7B-2F0613528D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22986" y="34218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76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07D216-57FF-CD1F-CF90-894506DA6834}"/>
              </a:ext>
            </a:extLst>
          </p:cNvPr>
          <p:cNvSpPr txBox="1"/>
          <p:nvPr/>
        </p:nvSpPr>
        <p:spPr>
          <a:xfrm>
            <a:off x="3197655" y="281175"/>
            <a:ext cx="259598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+mj-lt"/>
              </a:rPr>
              <a:t>Summary</a:t>
            </a:r>
          </a:p>
        </p:txBody>
      </p:sp>
      <p:pic>
        <p:nvPicPr>
          <p:cNvPr id="9" name="Graphic 8" descr="Male profile outline">
            <a:extLst>
              <a:ext uri="{FF2B5EF4-FFF2-40B4-BE49-F238E27FC236}">
                <a16:creationId xmlns:a16="http://schemas.microsoft.com/office/drawing/2014/main" id="{81716CBF-C3D3-C4F5-E12D-0F1C3CC60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7165" y="3335275"/>
            <a:ext cx="914400" cy="914400"/>
          </a:xfrm>
          <a:prstGeom prst="rect">
            <a:avLst/>
          </a:prstGeom>
        </p:spPr>
      </p:pic>
      <p:pic>
        <p:nvPicPr>
          <p:cNvPr id="11" name="Graphic 10" descr="Female Profile outline">
            <a:extLst>
              <a:ext uri="{FF2B5EF4-FFF2-40B4-BE49-F238E27FC236}">
                <a16:creationId xmlns:a16="http://schemas.microsoft.com/office/drawing/2014/main" id="{DF30C963-C44A-B15F-61B9-EC3CEBA26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8736" y="3398309"/>
            <a:ext cx="914400" cy="9144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13E9AFD-2C90-B443-064D-8F85B86B433E}"/>
              </a:ext>
            </a:extLst>
          </p:cNvPr>
          <p:cNvGrpSpPr/>
          <p:nvPr/>
        </p:nvGrpSpPr>
        <p:grpSpPr>
          <a:xfrm>
            <a:off x="1478271" y="2615314"/>
            <a:ext cx="957941" cy="914400"/>
            <a:chOff x="1517900" y="2634602"/>
            <a:chExt cx="957941" cy="914400"/>
          </a:xfrm>
        </p:grpSpPr>
        <p:pic>
          <p:nvPicPr>
            <p:cNvPr id="17" name="Graphic 16" descr="Key outline">
              <a:extLst>
                <a:ext uri="{FF2B5EF4-FFF2-40B4-BE49-F238E27FC236}">
                  <a16:creationId xmlns:a16="http://schemas.microsoft.com/office/drawing/2014/main" id="{C4D2171F-B87A-FEBF-9CB5-9EC310272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17900" y="2634602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861BB2-33E8-58F2-6F77-C57C76CB7C4E}"/>
                </a:ext>
              </a:extLst>
            </p:cNvPr>
            <p:cNvSpPr txBox="1"/>
            <p:nvPr/>
          </p:nvSpPr>
          <p:spPr>
            <a:xfrm>
              <a:off x="1670605" y="2937072"/>
              <a:ext cx="805236" cy="33516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b="1" dirty="0">
                  <a:solidFill>
                    <a:srgbClr val="FFFF00"/>
                  </a:solidFill>
                </a:rPr>
                <a:t>salsa20</a:t>
              </a:r>
              <a:endParaRPr lang="he-IL" sz="12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9FE5F55-1F33-008A-0B2A-6DC290BB6AAC}"/>
              </a:ext>
            </a:extLst>
          </p:cNvPr>
          <p:cNvGrpSpPr/>
          <p:nvPr/>
        </p:nvGrpSpPr>
        <p:grpSpPr>
          <a:xfrm>
            <a:off x="7014365" y="2615314"/>
            <a:ext cx="758439" cy="830625"/>
            <a:chOff x="7716219" y="2586879"/>
            <a:chExt cx="758439" cy="830625"/>
          </a:xfrm>
        </p:grpSpPr>
        <p:pic>
          <p:nvPicPr>
            <p:cNvPr id="28" name="Graphic 27" descr="Old Key outline">
              <a:extLst>
                <a:ext uri="{FF2B5EF4-FFF2-40B4-BE49-F238E27FC236}">
                  <a16:creationId xmlns:a16="http://schemas.microsoft.com/office/drawing/2014/main" id="{B8052DD8-1A3C-D0C7-D1DC-D2AB782C2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16219" y="2586879"/>
              <a:ext cx="758439" cy="75843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CCC2C6D-A209-F5BC-7483-A29CBEF7D424}"/>
                </a:ext>
              </a:extLst>
            </p:cNvPr>
            <p:cNvSpPr txBox="1"/>
            <p:nvPr/>
          </p:nvSpPr>
          <p:spPr>
            <a:xfrm rot="18841888">
              <a:off x="7623292" y="2886429"/>
              <a:ext cx="808235" cy="25391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50" b="1" dirty="0">
                  <a:solidFill>
                    <a:srgbClr val="FFFF00"/>
                  </a:solidFill>
                </a:rPr>
                <a:t>Private key</a:t>
              </a:r>
              <a:endParaRPr lang="he-IL" sz="105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E070E79-C9DA-9C52-368B-C439FF6B31EB}"/>
              </a:ext>
            </a:extLst>
          </p:cNvPr>
          <p:cNvGrpSpPr/>
          <p:nvPr/>
        </p:nvGrpSpPr>
        <p:grpSpPr>
          <a:xfrm>
            <a:off x="3197655" y="3444193"/>
            <a:ext cx="758439" cy="819011"/>
            <a:chOff x="7032744" y="2571359"/>
            <a:chExt cx="758439" cy="819011"/>
          </a:xfrm>
        </p:grpSpPr>
        <p:pic>
          <p:nvPicPr>
            <p:cNvPr id="15" name="Graphic 14" descr="Old Key outline">
              <a:extLst>
                <a:ext uri="{FF2B5EF4-FFF2-40B4-BE49-F238E27FC236}">
                  <a16:creationId xmlns:a16="http://schemas.microsoft.com/office/drawing/2014/main" id="{1AA24072-8DDA-4F9B-EA52-8E722BC67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32744" y="2571359"/>
              <a:ext cx="758439" cy="75843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0EAD28D-FC81-D9B9-3346-9F6A802098A0}"/>
                </a:ext>
              </a:extLst>
            </p:cNvPr>
            <p:cNvSpPr txBox="1"/>
            <p:nvPr/>
          </p:nvSpPr>
          <p:spPr>
            <a:xfrm rot="18858052">
              <a:off x="6970066" y="2888149"/>
              <a:ext cx="750526" cy="25391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50" b="1" dirty="0">
                  <a:solidFill>
                    <a:srgbClr val="FFFF00"/>
                  </a:solidFill>
                </a:rPr>
                <a:t>Public key</a:t>
              </a:r>
              <a:endParaRPr lang="he-IL" sz="1050" b="1" dirty="0">
                <a:solidFill>
                  <a:srgbClr val="FFFF00"/>
                </a:solidFill>
              </a:endParaRPr>
            </a:p>
          </p:txBody>
        </p:sp>
      </p:grpSp>
      <p:pic>
        <p:nvPicPr>
          <p:cNvPr id="14" name="Graphic 13" descr="Signature outline">
            <a:extLst>
              <a:ext uri="{FF2B5EF4-FFF2-40B4-BE49-F238E27FC236}">
                <a16:creationId xmlns:a16="http://schemas.microsoft.com/office/drawing/2014/main" id="{77EF50F5-A558-4F0E-9A7B-2F0613528D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22986" y="3421893"/>
            <a:ext cx="914400" cy="914400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BDC414BE-0AF4-4DD5-85A7-955FAE27C6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20371" y="3514462"/>
            <a:ext cx="688170" cy="68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36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07D216-57FF-CD1F-CF90-894506DA6834}"/>
              </a:ext>
            </a:extLst>
          </p:cNvPr>
          <p:cNvSpPr txBox="1"/>
          <p:nvPr/>
        </p:nvSpPr>
        <p:spPr>
          <a:xfrm>
            <a:off x="3197655" y="281175"/>
            <a:ext cx="259598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+mj-lt"/>
              </a:rPr>
              <a:t>Summary</a:t>
            </a:r>
          </a:p>
        </p:txBody>
      </p:sp>
      <p:pic>
        <p:nvPicPr>
          <p:cNvPr id="9" name="Graphic 8" descr="Male profile outline">
            <a:extLst>
              <a:ext uri="{FF2B5EF4-FFF2-40B4-BE49-F238E27FC236}">
                <a16:creationId xmlns:a16="http://schemas.microsoft.com/office/drawing/2014/main" id="{81716CBF-C3D3-C4F5-E12D-0F1C3CC60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7165" y="3335275"/>
            <a:ext cx="914400" cy="914400"/>
          </a:xfrm>
          <a:prstGeom prst="rect">
            <a:avLst/>
          </a:prstGeom>
        </p:spPr>
      </p:pic>
      <p:pic>
        <p:nvPicPr>
          <p:cNvPr id="11" name="Graphic 10" descr="Female Profile outline">
            <a:extLst>
              <a:ext uri="{FF2B5EF4-FFF2-40B4-BE49-F238E27FC236}">
                <a16:creationId xmlns:a16="http://schemas.microsoft.com/office/drawing/2014/main" id="{DF30C963-C44A-B15F-61B9-EC3CEBA26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8736" y="3398309"/>
            <a:ext cx="914400" cy="9144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13E9AFD-2C90-B443-064D-8F85B86B433E}"/>
              </a:ext>
            </a:extLst>
          </p:cNvPr>
          <p:cNvGrpSpPr/>
          <p:nvPr/>
        </p:nvGrpSpPr>
        <p:grpSpPr>
          <a:xfrm>
            <a:off x="2292919" y="3320328"/>
            <a:ext cx="957941" cy="914400"/>
            <a:chOff x="1517900" y="2634602"/>
            <a:chExt cx="957941" cy="914400"/>
          </a:xfrm>
        </p:grpSpPr>
        <p:pic>
          <p:nvPicPr>
            <p:cNvPr id="17" name="Graphic 16" descr="Key outline">
              <a:extLst>
                <a:ext uri="{FF2B5EF4-FFF2-40B4-BE49-F238E27FC236}">
                  <a16:creationId xmlns:a16="http://schemas.microsoft.com/office/drawing/2014/main" id="{C4D2171F-B87A-FEBF-9CB5-9EC310272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17900" y="2634602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861BB2-33E8-58F2-6F77-C57C76CB7C4E}"/>
                </a:ext>
              </a:extLst>
            </p:cNvPr>
            <p:cNvSpPr txBox="1"/>
            <p:nvPr/>
          </p:nvSpPr>
          <p:spPr>
            <a:xfrm>
              <a:off x="1670605" y="2937072"/>
              <a:ext cx="805236" cy="33516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b="1" dirty="0">
                  <a:solidFill>
                    <a:srgbClr val="FFFF00"/>
                  </a:solidFill>
                </a:rPr>
                <a:t>salsa20</a:t>
              </a:r>
              <a:endParaRPr lang="he-IL" sz="12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9FE5F55-1F33-008A-0B2A-6DC290BB6AAC}"/>
              </a:ext>
            </a:extLst>
          </p:cNvPr>
          <p:cNvGrpSpPr/>
          <p:nvPr/>
        </p:nvGrpSpPr>
        <p:grpSpPr>
          <a:xfrm>
            <a:off x="7014365" y="2615314"/>
            <a:ext cx="758439" cy="830625"/>
            <a:chOff x="7716219" y="2586879"/>
            <a:chExt cx="758439" cy="830625"/>
          </a:xfrm>
        </p:grpSpPr>
        <p:pic>
          <p:nvPicPr>
            <p:cNvPr id="28" name="Graphic 27" descr="Old Key outline">
              <a:extLst>
                <a:ext uri="{FF2B5EF4-FFF2-40B4-BE49-F238E27FC236}">
                  <a16:creationId xmlns:a16="http://schemas.microsoft.com/office/drawing/2014/main" id="{B8052DD8-1A3C-D0C7-D1DC-D2AB782C2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16219" y="2586879"/>
              <a:ext cx="758439" cy="75843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CCC2C6D-A209-F5BC-7483-A29CBEF7D424}"/>
                </a:ext>
              </a:extLst>
            </p:cNvPr>
            <p:cNvSpPr txBox="1"/>
            <p:nvPr/>
          </p:nvSpPr>
          <p:spPr>
            <a:xfrm rot="18841888">
              <a:off x="7623292" y="2886429"/>
              <a:ext cx="808235" cy="25391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50" b="1" dirty="0">
                  <a:solidFill>
                    <a:srgbClr val="FFFF00"/>
                  </a:solidFill>
                </a:rPr>
                <a:t>Private key</a:t>
              </a:r>
              <a:endParaRPr lang="he-IL" sz="105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E070E79-C9DA-9C52-368B-C439FF6B31EB}"/>
              </a:ext>
            </a:extLst>
          </p:cNvPr>
          <p:cNvGrpSpPr/>
          <p:nvPr/>
        </p:nvGrpSpPr>
        <p:grpSpPr>
          <a:xfrm>
            <a:off x="2392671" y="3398309"/>
            <a:ext cx="758439" cy="819011"/>
            <a:chOff x="7032744" y="2571359"/>
            <a:chExt cx="758439" cy="819011"/>
          </a:xfrm>
        </p:grpSpPr>
        <p:pic>
          <p:nvPicPr>
            <p:cNvPr id="15" name="Graphic 14" descr="Old Key outline">
              <a:extLst>
                <a:ext uri="{FF2B5EF4-FFF2-40B4-BE49-F238E27FC236}">
                  <a16:creationId xmlns:a16="http://schemas.microsoft.com/office/drawing/2014/main" id="{1AA24072-8DDA-4F9B-EA52-8E722BC67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32744" y="2571359"/>
              <a:ext cx="758439" cy="75843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0EAD28D-FC81-D9B9-3346-9F6A802098A0}"/>
                </a:ext>
              </a:extLst>
            </p:cNvPr>
            <p:cNvSpPr txBox="1"/>
            <p:nvPr/>
          </p:nvSpPr>
          <p:spPr>
            <a:xfrm rot="18858052">
              <a:off x="6970066" y="2888149"/>
              <a:ext cx="750526" cy="25391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50" b="1" dirty="0">
                  <a:solidFill>
                    <a:srgbClr val="FFFF00"/>
                  </a:solidFill>
                </a:rPr>
                <a:t>Public key</a:t>
              </a:r>
              <a:endParaRPr lang="he-IL" sz="105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534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07D216-57FF-CD1F-CF90-894506DA6834}"/>
              </a:ext>
            </a:extLst>
          </p:cNvPr>
          <p:cNvSpPr txBox="1"/>
          <p:nvPr/>
        </p:nvSpPr>
        <p:spPr>
          <a:xfrm>
            <a:off x="3197655" y="281175"/>
            <a:ext cx="259598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+mj-lt"/>
              </a:rPr>
              <a:t>Summary</a:t>
            </a:r>
          </a:p>
        </p:txBody>
      </p:sp>
      <p:pic>
        <p:nvPicPr>
          <p:cNvPr id="9" name="Graphic 8" descr="Male profile outline">
            <a:extLst>
              <a:ext uri="{FF2B5EF4-FFF2-40B4-BE49-F238E27FC236}">
                <a16:creationId xmlns:a16="http://schemas.microsoft.com/office/drawing/2014/main" id="{81716CBF-C3D3-C4F5-E12D-0F1C3CC60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7165" y="3335275"/>
            <a:ext cx="914400" cy="914400"/>
          </a:xfrm>
          <a:prstGeom prst="rect">
            <a:avLst/>
          </a:prstGeom>
        </p:spPr>
      </p:pic>
      <p:pic>
        <p:nvPicPr>
          <p:cNvPr id="11" name="Graphic 10" descr="Female Profile outline">
            <a:extLst>
              <a:ext uri="{FF2B5EF4-FFF2-40B4-BE49-F238E27FC236}">
                <a16:creationId xmlns:a16="http://schemas.microsoft.com/office/drawing/2014/main" id="{DF30C963-C44A-B15F-61B9-EC3CEBA26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8736" y="3398309"/>
            <a:ext cx="914400" cy="9144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13E9AFD-2C90-B443-064D-8F85B86B433E}"/>
              </a:ext>
            </a:extLst>
          </p:cNvPr>
          <p:cNvGrpSpPr/>
          <p:nvPr/>
        </p:nvGrpSpPr>
        <p:grpSpPr>
          <a:xfrm>
            <a:off x="1478271" y="2615314"/>
            <a:ext cx="957941" cy="914400"/>
            <a:chOff x="1517900" y="2634602"/>
            <a:chExt cx="957941" cy="914400"/>
          </a:xfrm>
        </p:grpSpPr>
        <p:pic>
          <p:nvPicPr>
            <p:cNvPr id="17" name="Graphic 16" descr="Key outline">
              <a:extLst>
                <a:ext uri="{FF2B5EF4-FFF2-40B4-BE49-F238E27FC236}">
                  <a16:creationId xmlns:a16="http://schemas.microsoft.com/office/drawing/2014/main" id="{C4D2171F-B87A-FEBF-9CB5-9EC310272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17900" y="2634602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861BB2-33E8-58F2-6F77-C57C76CB7C4E}"/>
                </a:ext>
              </a:extLst>
            </p:cNvPr>
            <p:cNvSpPr txBox="1"/>
            <p:nvPr/>
          </p:nvSpPr>
          <p:spPr>
            <a:xfrm>
              <a:off x="1670605" y="2937072"/>
              <a:ext cx="805236" cy="33516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b="1" dirty="0">
                  <a:solidFill>
                    <a:srgbClr val="FFFF00"/>
                  </a:solidFill>
                </a:rPr>
                <a:t>salsa20</a:t>
              </a:r>
              <a:endParaRPr lang="he-IL" sz="12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9FE5F55-1F33-008A-0B2A-6DC290BB6AAC}"/>
              </a:ext>
            </a:extLst>
          </p:cNvPr>
          <p:cNvGrpSpPr/>
          <p:nvPr/>
        </p:nvGrpSpPr>
        <p:grpSpPr>
          <a:xfrm>
            <a:off x="7014365" y="2615314"/>
            <a:ext cx="758439" cy="830625"/>
            <a:chOff x="7716219" y="2586879"/>
            <a:chExt cx="758439" cy="830625"/>
          </a:xfrm>
        </p:grpSpPr>
        <p:pic>
          <p:nvPicPr>
            <p:cNvPr id="28" name="Graphic 27" descr="Old Key outline">
              <a:extLst>
                <a:ext uri="{FF2B5EF4-FFF2-40B4-BE49-F238E27FC236}">
                  <a16:creationId xmlns:a16="http://schemas.microsoft.com/office/drawing/2014/main" id="{B8052DD8-1A3C-D0C7-D1DC-D2AB782C2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16219" y="2586879"/>
              <a:ext cx="758439" cy="75843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CCC2C6D-A209-F5BC-7483-A29CBEF7D424}"/>
                </a:ext>
              </a:extLst>
            </p:cNvPr>
            <p:cNvSpPr txBox="1"/>
            <p:nvPr/>
          </p:nvSpPr>
          <p:spPr>
            <a:xfrm rot="18841888">
              <a:off x="7623292" y="2886429"/>
              <a:ext cx="808235" cy="25391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50" b="1" dirty="0">
                  <a:solidFill>
                    <a:srgbClr val="FFFF00"/>
                  </a:solidFill>
                </a:rPr>
                <a:t>Private key</a:t>
              </a:r>
              <a:endParaRPr lang="he-IL" sz="105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33725B-58D5-A40B-B661-A830C81624F4}"/>
              </a:ext>
            </a:extLst>
          </p:cNvPr>
          <p:cNvGrpSpPr/>
          <p:nvPr/>
        </p:nvGrpSpPr>
        <p:grpSpPr>
          <a:xfrm>
            <a:off x="2253974" y="3241379"/>
            <a:ext cx="1069852" cy="1069852"/>
            <a:chOff x="6099050" y="2346646"/>
            <a:chExt cx="1069852" cy="1069852"/>
          </a:xfrm>
        </p:grpSpPr>
        <p:pic>
          <p:nvPicPr>
            <p:cNvPr id="7" name="Graphic 6" descr="Lock outline">
              <a:extLst>
                <a:ext uri="{FF2B5EF4-FFF2-40B4-BE49-F238E27FC236}">
                  <a16:creationId xmlns:a16="http://schemas.microsoft.com/office/drawing/2014/main" id="{86D9D569-2199-CD2E-49D7-C9B145485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99050" y="2346646"/>
              <a:ext cx="1069852" cy="106985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A7E372-2D23-4854-9D08-5AA93B29050F}"/>
                </a:ext>
              </a:extLst>
            </p:cNvPr>
            <p:cNvSpPr txBox="1"/>
            <p:nvPr/>
          </p:nvSpPr>
          <p:spPr>
            <a:xfrm>
              <a:off x="6276664" y="2832242"/>
              <a:ext cx="748923" cy="41549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50" b="1" dirty="0">
                  <a:solidFill>
                    <a:srgbClr val="FFFF00"/>
                  </a:solidFill>
                </a:rPr>
                <a:t>Encrypted</a:t>
              </a:r>
            </a:p>
            <a:p>
              <a:r>
                <a:rPr lang="en-US" sz="1050" b="1" dirty="0">
                  <a:solidFill>
                    <a:srgbClr val="FFFF00"/>
                  </a:solidFill>
                </a:rPr>
                <a:t>Message</a:t>
              </a:r>
              <a:endParaRPr lang="he-IL" sz="105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415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07D216-57FF-CD1F-CF90-894506DA6834}"/>
              </a:ext>
            </a:extLst>
          </p:cNvPr>
          <p:cNvSpPr txBox="1"/>
          <p:nvPr/>
        </p:nvSpPr>
        <p:spPr>
          <a:xfrm>
            <a:off x="3197655" y="281175"/>
            <a:ext cx="259598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+mj-lt"/>
              </a:rPr>
              <a:t>Summary</a:t>
            </a:r>
          </a:p>
        </p:txBody>
      </p:sp>
      <p:pic>
        <p:nvPicPr>
          <p:cNvPr id="9" name="Graphic 8" descr="Male profile outline">
            <a:extLst>
              <a:ext uri="{FF2B5EF4-FFF2-40B4-BE49-F238E27FC236}">
                <a16:creationId xmlns:a16="http://schemas.microsoft.com/office/drawing/2014/main" id="{81716CBF-C3D3-C4F5-E12D-0F1C3CC60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7165" y="3335275"/>
            <a:ext cx="914400" cy="914400"/>
          </a:xfrm>
          <a:prstGeom prst="rect">
            <a:avLst/>
          </a:prstGeom>
        </p:spPr>
      </p:pic>
      <p:pic>
        <p:nvPicPr>
          <p:cNvPr id="11" name="Graphic 10" descr="Female Profile outline">
            <a:extLst>
              <a:ext uri="{FF2B5EF4-FFF2-40B4-BE49-F238E27FC236}">
                <a16:creationId xmlns:a16="http://schemas.microsoft.com/office/drawing/2014/main" id="{DF30C963-C44A-B15F-61B9-EC3CEBA26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8736" y="3398309"/>
            <a:ext cx="914400" cy="9144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13E9AFD-2C90-B443-064D-8F85B86B433E}"/>
              </a:ext>
            </a:extLst>
          </p:cNvPr>
          <p:cNvGrpSpPr/>
          <p:nvPr/>
        </p:nvGrpSpPr>
        <p:grpSpPr>
          <a:xfrm>
            <a:off x="1478271" y="2615314"/>
            <a:ext cx="957941" cy="914400"/>
            <a:chOff x="1517900" y="2634602"/>
            <a:chExt cx="957941" cy="914400"/>
          </a:xfrm>
        </p:grpSpPr>
        <p:pic>
          <p:nvPicPr>
            <p:cNvPr id="17" name="Graphic 16" descr="Key outline">
              <a:extLst>
                <a:ext uri="{FF2B5EF4-FFF2-40B4-BE49-F238E27FC236}">
                  <a16:creationId xmlns:a16="http://schemas.microsoft.com/office/drawing/2014/main" id="{C4D2171F-B87A-FEBF-9CB5-9EC310272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17900" y="2634602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861BB2-33E8-58F2-6F77-C57C76CB7C4E}"/>
                </a:ext>
              </a:extLst>
            </p:cNvPr>
            <p:cNvSpPr txBox="1"/>
            <p:nvPr/>
          </p:nvSpPr>
          <p:spPr>
            <a:xfrm>
              <a:off x="1670605" y="2937072"/>
              <a:ext cx="805236" cy="33516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b="1" dirty="0">
                  <a:solidFill>
                    <a:srgbClr val="FFFF00"/>
                  </a:solidFill>
                </a:rPr>
                <a:t>salsa20</a:t>
              </a:r>
              <a:endParaRPr lang="he-IL" sz="12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9FE5F55-1F33-008A-0B2A-6DC290BB6AAC}"/>
              </a:ext>
            </a:extLst>
          </p:cNvPr>
          <p:cNvGrpSpPr/>
          <p:nvPr/>
        </p:nvGrpSpPr>
        <p:grpSpPr>
          <a:xfrm>
            <a:off x="7014365" y="2615314"/>
            <a:ext cx="758439" cy="830625"/>
            <a:chOff x="7716219" y="2586879"/>
            <a:chExt cx="758439" cy="830625"/>
          </a:xfrm>
        </p:grpSpPr>
        <p:pic>
          <p:nvPicPr>
            <p:cNvPr id="28" name="Graphic 27" descr="Old Key outline">
              <a:extLst>
                <a:ext uri="{FF2B5EF4-FFF2-40B4-BE49-F238E27FC236}">
                  <a16:creationId xmlns:a16="http://schemas.microsoft.com/office/drawing/2014/main" id="{B8052DD8-1A3C-D0C7-D1DC-D2AB782C2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16219" y="2586879"/>
              <a:ext cx="758439" cy="75843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CCC2C6D-A209-F5BC-7483-A29CBEF7D424}"/>
                </a:ext>
              </a:extLst>
            </p:cNvPr>
            <p:cNvSpPr txBox="1"/>
            <p:nvPr/>
          </p:nvSpPr>
          <p:spPr>
            <a:xfrm rot="18841888">
              <a:off x="7623292" y="2886429"/>
              <a:ext cx="808235" cy="25391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50" b="1" dirty="0">
                  <a:solidFill>
                    <a:srgbClr val="FFFF00"/>
                  </a:solidFill>
                </a:rPr>
                <a:t>Private key</a:t>
              </a:r>
              <a:endParaRPr lang="he-IL" sz="105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33725B-58D5-A40B-B661-A830C81624F4}"/>
              </a:ext>
            </a:extLst>
          </p:cNvPr>
          <p:cNvGrpSpPr/>
          <p:nvPr/>
        </p:nvGrpSpPr>
        <p:grpSpPr>
          <a:xfrm>
            <a:off x="2253974" y="3241379"/>
            <a:ext cx="1069852" cy="1069852"/>
            <a:chOff x="6099050" y="2346646"/>
            <a:chExt cx="1069852" cy="1069852"/>
          </a:xfrm>
        </p:grpSpPr>
        <p:pic>
          <p:nvPicPr>
            <p:cNvPr id="7" name="Graphic 6" descr="Lock outline">
              <a:extLst>
                <a:ext uri="{FF2B5EF4-FFF2-40B4-BE49-F238E27FC236}">
                  <a16:creationId xmlns:a16="http://schemas.microsoft.com/office/drawing/2014/main" id="{86D9D569-2199-CD2E-49D7-C9B145485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99050" y="2346646"/>
              <a:ext cx="1069852" cy="106985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A7E372-2D23-4854-9D08-5AA93B29050F}"/>
                </a:ext>
              </a:extLst>
            </p:cNvPr>
            <p:cNvSpPr txBox="1"/>
            <p:nvPr/>
          </p:nvSpPr>
          <p:spPr>
            <a:xfrm>
              <a:off x="6276664" y="2832242"/>
              <a:ext cx="748923" cy="41549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50" b="1" dirty="0">
                  <a:solidFill>
                    <a:srgbClr val="FFFF00"/>
                  </a:solidFill>
                </a:rPr>
                <a:t>Encrypted</a:t>
              </a:r>
            </a:p>
            <a:p>
              <a:r>
                <a:rPr lang="en-US" sz="1050" b="1" dirty="0">
                  <a:solidFill>
                    <a:srgbClr val="FFFF00"/>
                  </a:solidFill>
                </a:rPr>
                <a:t>Message</a:t>
              </a:r>
              <a:endParaRPr lang="he-IL" sz="1050" b="1" dirty="0">
                <a:solidFill>
                  <a:srgbClr val="FFFF00"/>
                </a:solidFill>
              </a:endParaRPr>
            </a:p>
          </p:txBody>
        </p:sp>
      </p:grpSp>
      <p:pic>
        <p:nvPicPr>
          <p:cNvPr id="3" name="Graphic 2" descr="Signature outline">
            <a:extLst>
              <a:ext uri="{FF2B5EF4-FFF2-40B4-BE49-F238E27FC236}">
                <a16:creationId xmlns:a16="http://schemas.microsoft.com/office/drawing/2014/main" id="{AA57D2CF-024F-38A2-9A47-7861E4B099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94940" y="33734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13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213AAE6-D2D9-CA08-C9D8-9A433D67E6C2}"/>
              </a:ext>
            </a:extLst>
          </p:cNvPr>
          <p:cNvSpPr txBox="1">
            <a:spLocks/>
          </p:cNvSpPr>
          <p:nvPr/>
        </p:nvSpPr>
        <p:spPr>
          <a:xfrm>
            <a:off x="998887" y="-121572"/>
            <a:ext cx="7860654" cy="1392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lt1"/>
              </a:buClr>
              <a:buSzPts val="2400"/>
            </a:pPr>
            <a:r>
              <a:rPr lang="en-US" b="1" dirty="0">
                <a:solidFill>
                  <a:schemeClr val="bg1"/>
                </a:solidFill>
                <a:sym typeface="Oxanium"/>
              </a:rPr>
              <a:t>General Idea of McEliece</a:t>
            </a:r>
            <a:endParaRPr lang="en-IL" b="1" dirty="0">
              <a:solidFill>
                <a:schemeClr val="bg1"/>
              </a:solidFill>
              <a:sym typeface="Oxanium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62E1BE5F-58FF-7820-2C2F-F32669210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" y="1960930"/>
            <a:ext cx="9121028" cy="22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400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07D216-57FF-CD1F-CF90-894506DA6834}"/>
              </a:ext>
            </a:extLst>
          </p:cNvPr>
          <p:cNvSpPr txBox="1"/>
          <p:nvPr/>
        </p:nvSpPr>
        <p:spPr>
          <a:xfrm>
            <a:off x="3197655" y="281175"/>
            <a:ext cx="259598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+mj-lt"/>
              </a:rPr>
              <a:t>Summary</a:t>
            </a:r>
          </a:p>
        </p:txBody>
      </p:sp>
      <p:pic>
        <p:nvPicPr>
          <p:cNvPr id="9" name="Graphic 8" descr="Male profile outline">
            <a:extLst>
              <a:ext uri="{FF2B5EF4-FFF2-40B4-BE49-F238E27FC236}">
                <a16:creationId xmlns:a16="http://schemas.microsoft.com/office/drawing/2014/main" id="{81716CBF-C3D3-C4F5-E12D-0F1C3CC60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7165" y="3335275"/>
            <a:ext cx="914400" cy="914400"/>
          </a:xfrm>
          <a:prstGeom prst="rect">
            <a:avLst/>
          </a:prstGeom>
        </p:spPr>
      </p:pic>
      <p:pic>
        <p:nvPicPr>
          <p:cNvPr id="11" name="Graphic 10" descr="Female Profile outline">
            <a:extLst>
              <a:ext uri="{FF2B5EF4-FFF2-40B4-BE49-F238E27FC236}">
                <a16:creationId xmlns:a16="http://schemas.microsoft.com/office/drawing/2014/main" id="{DF30C963-C44A-B15F-61B9-EC3CEBA26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8736" y="3398309"/>
            <a:ext cx="914400" cy="9144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13E9AFD-2C90-B443-064D-8F85B86B433E}"/>
              </a:ext>
            </a:extLst>
          </p:cNvPr>
          <p:cNvGrpSpPr/>
          <p:nvPr/>
        </p:nvGrpSpPr>
        <p:grpSpPr>
          <a:xfrm>
            <a:off x="1478271" y="2615314"/>
            <a:ext cx="957941" cy="914400"/>
            <a:chOff x="1517900" y="2634602"/>
            <a:chExt cx="957941" cy="914400"/>
          </a:xfrm>
        </p:grpSpPr>
        <p:pic>
          <p:nvPicPr>
            <p:cNvPr id="17" name="Graphic 16" descr="Key outline">
              <a:extLst>
                <a:ext uri="{FF2B5EF4-FFF2-40B4-BE49-F238E27FC236}">
                  <a16:creationId xmlns:a16="http://schemas.microsoft.com/office/drawing/2014/main" id="{C4D2171F-B87A-FEBF-9CB5-9EC310272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17900" y="2634602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861BB2-33E8-58F2-6F77-C57C76CB7C4E}"/>
                </a:ext>
              </a:extLst>
            </p:cNvPr>
            <p:cNvSpPr txBox="1"/>
            <p:nvPr/>
          </p:nvSpPr>
          <p:spPr>
            <a:xfrm>
              <a:off x="1670605" y="2937072"/>
              <a:ext cx="805236" cy="33516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b="1" dirty="0">
                  <a:solidFill>
                    <a:srgbClr val="FFFF00"/>
                  </a:solidFill>
                </a:rPr>
                <a:t>salsa20</a:t>
              </a:r>
              <a:endParaRPr lang="he-IL" sz="12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9FE5F55-1F33-008A-0B2A-6DC290BB6AAC}"/>
              </a:ext>
            </a:extLst>
          </p:cNvPr>
          <p:cNvGrpSpPr/>
          <p:nvPr/>
        </p:nvGrpSpPr>
        <p:grpSpPr>
          <a:xfrm>
            <a:off x="7014365" y="2615314"/>
            <a:ext cx="758439" cy="830625"/>
            <a:chOff x="7716219" y="2586879"/>
            <a:chExt cx="758439" cy="830625"/>
          </a:xfrm>
        </p:grpSpPr>
        <p:pic>
          <p:nvPicPr>
            <p:cNvPr id="28" name="Graphic 27" descr="Old Key outline">
              <a:extLst>
                <a:ext uri="{FF2B5EF4-FFF2-40B4-BE49-F238E27FC236}">
                  <a16:creationId xmlns:a16="http://schemas.microsoft.com/office/drawing/2014/main" id="{B8052DD8-1A3C-D0C7-D1DC-D2AB782C2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16219" y="2586879"/>
              <a:ext cx="758439" cy="75843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CCC2C6D-A209-F5BC-7483-A29CBEF7D424}"/>
                </a:ext>
              </a:extLst>
            </p:cNvPr>
            <p:cNvSpPr txBox="1"/>
            <p:nvPr/>
          </p:nvSpPr>
          <p:spPr>
            <a:xfrm rot="18841888">
              <a:off x="7623292" y="2886429"/>
              <a:ext cx="808235" cy="25391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50" b="1" dirty="0">
                  <a:solidFill>
                    <a:srgbClr val="FFFF00"/>
                  </a:solidFill>
                </a:rPr>
                <a:t>Private key</a:t>
              </a:r>
              <a:endParaRPr lang="he-IL" sz="105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33725B-58D5-A40B-B661-A830C81624F4}"/>
              </a:ext>
            </a:extLst>
          </p:cNvPr>
          <p:cNvGrpSpPr/>
          <p:nvPr/>
        </p:nvGrpSpPr>
        <p:grpSpPr>
          <a:xfrm>
            <a:off x="4845340" y="3203173"/>
            <a:ext cx="1069852" cy="1069852"/>
            <a:chOff x="6099050" y="2346646"/>
            <a:chExt cx="1069852" cy="1069852"/>
          </a:xfrm>
        </p:grpSpPr>
        <p:pic>
          <p:nvPicPr>
            <p:cNvPr id="7" name="Graphic 6" descr="Lock outline">
              <a:extLst>
                <a:ext uri="{FF2B5EF4-FFF2-40B4-BE49-F238E27FC236}">
                  <a16:creationId xmlns:a16="http://schemas.microsoft.com/office/drawing/2014/main" id="{86D9D569-2199-CD2E-49D7-C9B145485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99050" y="2346646"/>
              <a:ext cx="1069852" cy="106985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A7E372-2D23-4854-9D08-5AA93B29050F}"/>
                </a:ext>
              </a:extLst>
            </p:cNvPr>
            <p:cNvSpPr txBox="1"/>
            <p:nvPr/>
          </p:nvSpPr>
          <p:spPr>
            <a:xfrm>
              <a:off x="6276664" y="2832242"/>
              <a:ext cx="748923" cy="41549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50" b="1" dirty="0">
                  <a:solidFill>
                    <a:srgbClr val="FFFF00"/>
                  </a:solidFill>
                </a:rPr>
                <a:t>Encrypted</a:t>
              </a:r>
            </a:p>
            <a:p>
              <a:r>
                <a:rPr lang="en-US" sz="1050" b="1" dirty="0">
                  <a:solidFill>
                    <a:srgbClr val="FFFF00"/>
                  </a:solidFill>
                </a:rPr>
                <a:t>Message</a:t>
              </a:r>
              <a:endParaRPr lang="he-IL" sz="1050" b="1" dirty="0">
                <a:solidFill>
                  <a:srgbClr val="FFFF00"/>
                </a:solidFill>
              </a:endParaRPr>
            </a:p>
          </p:txBody>
        </p:sp>
      </p:grpSp>
      <p:pic>
        <p:nvPicPr>
          <p:cNvPr id="3" name="Graphic 2" descr="Signature outline">
            <a:extLst>
              <a:ext uri="{FF2B5EF4-FFF2-40B4-BE49-F238E27FC236}">
                <a16:creationId xmlns:a16="http://schemas.microsoft.com/office/drawing/2014/main" id="{AA57D2CF-024F-38A2-9A47-7861E4B099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86306" y="33352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2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07D216-57FF-CD1F-CF90-894506DA6834}"/>
              </a:ext>
            </a:extLst>
          </p:cNvPr>
          <p:cNvSpPr txBox="1"/>
          <p:nvPr/>
        </p:nvSpPr>
        <p:spPr>
          <a:xfrm>
            <a:off x="3197655" y="281175"/>
            <a:ext cx="259598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+mj-lt"/>
              </a:rPr>
              <a:t>Summary</a:t>
            </a:r>
          </a:p>
        </p:txBody>
      </p:sp>
      <p:pic>
        <p:nvPicPr>
          <p:cNvPr id="9" name="Graphic 8" descr="Male profile outline">
            <a:extLst>
              <a:ext uri="{FF2B5EF4-FFF2-40B4-BE49-F238E27FC236}">
                <a16:creationId xmlns:a16="http://schemas.microsoft.com/office/drawing/2014/main" id="{81716CBF-C3D3-C4F5-E12D-0F1C3CC60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7165" y="3335275"/>
            <a:ext cx="914400" cy="914400"/>
          </a:xfrm>
          <a:prstGeom prst="rect">
            <a:avLst/>
          </a:prstGeom>
        </p:spPr>
      </p:pic>
      <p:pic>
        <p:nvPicPr>
          <p:cNvPr id="11" name="Graphic 10" descr="Female Profile outline">
            <a:extLst>
              <a:ext uri="{FF2B5EF4-FFF2-40B4-BE49-F238E27FC236}">
                <a16:creationId xmlns:a16="http://schemas.microsoft.com/office/drawing/2014/main" id="{DF30C963-C44A-B15F-61B9-EC3CEBA26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8736" y="3398309"/>
            <a:ext cx="914400" cy="9144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13E9AFD-2C90-B443-064D-8F85B86B433E}"/>
              </a:ext>
            </a:extLst>
          </p:cNvPr>
          <p:cNvGrpSpPr/>
          <p:nvPr/>
        </p:nvGrpSpPr>
        <p:grpSpPr>
          <a:xfrm>
            <a:off x="1478271" y="2615314"/>
            <a:ext cx="957941" cy="914400"/>
            <a:chOff x="1517900" y="2634602"/>
            <a:chExt cx="957941" cy="914400"/>
          </a:xfrm>
        </p:grpSpPr>
        <p:pic>
          <p:nvPicPr>
            <p:cNvPr id="17" name="Graphic 16" descr="Key outline">
              <a:extLst>
                <a:ext uri="{FF2B5EF4-FFF2-40B4-BE49-F238E27FC236}">
                  <a16:creationId xmlns:a16="http://schemas.microsoft.com/office/drawing/2014/main" id="{C4D2171F-B87A-FEBF-9CB5-9EC310272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17900" y="2634602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861BB2-33E8-58F2-6F77-C57C76CB7C4E}"/>
                </a:ext>
              </a:extLst>
            </p:cNvPr>
            <p:cNvSpPr txBox="1"/>
            <p:nvPr/>
          </p:nvSpPr>
          <p:spPr>
            <a:xfrm>
              <a:off x="1670605" y="2937072"/>
              <a:ext cx="805236" cy="33516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b="1" dirty="0">
                  <a:solidFill>
                    <a:srgbClr val="FFFF00"/>
                  </a:solidFill>
                </a:rPr>
                <a:t>salsa20</a:t>
              </a:r>
              <a:endParaRPr lang="he-IL" sz="12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9FE5F55-1F33-008A-0B2A-6DC290BB6AAC}"/>
              </a:ext>
            </a:extLst>
          </p:cNvPr>
          <p:cNvGrpSpPr/>
          <p:nvPr/>
        </p:nvGrpSpPr>
        <p:grpSpPr>
          <a:xfrm>
            <a:off x="7014365" y="2615314"/>
            <a:ext cx="758439" cy="830625"/>
            <a:chOff x="7716219" y="2586879"/>
            <a:chExt cx="758439" cy="830625"/>
          </a:xfrm>
        </p:grpSpPr>
        <p:pic>
          <p:nvPicPr>
            <p:cNvPr id="28" name="Graphic 27" descr="Old Key outline">
              <a:extLst>
                <a:ext uri="{FF2B5EF4-FFF2-40B4-BE49-F238E27FC236}">
                  <a16:creationId xmlns:a16="http://schemas.microsoft.com/office/drawing/2014/main" id="{B8052DD8-1A3C-D0C7-D1DC-D2AB782C2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16219" y="2586879"/>
              <a:ext cx="758439" cy="75843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CCC2C6D-A209-F5BC-7483-A29CBEF7D424}"/>
                </a:ext>
              </a:extLst>
            </p:cNvPr>
            <p:cNvSpPr txBox="1"/>
            <p:nvPr/>
          </p:nvSpPr>
          <p:spPr>
            <a:xfrm rot="18841888">
              <a:off x="7623292" y="2886429"/>
              <a:ext cx="808235" cy="25391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50" b="1" dirty="0">
                  <a:solidFill>
                    <a:srgbClr val="FFFF00"/>
                  </a:solidFill>
                </a:rPr>
                <a:t>Private key</a:t>
              </a:r>
              <a:endParaRPr lang="he-IL" sz="105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33725B-58D5-A40B-B661-A830C81624F4}"/>
              </a:ext>
            </a:extLst>
          </p:cNvPr>
          <p:cNvGrpSpPr/>
          <p:nvPr/>
        </p:nvGrpSpPr>
        <p:grpSpPr>
          <a:xfrm>
            <a:off x="4845340" y="3203173"/>
            <a:ext cx="1069852" cy="1069852"/>
            <a:chOff x="6099050" y="2346646"/>
            <a:chExt cx="1069852" cy="1069852"/>
          </a:xfrm>
        </p:grpSpPr>
        <p:pic>
          <p:nvPicPr>
            <p:cNvPr id="7" name="Graphic 6" descr="Lock outline">
              <a:extLst>
                <a:ext uri="{FF2B5EF4-FFF2-40B4-BE49-F238E27FC236}">
                  <a16:creationId xmlns:a16="http://schemas.microsoft.com/office/drawing/2014/main" id="{86D9D569-2199-CD2E-49D7-C9B145485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99050" y="2346646"/>
              <a:ext cx="1069852" cy="106985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A7E372-2D23-4854-9D08-5AA93B29050F}"/>
                </a:ext>
              </a:extLst>
            </p:cNvPr>
            <p:cNvSpPr txBox="1"/>
            <p:nvPr/>
          </p:nvSpPr>
          <p:spPr>
            <a:xfrm>
              <a:off x="6276664" y="2832242"/>
              <a:ext cx="748923" cy="41549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50" b="1" dirty="0">
                  <a:solidFill>
                    <a:srgbClr val="FFFF00"/>
                  </a:solidFill>
                </a:rPr>
                <a:t>Encrypted</a:t>
              </a:r>
            </a:p>
            <a:p>
              <a:r>
                <a:rPr lang="en-US" sz="1050" b="1" dirty="0">
                  <a:solidFill>
                    <a:srgbClr val="FFFF00"/>
                  </a:solidFill>
                </a:rPr>
                <a:t>Message</a:t>
              </a:r>
              <a:endParaRPr lang="he-IL" sz="1050" b="1" dirty="0">
                <a:solidFill>
                  <a:srgbClr val="FFFF00"/>
                </a:solidFill>
              </a:endParaRPr>
            </a:p>
          </p:txBody>
        </p:sp>
      </p:grpSp>
      <p:pic>
        <p:nvPicPr>
          <p:cNvPr id="3" name="Graphic 2" descr="Signature outline">
            <a:extLst>
              <a:ext uri="{FF2B5EF4-FFF2-40B4-BE49-F238E27FC236}">
                <a16:creationId xmlns:a16="http://schemas.microsoft.com/office/drawing/2014/main" id="{AA57D2CF-024F-38A2-9A47-7861E4B099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86306" y="3335275"/>
            <a:ext cx="914400" cy="914400"/>
          </a:xfrm>
          <a:prstGeom prst="rect">
            <a:avLst/>
          </a:prstGeom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E00F5A2F-3051-A9A7-8A2D-F47B66F9805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60392" y="3400200"/>
            <a:ext cx="688170" cy="68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15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07D216-57FF-CD1F-CF90-894506DA6834}"/>
              </a:ext>
            </a:extLst>
          </p:cNvPr>
          <p:cNvSpPr txBox="1"/>
          <p:nvPr/>
        </p:nvSpPr>
        <p:spPr>
          <a:xfrm>
            <a:off x="3197655" y="281175"/>
            <a:ext cx="259598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+mj-lt"/>
              </a:rPr>
              <a:t>Summary</a:t>
            </a:r>
          </a:p>
        </p:txBody>
      </p:sp>
      <p:pic>
        <p:nvPicPr>
          <p:cNvPr id="9" name="Graphic 8" descr="Male profile outline">
            <a:extLst>
              <a:ext uri="{FF2B5EF4-FFF2-40B4-BE49-F238E27FC236}">
                <a16:creationId xmlns:a16="http://schemas.microsoft.com/office/drawing/2014/main" id="{81716CBF-C3D3-C4F5-E12D-0F1C3CC60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7165" y="3335275"/>
            <a:ext cx="914400" cy="914400"/>
          </a:xfrm>
          <a:prstGeom prst="rect">
            <a:avLst/>
          </a:prstGeom>
        </p:spPr>
      </p:pic>
      <p:pic>
        <p:nvPicPr>
          <p:cNvPr id="11" name="Graphic 10" descr="Female Profile outline">
            <a:extLst>
              <a:ext uri="{FF2B5EF4-FFF2-40B4-BE49-F238E27FC236}">
                <a16:creationId xmlns:a16="http://schemas.microsoft.com/office/drawing/2014/main" id="{DF30C963-C44A-B15F-61B9-EC3CEBA26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8736" y="3398309"/>
            <a:ext cx="914400" cy="9144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13E9AFD-2C90-B443-064D-8F85B86B433E}"/>
              </a:ext>
            </a:extLst>
          </p:cNvPr>
          <p:cNvGrpSpPr/>
          <p:nvPr/>
        </p:nvGrpSpPr>
        <p:grpSpPr>
          <a:xfrm>
            <a:off x="1478271" y="2615314"/>
            <a:ext cx="957941" cy="914400"/>
            <a:chOff x="1517900" y="2634602"/>
            <a:chExt cx="957941" cy="914400"/>
          </a:xfrm>
        </p:grpSpPr>
        <p:pic>
          <p:nvPicPr>
            <p:cNvPr id="17" name="Graphic 16" descr="Key outline">
              <a:extLst>
                <a:ext uri="{FF2B5EF4-FFF2-40B4-BE49-F238E27FC236}">
                  <a16:creationId xmlns:a16="http://schemas.microsoft.com/office/drawing/2014/main" id="{C4D2171F-B87A-FEBF-9CB5-9EC310272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17900" y="2634602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861BB2-33E8-58F2-6F77-C57C76CB7C4E}"/>
                </a:ext>
              </a:extLst>
            </p:cNvPr>
            <p:cNvSpPr txBox="1"/>
            <p:nvPr/>
          </p:nvSpPr>
          <p:spPr>
            <a:xfrm>
              <a:off x="1670605" y="2937072"/>
              <a:ext cx="805236" cy="33516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b="1" dirty="0">
                  <a:solidFill>
                    <a:srgbClr val="FFFF00"/>
                  </a:solidFill>
                </a:rPr>
                <a:t>salsa20</a:t>
              </a:r>
              <a:endParaRPr lang="he-IL" sz="12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9FE5F55-1F33-008A-0B2A-6DC290BB6AAC}"/>
              </a:ext>
            </a:extLst>
          </p:cNvPr>
          <p:cNvGrpSpPr/>
          <p:nvPr/>
        </p:nvGrpSpPr>
        <p:grpSpPr>
          <a:xfrm>
            <a:off x="5787685" y="3402616"/>
            <a:ext cx="758439" cy="830625"/>
            <a:chOff x="7716219" y="2586879"/>
            <a:chExt cx="758439" cy="830625"/>
          </a:xfrm>
        </p:grpSpPr>
        <p:pic>
          <p:nvPicPr>
            <p:cNvPr id="28" name="Graphic 27" descr="Old Key outline">
              <a:extLst>
                <a:ext uri="{FF2B5EF4-FFF2-40B4-BE49-F238E27FC236}">
                  <a16:creationId xmlns:a16="http://schemas.microsoft.com/office/drawing/2014/main" id="{B8052DD8-1A3C-D0C7-D1DC-D2AB782C2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16219" y="2586879"/>
              <a:ext cx="758439" cy="75843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CCC2C6D-A209-F5BC-7483-A29CBEF7D424}"/>
                </a:ext>
              </a:extLst>
            </p:cNvPr>
            <p:cNvSpPr txBox="1"/>
            <p:nvPr/>
          </p:nvSpPr>
          <p:spPr>
            <a:xfrm rot="18841888">
              <a:off x="7623292" y="2886429"/>
              <a:ext cx="808235" cy="25391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50" b="1" dirty="0">
                  <a:solidFill>
                    <a:srgbClr val="FFFF00"/>
                  </a:solidFill>
                </a:rPr>
                <a:t>Private key</a:t>
              </a:r>
              <a:endParaRPr lang="he-IL" sz="105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33725B-58D5-A40B-B661-A830C81624F4}"/>
              </a:ext>
            </a:extLst>
          </p:cNvPr>
          <p:cNvGrpSpPr/>
          <p:nvPr/>
        </p:nvGrpSpPr>
        <p:grpSpPr>
          <a:xfrm>
            <a:off x="5631979" y="3179823"/>
            <a:ext cx="1069852" cy="1069852"/>
            <a:chOff x="6099050" y="2346646"/>
            <a:chExt cx="1069852" cy="1069852"/>
          </a:xfrm>
        </p:grpSpPr>
        <p:pic>
          <p:nvPicPr>
            <p:cNvPr id="7" name="Graphic 6" descr="Lock outline">
              <a:extLst>
                <a:ext uri="{FF2B5EF4-FFF2-40B4-BE49-F238E27FC236}">
                  <a16:creationId xmlns:a16="http://schemas.microsoft.com/office/drawing/2014/main" id="{86D9D569-2199-CD2E-49D7-C9B145485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99050" y="2346646"/>
              <a:ext cx="1069852" cy="106985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A7E372-2D23-4854-9D08-5AA93B29050F}"/>
                </a:ext>
              </a:extLst>
            </p:cNvPr>
            <p:cNvSpPr txBox="1"/>
            <p:nvPr/>
          </p:nvSpPr>
          <p:spPr>
            <a:xfrm>
              <a:off x="6276664" y="2832242"/>
              <a:ext cx="748923" cy="41549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50" b="1" dirty="0">
                  <a:solidFill>
                    <a:srgbClr val="FFFF00"/>
                  </a:solidFill>
                </a:rPr>
                <a:t>Encrypted</a:t>
              </a:r>
            </a:p>
            <a:p>
              <a:r>
                <a:rPr lang="en-US" sz="1050" b="1" dirty="0">
                  <a:solidFill>
                    <a:srgbClr val="FFFF00"/>
                  </a:solidFill>
                </a:rPr>
                <a:t>Message</a:t>
              </a:r>
              <a:endParaRPr lang="he-IL" sz="105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058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07D216-57FF-CD1F-CF90-894506DA6834}"/>
              </a:ext>
            </a:extLst>
          </p:cNvPr>
          <p:cNvSpPr txBox="1"/>
          <p:nvPr/>
        </p:nvSpPr>
        <p:spPr>
          <a:xfrm>
            <a:off x="3197655" y="281175"/>
            <a:ext cx="259598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+mj-lt"/>
              </a:rPr>
              <a:t>Summary</a:t>
            </a:r>
          </a:p>
        </p:txBody>
      </p:sp>
      <p:pic>
        <p:nvPicPr>
          <p:cNvPr id="9" name="Graphic 8" descr="Male profile outline">
            <a:extLst>
              <a:ext uri="{FF2B5EF4-FFF2-40B4-BE49-F238E27FC236}">
                <a16:creationId xmlns:a16="http://schemas.microsoft.com/office/drawing/2014/main" id="{81716CBF-C3D3-C4F5-E12D-0F1C3CC60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7165" y="3335275"/>
            <a:ext cx="914400" cy="914400"/>
          </a:xfrm>
          <a:prstGeom prst="rect">
            <a:avLst/>
          </a:prstGeom>
        </p:spPr>
      </p:pic>
      <p:pic>
        <p:nvPicPr>
          <p:cNvPr id="11" name="Graphic 10" descr="Female Profile outline">
            <a:extLst>
              <a:ext uri="{FF2B5EF4-FFF2-40B4-BE49-F238E27FC236}">
                <a16:creationId xmlns:a16="http://schemas.microsoft.com/office/drawing/2014/main" id="{DF30C963-C44A-B15F-61B9-EC3CEBA26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8736" y="3398309"/>
            <a:ext cx="914400" cy="9144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13E9AFD-2C90-B443-064D-8F85B86B433E}"/>
              </a:ext>
            </a:extLst>
          </p:cNvPr>
          <p:cNvGrpSpPr/>
          <p:nvPr/>
        </p:nvGrpSpPr>
        <p:grpSpPr>
          <a:xfrm>
            <a:off x="1478271" y="2615314"/>
            <a:ext cx="957941" cy="914400"/>
            <a:chOff x="1517900" y="2634602"/>
            <a:chExt cx="957941" cy="914400"/>
          </a:xfrm>
        </p:grpSpPr>
        <p:pic>
          <p:nvPicPr>
            <p:cNvPr id="17" name="Graphic 16" descr="Key outline">
              <a:extLst>
                <a:ext uri="{FF2B5EF4-FFF2-40B4-BE49-F238E27FC236}">
                  <a16:creationId xmlns:a16="http://schemas.microsoft.com/office/drawing/2014/main" id="{C4D2171F-B87A-FEBF-9CB5-9EC310272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17900" y="2634602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861BB2-33E8-58F2-6F77-C57C76CB7C4E}"/>
                </a:ext>
              </a:extLst>
            </p:cNvPr>
            <p:cNvSpPr txBox="1"/>
            <p:nvPr/>
          </p:nvSpPr>
          <p:spPr>
            <a:xfrm>
              <a:off x="1670605" y="2937072"/>
              <a:ext cx="805236" cy="33516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b="1" dirty="0">
                  <a:solidFill>
                    <a:srgbClr val="FFFF00"/>
                  </a:solidFill>
                </a:rPr>
                <a:t>salsa20</a:t>
              </a:r>
              <a:endParaRPr lang="he-IL" sz="12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28A3682-8A12-F2D9-32F3-467F6003310E}"/>
              </a:ext>
            </a:extLst>
          </p:cNvPr>
          <p:cNvGrpSpPr/>
          <p:nvPr/>
        </p:nvGrpSpPr>
        <p:grpSpPr>
          <a:xfrm>
            <a:off x="5640935" y="3335275"/>
            <a:ext cx="957941" cy="914400"/>
            <a:chOff x="1517900" y="2634602"/>
            <a:chExt cx="957941" cy="914400"/>
          </a:xfrm>
        </p:grpSpPr>
        <p:pic>
          <p:nvPicPr>
            <p:cNvPr id="5" name="Graphic 4" descr="Key outline">
              <a:extLst>
                <a:ext uri="{FF2B5EF4-FFF2-40B4-BE49-F238E27FC236}">
                  <a16:creationId xmlns:a16="http://schemas.microsoft.com/office/drawing/2014/main" id="{64F41E86-3F5B-4EA5-AEA2-BE6DB3C15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17900" y="2634602"/>
              <a:ext cx="914400" cy="914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4FDA0A-C24B-6066-AA8B-6F5381DF2E19}"/>
                </a:ext>
              </a:extLst>
            </p:cNvPr>
            <p:cNvSpPr txBox="1"/>
            <p:nvPr/>
          </p:nvSpPr>
          <p:spPr>
            <a:xfrm>
              <a:off x="1670605" y="2937072"/>
              <a:ext cx="805236" cy="33516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b="1" dirty="0">
                  <a:solidFill>
                    <a:srgbClr val="FFFF00"/>
                  </a:solidFill>
                </a:rPr>
                <a:t>salsa20</a:t>
              </a:r>
              <a:endParaRPr lang="he-IL" sz="120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3451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07D216-57FF-CD1F-CF90-894506DA6834}"/>
              </a:ext>
            </a:extLst>
          </p:cNvPr>
          <p:cNvSpPr txBox="1"/>
          <p:nvPr/>
        </p:nvSpPr>
        <p:spPr>
          <a:xfrm>
            <a:off x="3197655" y="281175"/>
            <a:ext cx="259598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+mj-lt"/>
              </a:rPr>
              <a:t>Summary</a:t>
            </a:r>
          </a:p>
        </p:txBody>
      </p:sp>
      <p:pic>
        <p:nvPicPr>
          <p:cNvPr id="9" name="Graphic 8" descr="Male profile outline">
            <a:extLst>
              <a:ext uri="{FF2B5EF4-FFF2-40B4-BE49-F238E27FC236}">
                <a16:creationId xmlns:a16="http://schemas.microsoft.com/office/drawing/2014/main" id="{81716CBF-C3D3-C4F5-E12D-0F1C3CC60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7165" y="3335275"/>
            <a:ext cx="914400" cy="914400"/>
          </a:xfrm>
          <a:prstGeom prst="rect">
            <a:avLst/>
          </a:prstGeom>
        </p:spPr>
      </p:pic>
      <p:pic>
        <p:nvPicPr>
          <p:cNvPr id="11" name="Graphic 10" descr="Female Profile outline">
            <a:extLst>
              <a:ext uri="{FF2B5EF4-FFF2-40B4-BE49-F238E27FC236}">
                <a16:creationId xmlns:a16="http://schemas.microsoft.com/office/drawing/2014/main" id="{DF30C963-C44A-B15F-61B9-EC3CEBA26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8736" y="3398309"/>
            <a:ext cx="914400" cy="9144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13E9AFD-2C90-B443-064D-8F85B86B433E}"/>
              </a:ext>
            </a:extLst>
          </p:cNvPr>
          <p:cNvGrpSpPr/>
          <p:nvPr/>
        </p:nvGrpSpPr>
        <p:grpSpPr>
          <a:xfrm>
            <a:off x="1478271" y="2615314"/>
            <a:ext cx="957941" cy="914400"/>
            <a:chOff x="1517900" y="2634602"/>
            <a:chExt cx="957941" cy="914400"/>
          </a:xfrm>
        </p:grpSpPr>
        <p:pic>
          <p:nvPicPr>
            <p:cNvPr id="17" name="Graphic 16" descr="Key outline">
              <a:extLst>
                <a:ext uri="{FF2B5EF4-FFF2-40B4-BE49-F238E27FC236}">
                  <a16:creationId xmlns:a16="http://schemas.microsoft.com/office/drawing/2014/main" id="{C4D2171F-B87A-FEBF-9CB5-9EC310272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17900" y="2634602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861BB2-33E8-58F2-6F77-C57C76CB7C4E}"/>
                </a:ext>
              </a:extLst>
            </p:cNvPr>
            <p:cNvSpPr txBox="1"/>
            <p:nvPr/>
          </p:nvSpPr>
          <p:spPr>
            <a:xfrm>
              <a:off x="1670605" y="2937072"/>
              <a:ext cx="805236" cy="33516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b="1" dirty="0">
                  <a:solidFill>
                    <a:srgbClr val="FFFF00"/>
                  </a:solidFill>
                </a:rPr>
                <a:t>salsa20</a:t>
              </a:r>
              <a:endParaRPr lang="he-IL" sz="12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28A3682-8A12-F2D9-32F3-467F6003310E}"/>
              </a:ext>
            </a:extLst>
          </p:cNvPr>
          <p:cNvGrpSpPr/>
          <p:nvPr/>
        </p:nvGrpSpPr>
        <p:grpSpPr>
          <a:xfrm>
            <a:off x="6555083" y="2615314"/>
            <a:ext cx="957941" cy="914400"/>
            <a:chOff x="1517900" y="2634602"/>
            <a:chExt cx="957941" cy="914400"/>
          </a:xfrm>
        </p:grpSpPr>
        <p:pic>
          <p:nvPicPr>
            <p:cNvPr id="5" name="Graphic 4" descr="Key outline">
              <a:extLst>
                <a:ext uri="{FF2B5EF4-FFF2-40B4-BE49-F238E27FC236}">
                  <a16:creationId xmlns:a16="http://schemas.microsoft.com/office/drawing/2014/main" id="{64F41E86-3F5B-4EA5-AEA2-BE6DB3C15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17900" y="2634602"/>
              <a:ext cx="914400" cy="914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4FDA0A-C24B-6066-AA8B-6F5381DF2E19}"/>
                </a:ext>
              </a:extLst>
            </p:cNvPr>
            <p:cNvSpPr txBox="1"/>
            <p:nvPr/>
          </p:nvSpPr>
          <p:spPr>
            <a:xfrm>
              <a:off x="1670605" y="2937072"/>
              <a:ext cx="805236" cy="33516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b="1" dirty="0">
                  <a:solidFill>
                    <a:srgbClr val="FFFF00"/>
                  </a:solidFill>
                </a:rPr>
                <a:t>salsa20</a:t>
              </a:r>
              <a:endParaRPr lang="he-IL" sz="120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8422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07D216-57FF-CD1F-CF90-894506DA6834}"/>
              </a:ext>
            </a:extLst>
          </p:cNvPr>
          <p:cNvSpPr txBox="1"/>
          <p:nvPr/>
        </p:nvSpPr>
        <p:spPr>
          <a:xfrm>
            <a:off x="3197655" y="281175"/>
            <a:ext cx="259598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+mj-lt"/>
              </a:rPr>
              <a:t>Summary</a:t>
            </a:r>
          </a:p>
        </p:txBody>
      </p:sp>
      <p:pic>
        <p:nvPicPr>
          <p:cNvPr id="9" name="Graphic 8" descr="Male profile outline">
            <a:extLst>
              <a:ext uri="{FF2B5EF4-FFF2-40B4-BE49-F238E27FC236}">
                <a16:creationId xmlns:a16="http://schemas.microsoft.com/office/drawing/2014/main" id="{81716CBF-C3D3-C4F5-E12D-0F1C3CC60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7165" y="3335275"/>
            <a:ext cx="914400" cy="914400"/>
          </a:xfrm>
          <a:prstGeom prst="rect">
            <a:avLst/>
          </a:prstGeom>
        </p:spPr>
      </p:pic>
      <p:pic>
        <p:nvPicPr>
          <p:cNvPr id="11" name="Graphic 10" descr="Female Profile outline">
            <a:extLst>
              <a:ext uri="{FF2B5EF4-FFF2-40B4-BE49-F238E27FC236}">
                <a16:creationId xmlns:a16="http://schemas.microsoft.com/office/drawing/2014/main" id="{DF30C963-C44A-B15F-61B9-EC3CEBA26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8736" y="3398309"/>
            <a:ext cx="914400" cy="9144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13E9AFD-2C90-B443-064D-8F85B86B433E}"/>
              </a:ext>
            </a:extLst>
          </p:cNvPr>
          <p:cNvGrpSpPr/>
          <p:nvPr/>
        </p:nvGrpSpPr>
        <p:grpSpPr>
          <a:xfrm>
            <a:off x="1478271" y="2615314"/>
            <a:ext cx="957941" cy="914400"/>
            <a:chOff x="1517900" y="2634602"/>
            <a:chExt cx="957941" cy="914400"/>
          </a:xfrm>
        </p:grpSpPr>
        <p:pic>
          <p:nvPicPr>
            <p:cNvPr id="17" name="Graphic 16" descr="Key outline">
              <a:extLst>
                <a:ext uri="{FF2B5EF4-FFF2-40B4-BE49-F238E27FC236}">
                  <a16:creationId xmlns:a16="http://schemas.microsoft.com/office/drawing/2014/main" id="{C4D2171F-B87A-FEBF-9CB5-9EC310272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17900" y="2634602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861BB2-33E8-58F2-6F77-C57C76CB7C4E}"/>
                </a:ext>
              </a:extLst>
            </p:cNvPr>
            <p:cNvSpPr txBox="1"/>
            <p:nvPr/>
          </p:nvSpPr>
          <p:spPr>
            <a:xfrm>
              <a:off x="1670605" y="2937072"/>
              <a:ext cx="805236" cy="33516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b="1" dirty="0">
                  <a:solidFill>
                    <a:srgbClr val="FFFF00"/>
                  </a:solidFill>
                </a:rPr>
                <a:t>salsa20</a:t>
              </a:r>
              <a:endParaRPr lang="he-IL" sz="12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28A3682-8A12-F2D9-32F3-467F6003310E}"/>
              </a:ext>
            </a:extLst>
          </p:cNvPr>
          <p:cNvGrpSpPr/>
          <p:nvPr/>
        </p:nvGrpSpPr>
        <p:grpSpPr>
          <a:xfrm>
            <a:off x="6555083" y="2615314"/>
            <a:ext cx="957941" cy="914400"/>
            <a:chOff x="1517900" y="2634602"/>
            <a:chExt cx="957941" cy="914400"/>
          </a:xfrm>
        </p:grpSpPr>
        <p:pic>
          <p:nvPicPr>
            <p:cNvPr id="5" name="Graphic 4" descr="Key outline">
              <a:extLst>
                <a:ext uri="{FF2B5EF4-FFF2-40B4-BE49-F238E27FC236}">
                  <a16:creationId xmlns:a16="http://schemas.microsoft.com/office/drawing/2014/main" id="{64F41E86-3F5B-4EA5-AEA2-BE6DB3C15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17900" y="2634602"/>
              <a:ext cx="914400" cy="914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4FDA0A-C24B-6066-AA8B-6F5381DF2E19}"/>
                </a:ext>
              </a:extLst>
            </p:cNvPr>
            <p:cNvSpPr txBox="1"/>
            <p:nvPr/>
          </p:nvSpPr>
          <p:spPr>
            <a:xfrm>
              <a:off x="1670605" y="2937072"/>
              <a:ext cx="805236" cy="33516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b="1" dirty="0">
                  <a:solidFill>
                    <a:srgbClr val="FFFF00"/>
                  </a:solidFill>
                </a:rPr>
                <a:t>salsa20</a:t>
              </a:r>
              <a:endParaRPr lang="he-IL" sz="12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6D6B56-3473-E24D-268F-C027FC7FE2BC}"/>
              </a:ext>
            </a:extLst>
          </p:cNvPr>
          <p:cNvGrpSpPr/>
          <p:nvPr/>
        </p:nvGrpSpPr>
        <p:grpSpPr>
          <a:xfrm>
            <a:off x="2352896" y="3398309"/>
            <a:ext cx="914400" cy="914400"/>
            <a:chOff x="2352896" y="3398309"/>
            <a:chExt cx="914400" cy="914400"/>
          </a:xfrm>
        </p:grpSpPr>
        <p:pic>
          <p:nvPicPr>
            <p:cNvPr id="12" name="Graphic 11" descr="Chat bubble outline">
              <a:extLst>
                <a:ext uri="{FF2B5EF4-FFF2-40B4-BE49-F238E27FC236}">
                  <a16:creationId xmlns:a16="http://schemas.microsoft.com/office/drawing/2014/main" id="{859C2665-3001-BD60-2749-FD34F1D81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52896" y="3398309"/>
              <a:ext cx="914400" cy="914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1B4C84-E263-2160-A8A9-74CF558BA18D}"/>
                </a:ext>
              </a:extLst>
            </p:cNvPr>
            <p:cNvSpPr txBox="1"/>
            <p:nvPr/>
          </p:nvSpPr>
          <p:spPr>
            <a:xfrm>
              <a:off x="2484389" y="3665517"/>
              <a:ext cx="710221" cy="2539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50" b="1" dirty="0">
                  <a:solidFill>
                    <a:srgbClr val="FFFF00"/>
                  </a:solidFill>
                </a:rPr>
                <a:t>message</a:t>
              </a:r>
              <a:endParaRPr lang="he-IL" sz="105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999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07D216-57FF-CD1F-CF90-894506DA6834}"/>
              </a:ext>
            </a:extLst>
          </p:cNvPr>
          <p:cNvSpPr txBox="1"/>
          <p:nvPr/>
        </p:nvSpPr>
        <p:spPr>
          <a:xfrm>
            <a:off x="3197655" y="281175"/>
            <a:ext cx="259598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+mj-lt"/>
              </a:rPr>
              <a:t>Summary</a:t>
            </a:r>
          </a:p>
        </p:txBody>
      </p:sp>
      <p:pic>
        <p:nvPicPr>
          <p:cNvPr id="9" name="Graphic 8" descr="Male profile outline">
            <a:extLst>
              <a:ext uri="{FF2B5EF4-FFF2-40B4-BE49-F238E27FC236}">
                <a16:creationId xmlns:a16="http://schemas.microsoft.com/office/drawing/2014/main" id="{81716CBF-C3D3-C4F5-E12D-0F1C3CC60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7165" y="3335275"/>
            <a:ext cx="914400" cy="914400"/>
          </a:xfrm>
          <a:prstGeom prst="rect">
            <a:avLst/>
          </a:prstGeom>
        </p:spPr>
      </p:pic>
      <p:pic>
        <p:nvPicPr>
          <p:cNvPr id="11" name="Graphic 10" descr="Female Profile outline">
            <a:extLst>
              <a:ext uri="{FF2B5EF4-FFF2-40B4-BE49-F238E27FC236}">
                <a16:creationId xmlns:a16="http://schemas.microsoft.com/office/drawing/2014/main" id="{DF30C963-C44A-B15F-61B9-EC3CEBA26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8736" y="3398309"/>
            <a:ext cx="914400" cy="9144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13E9AFD-2C90-B443-064D-8F85B86B433E}"/>
              </a:ext>
            </a:extLst>
          </p:cNvPr>
          <p:cNvGrpSpPr/>
          <p:nvPr/>
        </p:nvGrpSpPr>
        <p:grpSpPr>
          <a:xfrm>
            <a:off x="2360528" y="3335275"/>
            <a:ext cx="957941" cy="914400"/>
            <a:chOff x="1517900" y="2634602"/>
            <a:chExt cx="957941" cy="914400"/>
          </a:xfrm>
        </p:grpSpPr>
        <p:pic>
          <p:nvPicPr>
            <p:cNvPr id="17" name="Graphic 16" descr="Key outline">
              <a:extLst>
                <a:ext uri="{FF2B5EF4-FFF2-40B4-BE49-F238E27FC236}">
                  <a16:creationId xmlns:a16="http://schemas.microsoft.com/office/drawing/2014/main" id="{C4D2171F-B87A-FEBF-9CB5-9EC310272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17900" y="2634602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861BB2-33E8-58F2-6F77-C57C76CB7C4E}"/>
                </a:ext>
              </a:extLst>
            </p:cNvPr>
            <p:cNvSpPr txBox="1"/>
            <p:nvPr/>
          </p:nvSpPr>
          <p:spPr>
            <a:xfrm>
              <a:off x="1670605" y="2937072"/>
              <a:ext cx="805236" cy="33516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b="1" dirty="0">
                  <a:solidFill>
                    <a:srgbClr val="FFFF00"/>
                  </a:solidFill>
                </a:rPr>
                <a:t>salsa20</a:t>
              </a:r>
              <a:endParaRPr lang="he-IL" sz="12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28A3682-8A12-F2D9-32F3-467F6003310E}"/>
              </a:ext>
            </a:extLst>
          </p:cNvPr>
          <p:cNvGrpSpPr/>
          <p:nvPr/>
        </p:nvGrpSpPr>
        <p:grpSpPr>
          <a:xfrm>
            <a:off x="6555083" y="2615314"/>
            <a:ext cx="957941" cy="914400"/>
            <a:chOff x="1517900" y="2634602"/>
            <a:chExt cx="957941" cy="914400"/>
          </a:xfrm>
        </p:grpSpPr>
        <p:pic>
          <p:nvPicPr>
            <p:cNvPr id="5" name="Graphic 4" descr="Key outline">
              <a:extLst>
                <a:ext uri="{FF2B5EF4-FFF2-40B4-BE49-F238E27FC236}">
                  <a16:creationId xmlns:a16="http://schemas.microsoft.com/office/drawing/2014/main" id="{64F41E86-3F5B-4EA5-AEA2-BE6DB3C15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17900" y="2634602"/>
              <a:ext cx="914400" cy="914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4FDA0A-C24B-6066-AA8B-6F5381DF2E19}"/>
                </a:ext>
              </a:extLst>
            </p:cNvPr>
            <p:cNvSpPr txBox="1"/>
            <p:nvPr/>
          </p:nvSpPr>
          <p:spPr>
            <a:xfrm>
              <a:off x="1670605" y="2937072"/>
              <a:ext cx="805236" cy="33516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b="1" dirty="0">
                  <a:solidFill>
                    <a:srgbClr val="FFFF00"/>
                  </a:solidFill>
                </a:rPr>
                <a:t>salsa20</a:t>
              </a:r>
              <a:endParaRPr lang="he-IL" sz="12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6D6B56-3473-E24D-268F-C027FC7FE2BC}"/>
              </a:ext>
            </a:extLst>
          </p:cNvPr>
          <p:cNvGrpSpPr/>
          <p:nvPr/>
        </p:nvGrpSpPr>
        <p:grpSpPr>
          <a:xfrm>
            <a:off x="2352896" y="3398309"/>
            <a:ext cx="914400" cy="914400"/>
            <a:chOff x="2352896" y="3398309"/>
            <a:chExt cx="914400" cy="914400"/>
          </a:xfrm>
        </p:grpSpPr>
        <p:pic>
          <p:nvPicPr>
            <p:cNvPr id="12" name="Graphic 11" descr="Chat bubble outline">
              <a:extLst>
                <a:ext uri="{FF2B5EF4-FFF2-40B4-BE49-F238E27FC236}">
                  <a16:creationId xmlns:a16="http://schemas.microsoft.com/office/drawing/2014/main" id="{859C2665-3001-BD60-2749-FD34F1D81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52896" y="3398309"/>
              <a:ext cx="914400" cy="914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1B4C84-E263-2160-A8A9-74CF558BA18D}"/>
                </a:ext>
              </a:extLst>
            </p:cNvPr>
            <p:cNvSpPr txBox="1"/>
            <p:nvPr/>
          </p:nvSpPr>
          <p:spPr>
            <a:xfrm>
              <a:off x="2484389" y="3665517"/>
              <a:ext cx="710221" cy="2539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50" b="1" dirty="0">
                  <a:solidFill>
                    <a:srgbClr val="FFFF00"/>
                  </a:solidFill>
                </a:rPr>
                <a:t>message</a:t>
              </a:r>
              <a:endParaRPr lang="he-IL" sz="105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328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07D216-57FF-CD1F-CF90-894506DA6834}"/>
              </a:ext>
            </a:extLst>
          </p:cNvPr>
          <p:cNvSpPr txBox="1"/>
          <p:nvPr/>
        </p:nvSpPr>
        <p:spPr>
          <a:xfrm>
            <a:off x="3197655" y="281175"/>
            <a:ext cx="259598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+mj-lt"/>
              </a:rPr>
              <a:t>Summary</a:t>
            </a:r>
          </a:p>
        </p:txBody>
      </p:sp>
      <p:pic>
        <p:nvPicPr>
          <p:cNvPr id="9" name="Graphic 8" descr="Male profile outline">
            <a:extLst>
              <a:ext uri="{FF2B5EF4-FFF2-40B4-BE49-F238E27FC236}">
                <a16:creationId xmlns:a16="http://schemas.microsoft.com/office/drawing/2014/main" id="{81716CBF-C3D3-C4F5-E12D-0F1C3CC60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7165" y="3335275"/>
            <a:ext cx="914400" cy="914400"/>
          </a:xfrm>
          <a:prstGeom prst="rect">
            <a:avLst/>
          </a:prstGeom>
        </p:spPr>
      </p:pic>
      <p:pic>
        <p:nvPicPr>
          <p:cNvPr id="11" name="Graphic 10" descr="Female Profile outline">
            <a:extLst>
              <a:ext uri="{FF2B5EF4-FFF2-40B4-BE49-F238E27FC236}">
                <a16:creationId xmlns:a16="http://schemas.microsoft.com/office/drawing/2014/main" id="{DF30C963-C44A-B15F-61B9-EC3CEBA26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8736" y="3398309"/>
            <a:ext cx="914400" cy="9144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13E9AFD-2C90-B443-064D-8F85B86B433E}"/>
              </a:ext>
            </a:extLst>
          </p:cNvPr>
          <p:cNvGrpSpPr/>
          <p:nvPr/>
        </p:nvGrpSpPr>
        <p:grpSpPr>
          <a:xfrm>
            <a:off x="1478271" y="2615314"/>
            <a:ext cx="957941" cy="914400"/>
            <a:chOff x="1517900" y="2634602"/>
            <a:chExt cx="957941" cy="914400"/>
          </a:xfrm>
        </p:grpSpPr>
        <p:pic>
          <p:nvPicPr>
            <p:cNvPr id="17" name="Graphic 16" descr="Key outline">
              <a:extLst>
                <a:ext uri="{FF2B5EF4-FFF2-40B4-BE49-F238E27FC236}">
                  <a16:creationId xmlns:a16="http://schemas.microsoft.com/office/drawing/2014/main" id="{C4D2171F-B87A-FEBF-9CB5-9EC310272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17900" y="2634602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861BB2-33E8-58F2-6F77-C57C76CB7C4E}"/>
                </a:ext>
              </a:extLst>
            </p:cNvPr>
            <p:cNvSpPr txBox="1"/>
            <p:nvPr/>
          </p:nvSpPr>
          <p:spPr>
            <a:xfrm>
              <a:off x="1670605" y="2937072"/>
              <a:ext cx="805236" cy="33516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b="1" dirty="0">
                  <a:solidFill>
                    <a:srgbClr val="FFFF00"/>
                  </a:solidFill>
                </a:rPr>
                <a:t>salsa20</a:t>
              </a:r>
              <a:endParaRPr lang="he-IL" sz="12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28A3682-8A12-F2D9-32F3-467F6003310E}"/>
              </a:ext>
            </a:extLst>
          </p:cNvPr>
          <p:cNvGrpSpPr/>
          <p:nvPr/>
        </p:nvGrpSpPr>
        <p:grpSpPr>
          <a:xfrm>
            <a:off x="6555083" y="2615314"/>
            <a:ext cx="957941" cy="914400"/>
            <a:chOff x="1517900" y="2634602"/>
            <a:chExt cx="957941" cy="914400"/>
          </a:xfrm>
        </p:grpSpPr>
        <p:pic>
          <p:nvPicPr>
            <p:cNvPr id="5" name="Graphic 4" descr="Key outline">
              <a:extLst>
                <a:ext uri="{FF2B5EF4-FFF2-40B4-BE49-F238E27FC236}">
                  <a16:creationId xmlns:a16="http://schemas.microsoft.com/office/drawing/2014/main" id="{64F41E86-3F5B-4EA5-AEA2-BE6DB3C15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17900" y="2634602"/>
              <a:ext cx="914400" cy="914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4FDA0A-C24B-6066-AA8B-6F5381DF2E19}"/>
                </a:ext>
              </a:extLst>
            </p:cNvPr>
            <p:cNvSpPr txBox="1"/>
            <p:nvPr/>
          </p:nvSpPr>
          <p:spPr>
            <a:xfrm>
              <a:off x="1670605" y="2937072"/>
              <a:ext cx="805236" cy="33516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b="1" dirty="0">
                  <a:solidFill>
                    <a:srgbClr val="FFFF00"/>
                  </a:solidFill>
                </a:rPr>
                <a:t>salsa20</a:t>
              </a:r>
              <a:endParaRPr lang="he-IL" sz="12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C2CB416-B851-0801-4438-7DD7F51F5896}"/>
              </a:ext>
            </a:extLst>
          </p:cNvPr>
          <p:cNvGrpSpPr/>
          <p:nvPr/>
        </p:nvGrpSpPr>
        <p:grpSpPr>
          <a:xfrm>
            <a:off x="2283255" y="3398309"/>
            <a:ext cx="914400" cy="914400"/>
            <a:chOff x="2283255" y="3335275"/>
            <a:chExt cx="914400" cy="914400"/>
          </a:xfrm>
        </p:grpSpPr>
        <p:pic>
          <p:nvPicPr>
            <p:cNvPr id="6" name="Graphic 5" descr="Envelope outline">
              <a:extLst>
                <a:ext uri="{FF2B5EF4-FFF2-40B4-BE49-F238E27FC236}">
                  <a16:creationId xmlns:a16="http://schemas.microsoft.com/office/drawing/2014/main" id="{CAA1DA56-9D0D-8F5C-B580-64031C0F6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283255" y="3335275"/>
              <a:ext cx="914400" cy="91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7615DB3-66B4-DC12-894B-F7970A20F990}"/>
                </a:ext>
              </a:extLst>
            </p:cNvPr>
            <p:cNvSpPr txBox="1"/>
            <p:nvPr/>
          </p:nvSpPr>
          <p:spPr>
            <a:xfrm>
              <a:off x="2409779" y="3584726"/>
              <a:ext cx="646171" cy="4154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FFFF00"/>
                  </a:solidFill>
                </a:rPr>
                <a:t>Cipher text</a:t>
              </a:r>
              <a:endParaRPr lang="he-IL" sz="105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68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07D216-57FF-CD1F-CF90-894506DA6834}"/>
              </a:ext>
            </a:extLst>
          </p:cNvPr>
          <p:cNvSpPr txBox="1"/>
          <p:nvPr/>
        </p:nvSpPr>
        <p:spPr>
          <a:xfrm>
            <a:off x="3197655" y="281175"/>
            <a:ext cx="259598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+mj-lt"/>
              </a:rPr>
              <a:t>Summary</a:t>
            </a:r>
          </a:p>
        </p:txBody>
      </p:sp>
      <p:pic>
        <p:nvPicPr>
          <p:cNvPr id="9" name="Graphic 8" descr="Male profile outline">
            <a:extLst>
              <a:ext uri="{FF2B5EF4-FFF2-40B4-BE49-F238E27FC236}">
                <a16:creationId xmlns:a16="http://schemas.microsoft.com/office/drawing/2014/main" id="{81716CBF-C3D3-C4F5-E12D-0F1C3CC60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7165" y="3335275"/>
            <a:ext cx="914400" cy="914400"/>
          </a:xfrm>
          <a:prstGeom prst="rect">
            <a:avLst/>
          </a:prstGeom>
        </p:spPr>
      </p:pic>
      <p:pic>
        <p:nvPicPr>
          <p:cNvPr id="11" name="Graphic 10" descr="Female Profile outline">
            <a:extLst>
              <a:ext uri="{FF2B5EF4-FFF2-40B4-BE49-F238E27FC236}">
                <a16:creationId xmlns:a16="http://schemas.microsoft.com/office/drawing/2014/main" id="{DF30C963-C44A-B15F-61B9-EC3CEBA26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8736" y="3398309"/>
            <a:ext cx="914400" cy="9144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13E9AFD-2C90-B443-064D-8F85B86B433E}"/>
              </a:ext>
            </a:extLst>
          </p:cNvPr>
          <p:cNvGrpSpPr/>
          <p:nvPr/>
        </p:nvGrpSpPr>
        <p:grpSpPr>
          <a:xfrm>
            <a:off x="1478271" y="2615314"/>
            <a:ext cx="957941" cy="914400"/>
            <a:chOff x="1517900" y="2634602"/>
            <a:chExt cx="957941" cy="914400"/>
          </a:xfrm>
        </p:grpSpPr>
        <p:pic>
          <p:nvPicPr>
            <p:cNvPr id="17" name="Graphic 16" descr="Key outline">
              <a:extLst>
                <a:ext uri="{FF2B5EF4-FFF2-40B4-BE49-F238E27FC236}">
                  <a16:creationId xmlns:a16="http://schemas.microsoft.com/office/drawing/2014/main" id="{C4D2171F-B87A-FEBF-9CB5-9EC310272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17900" y="2634602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861BB2-33E8-58F2-6F77-C57C76CB7C4E}"/>
                </a:ext>
              </a:extLst>
            </p:cNvPr>
            <p:cNvSpPr txBox="1"/>
            <p:nvPr/>
          </p:nvSpPr>
          <p:spPr>
            <a:xfrm>
              <a:off x="1670605" y="2937072"/>
              <a:ext cx="805236" cy="33516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b="1" dirty="0">
                  <a:solidFill>
                    <a:srgbClr val="FFFF00"/>
                  </a:solidFill>
                </a:rPr>
                <a:t>salsa20</a:t>
              </a:r>
              <a:endParaRPr lang="he-IL" sz="12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28A3682-8A12-F2D9-32F3-467F6003310E}"/>
              </a:ext>
            </a:extLst>
          </p:cNvPr>
          <p:cNvGrpSpPr/>
          <p:nvPr/>
        </p:nvGrpSpPr>
        <p:grpSpPr>
          <a:xfrm>
            <a:off x="6555083" y="2615314"/>
            <a:ext cx="957941" cy="914400"/>
            <a:chOff x="1517900" y="2634602"/>
            <a:chExt cx="957941" cy="914400"/>
          </a:xfrm>
        </p:grpSpPr>
        <p:pic>
          <p:nvPicPr>
            <p:cNvPr id="5" name="Graphic 4" descr="Key outline">
              <a:extLst>
                <a:ext uri="{FF2B5EF4-FFF2-40B4-BE49-F238E27FC236}">
                  <a16:creationId xmlns:a16="http://schemas.microsoft.com/office/drawing/2014/main" id="{64F41E86-3F5B-4EA5-AEA2-BE6DB3C15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17900" y="2634602"/>
              <a:ext cx="914400" cy="914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4FDA0A-C24B-6066-AA8B-6F5381DF2E19}"/>
                </a:ext>
              </a:extLst>
            </p:cNvPr>
            <p:cNvSpPr txBox="1"/>
            <p:nvPr/>
          </p:nvSpPr>
          <p:spPr>
            <a:xfrm>
              <a:off x="1670605" y="2937072"/>
              <a:ext cx="805236" cy="33516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b="1" dirty="0">
                  <a:solidFill>
                    <a:srgbClr val="FFFF00"/>
                  </a:solidFill>
                </a:rPr>
                <a:t>salsa20</a:t>
              </a:r>
              <a:endParaRPr lang="he-IL" sz="12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C2CB416-B851-0801-4438-7DD7F51F5896}"/>
              </a:ext>
            </a:extLst>
          </p:cNvPr>
          <p:cNvGrpSpPr/>
          <p:nvPr/>
        </p:nvGrpSpPr>
        <p:grpSpPr>
          <a:xfrm>
            <a:off x="2283255" y="3398309"/>
            <a:ext cx="914400" cy="914400"/>
            <a:chOff x="2283255" y="3335275"/>
            <a:chExt cx="914400" cy="914400"/>
          </a:xfrm>
        </p:grpSpPr>
        <p:pic>
          <p:nvPicPr>
            <p:cNvPr id="6" name="Graphic 5" descr="Envelope outline">
              <a:extLst>
                <a:ext uri="{FF2B5EF4-FFF2-40B4-BE49-F238E27FC236}">
                  <a16:creationId xmlns:a16="http://schemas.microsoft.com/office/drawing/2014/main" id="{CAA1DA56-9D0D-8F5C-B580-64031C0F6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283255" y="3335275"/>
              <a:ext cx="914400" cy="91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7615DB3-66B4-DC12-894B-F7970A20F990}"/>
                </a:ext>
              </a:extLst>
            </p:cNvPr>
            <p:cNvSpPr txBox="1"/>
            <p:nvPr/>
          </p:nvSpPr>
          <p:spPr>
            <a:xfrm>
              <a:off x="2409779" y="3584726"/>
              <a:ext cx="646171" cy="4154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FFFF00"/>
                  </a:solidFill>
                </a:rPr>
                <a:t>Cipher text</a:t>
              </a:r>
              <a:endParaRPr lang="he-IL" sz="1050" b="1" dirty="0">
                <a:solidFill>
                  <a:srgbClr val="FFFF00"/>
                </a:solidFill>
              </a:endParaRPr>
            </a:p>
          </p:txBody>
        </p:sp>
      </p:grpSp>
      <p:pic>
        <p:nvPicPr>
          <p:cNvPr id="8" name="Graphic 7" descr="Signature outline">
            <a:extLst>
              <a:ext uri="{FF2B5EF4-FFF2-40B4-BE49-F238E27FC236}">
                <a16:creationId xmlns:a16="http://schemas.microsoft.com/office/drawing/2014/main" id="{3C10C820-D45C-B45A-10C1-74FE393161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24048" y="33352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10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07D216-57FF-CD1F-CF90-894506DA6834}"/>
              </a:ext>
            </a:extLst>
          </p:cNvPr>
          <p:cNvSpPr txBox="1"/>
          <p:nvPr/>
        </p:nvSpPr>
        <p:spPr>
          <a:xfrm>
            <a:off x="3197655" y="281175"/>
            <a:ext cx="259598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+mj-lt"/>
              </a:rPr>
              <a:t>Summary</a:t>
            </a:r>
          </a:p>
        </p:txBody>
      </p:sp>
      <p:pic>
        <p:nvPicPr>
          <p:cNvPr id="9" name="Graphic 8" descr="Male profile outline">
            <a:extLst>
              <a:ext uri="{FF2B5EF4-FFF2-40B4-BE49-F238E27FC236}">
                <a16:creationId xmlns:a16="http://schemas.microsoft.com/office/drawing/2014/main" id="{81716CBF-C3D3-C4F5-E12D-0F1C3CC60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7165" y="3335275"/>
            <a:ext cx="914400" cy="914400"/>
          </a:xfrm>
          <a:prstGeom prst="rect">
            <a:avLst/>
          </a:prstGeom>
        </p:spPr>
      </p:pic>
      <p:pic>
        <p:nvPicPr>
          <p:cNvPr id="11" name="Graphic 10" descr="Female Profile outline">
            <a:extLst>
              <a:ext uri="{FF2B5EF4-FFF2-40B4-BE49-F238E27FC236}">
                <a16:creationId xmlns:a16="http://schemas.microsoft.com/office/drawing/2014/main" id="{DF30C963-C44A-B15F-61B9-EC3CEBA26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8736" y="3398309"/>
            <a:ext cx="914400" cy="9144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13E9AFD-2C90-B443-064D-8F85B86B433E}"/>
              </a:ext>
            </a:extLst>
          </p:cNvPr>
          <p:cNvGrpSpPr/>
          <p:nvPr/>
        </p:nvGrpSpPr>
        <p:grpSpPr>
          <a:xfrm>
            <a:off x="1478271" y="2615314"/>
            <a:ext cx="957941" cy="914400"/>
            <a:chOff x="1517900" y="2634602"/>
            <a:chExt cx="957941" cy="914400"/>
          </a:xfrm>
        </p:grpSpPr>
        <p:pic>
          <p:nvPicPr>
            <p:cNvPr id="17" name="Graphic 16" descr="Key outline">
              <a:extLst>
                <a:ext uri="{FF2B5EF4-FFF2-40B4-BE49-F238E27FC236}">
                  <a16:creationId xmlns:a16="http://schemas.microsoft.com/office/drawing/2014/main" id="{C4D2171F-B87A-FEBF-9CB5-9EC310272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17900" y="2634602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861BB2-33E8-58F2-6F77-C57C76CB7C4E}"/>
                </a:ext>
              </a:extLst>
            </p:cNvPr>
            <p:cNvSpPr txBox="1"/>
            <p:nvPr/>
          </p:nvSpPr>
          <p:spPr>
            <a:xfrm>
              <a:off x="1670605" y="2937072"/>
              <a:ext cx="805236" cy="33516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b="1" dirty="0">
                  <a:solidFill>
                    <a:srgbClr val="FFFF00"/>
                  </a:solidFill>
                </a:rPr>
                <a:t>salsa20</a:t>
              </a:r>
              <a:endParaRPr lang="he-IL" sz="12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28A3682-8A12-F2D9-32F3-467F6003310E}"/>
              </a:ext>
            </a:extLst>
          </p:cNvPr>
          <p:cNvGrpSpPr/>
          <p:nvPr/>
        </p:nvGrpSpPr>
        <p:grpSpPr>
          <a:xfrm>
            <a:off x="6555083" y="2615314"/>
            <a:ext cx="957941" cy="914400"/>
            <a:chOff x="1517900" y="2634602"/>
            <a:chExt cx="957941" cy="914400"/>
          </a:xfrm>
        </p:grpSpPr>
        <p:pic>
          <p:nvPicPr>
            <p:cNvPr id="5" name="Graphic 4" descr="Key outline">
              <a:extLst>
                <a:ext uri="{FF2B5EF4-FFF2-40B4-BE49-F238E27FC236}">
                  <a16:creationId xmlns:a16="http://schemas.microsoft.com/office/drawing/2014/main" id="{64F41E86-3F5B-4EA5-AEA2-BE6DB3C15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17900" y="2634602"/>
              <a:ext cx="914400" cy="914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4FDA0A-C24B-6066-AA8B-6F5381DF2E19}"/>
                </a:ext>
              </a:extLst>
            </p:cNvPr>
            <p:cNvSpPr txBox="1"/>
            <p:nvPr/>
          </p:nvSpPr>
          <p:spPr>
            <a:xfrm>
              <a:off x="1670605" y="2937072"/>
              <a:ext cx="805236" cy="33516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b="1" dirty="0">
                  <a:solidFill>
                    <a:srgbClr val="FFFF00"/>
                  </a:solidFill>
                </a:rPr>
                <a:t>salsa20</a:t>
              </a:r>
              <a:endParaRPr lang="he-IL" sz="12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C2CB416-B851-0801-4438-7DD7F51F5896}"/>
              </a:ext>
            </a:extLst>
          </p:cNvPr>
          <p:cNvGrpSpPr/>
          <p:nvPr/>
        </p:nvGrpSpPr>
        <p:grpSpPr>
          <a:xfrm>
            <a:off x="4813083" y="3417597"/>
            <a:ext cx="914400" cy="914400"/>
            <a:chOff x="2283255" y="3335275"/>
            <a:chExt cx="914400" cy="914400"/>
          </a:xfrm>
        </p:grpSpPr>
        <p:pic>
          <p:nvPicPr>
            <p:cNvPr id="6" name="Graphic 5" descr="Envelope outline">
              <a:extLst>
                <a:ext uri="{FF2B5EF4-FFF2-40B4-BE49-F238E27FC236}">
                  <a16:creationId xmlns:a16="http://schemas.microsoft.com/office/drawing/2014/main" id="{CAA1DA56-9D0D-8F5C-B580-64031C0F6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283255" y="3335275"/>
              <a:ext cx="914400" cy="91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7615DB3-66B4-DC12-894B-F7970A20F990}"/>
                </a:ext>
              </a:extLst>
            </p:cNvPr>
            <p:cNvSpPr txBox="1"/>
            <p:nvPr/>
          </p:nvSpPr>
          <p:spPr>
            <a:xfrm>
              <a:off x="2409779" y="3584726"/>
              <a:ext cx="646171" cy="4154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FFFF00"/>
                  </a:solidFill>
                </a:rPr>
                <a:t>Cipher text</a:t>
              </a:r>
              <a:endParaRPr lang="he-IL" sz="1050" b="1" dirty="0">
                <a:solidFill>
                  <a:srgbClr val="FFFF00"/>
                </a:solidFill>
              </a:endParaRPr>
            </a:p>
          </p:txBody>
        </p:sp>
      </p:grpSp>
      <p:pic>
        <p:nvPicPr>
          <p:cNvPr id="8" name="Graphic 7" descr="Signature outline">
            <a:extLst>
              <a:ext uri="{FF2B5EF4-FFF2-40B4-BE49-F238E27FC236}">
                <a16:creationId xmlns:a16="http://schemas.microsoft.com/office/drawing/2014/main" id="{3C10C820-D45C-B45A-10C1-74FE393161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53876" y="33545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5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696;p62">
            <a:extLst>
              <a:ext uri="{FF2B5EF4-FFF2-40B4-BE49-F238E27FC236}">
                <a16:creationId xmlns:a16="http://schemas.microsoft.com/office/drawing/2014/main" id="{87777C00-4C04-0A2D-AC45-29257A6CE8E3}"/>
              </a:ext>
            </a:extLst>
          </p:cNvPr>
          <p:cNvSpPr txBox="1">
            <a:spLocks/>
          </p:cNvSpPr>
          <p:nvPr/>
        </p:nvSpPr>
        <p:spPr>
          <a:xfrm>
            <a:off x="-309985" y="-68718"/>
            <a:ext cx="9763970" cy="108882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defTabSz="914400">
              <a:spcBef>
                <a:spcPts val="0"/>
              </a:spcBef>
              <a:buClr>
                <a:schemeClr val="lt1"/>
              </a:buClr>
              <a:buSzPts val="2400"/>
            </a:pPr>
            <a:r>
              <a:rPr lang="en-US" sz="3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Oxanium"/>
              </a:rPr>
              <a:t>Hamming Code</a:t>
            </a:r>
          </a:p>
          <a:p>
            <a:pPr algn="ctr" defTabSz="914400">
              <a:spcBef>
                <a:spcPts val="0"/>
              </a:spcBef>
              <a:buClr>
                <a:schemeClr val="lt1"/>
              </a:buClr>
              <a:buSzPts val="2400"/>
            </a:pPr>
            <a:r>
              <a:rPr lang="en-US" sz="3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Oxanium"/>
              </a:rPr>
              <a:t>error </a:t>
            </a:r>
            <a:r>
              <a:rPr lang="en-US" sz="3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Overpass"/>
              </a:rPr>
              <a:t>correction</a:t>
            </a:r>
            <a:r>
              <a:rPr lang="en-US" sz="3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Oxanium"/>
              </a:rPr>
              <a:t>/detection</a:t>
            </a:r>
          </a:p>
        </p:txBody>
      </p:sp>
      <p:sp>
        <p:nvSpPr>
          <p:cNvPr id="15" name="Google Shape;1697;p62">
            <a:extLst>
              <a:ext uri="{FF2B5EF4-FFF2-40B4-BE49-F238E27FC236}">
                <a16:creationId xmlns:a16="http://schemas.microsoft.com/office/drawing/2014/main" id="{976A3635-13D3-4414-5AF6-A28699051F73}"/>
              </a:ext>
            </a:extLst>
          </p:cNvPr>
          <p:cNvSpPr txBox="1">
            <a:spLocks/>
          </p:cNvSpPr>
          <p:nvPr/>
        </p:nvSpPr>
        <p:spPr>
          <a:xfrm>
            <a:off x="2586835" y="2229652"/>
            <a:ext cx="3614000" cy="44492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200" u="sng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xanium"/>
              </a:rPr>
              <a:t>Detec</a:t>
            </a:r>
            <a:r>
              <a:rPr lang="en-US" sz="2200" u="sng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t</a:t>
            </a:r>
          </a:p>
        </p:txBody>
      </p:sp>
      <p:sp>
        <p:nvSpPr>
          <p:cNvPr id="16" name="Google Shape;1698;p62">
            <a:extLst>
              <a:ext uri="{FF2B5EF4-FFF2-40B4-BE49-F238E27FC236}">
                <a16:creationId xmlns:a16="http://schemas.microsoft.com/office/drawing/2014/main" id="{B04EC313-3537-3D2A-C0F5-E1B6B434267F}"/>
              </a:ext>
            </a:extLst>
          </p:cNvPr>
          <p:cNvSpPr txBox="1">
            <a:spLocks/>
          </p:cNvSpPr>
          <p:nvPr/>
        </p:nvSpPr>
        <p:spPr>
          <a:xfrm>
            <a:off x="1415395" y="2690027"/>
            <a:ext cx="5956880" cy="4757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 algn="ctr">
              <a:buNone/>
            </a:pPr>
            <a:r>
              <a:rPr lang="en-US" sz="2200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Can detect up to two-bits binary codes error</a:t>
            </a:r>
          </a:p>
        </p:txBody>
      </p:sp>
      <p:sp>
        <p:nvSpPr>
          <p:cNvPr id="17" name="Google Shape;1699;p62">
            <a:extLst>
              <a:ext uri="{FF2B5EF4-FFF2-40B4-BE49-F238E27FC236}">
                <a16:creationId xmlns:a16="http://schemas.microsoft.com/office/drawing/2014/main" id="{398A82B2-3364-FFB7-C649-02443500FE25}"/>
              </a:ext>
            </a:extLst>
          </p:cNvPr>
          <p:cNvSpPr txBox="1">
            <a:spLocks/>
          </p:cNvSpPr>
          <p:nvPr/>
        </p:nvSpPr>
        <p:spPr>
          <a:xfrm>
            <a:off x="2606902" y="3532917"/>
            <a:ext cx="3614000" cy="4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pPr marL="0" indent="0"/>
            <a:r>
              <a:rPr lang="en-US" sz="2200" u="sng" dirty="0"/>
              <a:t>Correct</a:t>
            </a:r>
          </a:p>
        </p:txBody>
      </p:sp>
      <p:sp>
        <p:nvSpPr>
          <p:cNvPr id="18" name="Google Shape;1700;p62">
            <a:extLst>
              <a:ext uri="{FF2B5EF4-FFF2-40B4-BE49-F238E27FC236}">
                <a16:creationId xmlns:a16="http://schemas.microsoft.com/office/drawing/2014/main" id="{218ABB9B-BED7-5A0E-D254-6C1C97987463}"/>
              </a:ext>
            </a:extLst>
          </p:cNvPr>
          <p:cNvSpPr txBox="1">
            <a:spLocks/>
          </p:cNvSpPr>
          <p:nvPr/>
        </p:nvSpPr>
        <p:spPr>
          <a:xfrm>
            <a:off x="1529189" y="3968098"/>
            <a:ext cx="5344675" cy="47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anium"/>
              <a:buNone/>
              <a:defRPr sz="2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anium"/>
              <a:buNone/>
              <a:defRPr sz="24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anium"/>
              <a:buNone/>
              <a:defRPr sz="24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anium"/>
              <a:buNone/>
              <a:defRPr sz="24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anium"/>
              <a:buNone/>
              <a:defRPr sz="24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anium"/>
              <a:buNone/>
              <a:defRPr sz="24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anium"/>
              <a:buNone/>
              <a:defRPr sz="24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anium"/>
              <a:buNone/>
              <a:defRPr sz="24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anium"/>
              <a:buNone/>
              <a:defRPr sz="24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pPr lvl="1"/>
            <a:r>
              <a:rPr lang="en-US" sz="2200" b="0" dirty="0">
                <a:latin typeface="Overpass"/>
                <a:ea typeface="Overpass"/>
                <a:cs typeface="Overpass"/>
              </a:rPr>
              <a:t>Can correct one-bit binary codes error</a:t>
            </a:r>
          </a:p>
        </p:txBody>
      </p:sp>
      <p:sp>
        <p:nvSpPr>
          <p:cNvPr id="19" name="Google Shape;1697;p62">
            <a:extLst>
              <a:ext uri="{FF2B5EF4-FFF2-40B4-BE49-F238E27FC236}">
                <a16:creationId xmlns:a16="http://schemas.microsoft.com/office/drawing/2014/main" id="{5667A04F-DA40-4CB5-58F6-F9D665D3F622}"/>
              </a:ext>
            </a:extLst>
          </p:cNvPr>
          <p:cNvSpPr txBox="1">
            <a:spLocks/>
          </p:cNvSpPr>
          <p:nvPr/>
        </p:nvSpPr>
        <p:spPr>
          <a:xfrm>
            <a:off x="2606902" y="1158134"/>
            <a:ext cx="3614000" cy="4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anium"/>
              <a:buNone/>
              <a:defRPr sz="2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anium"/>
              <a:buNone/>
              <a:defRPr sz="24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anium"/>
              <a:buNone/>
              <a:defRPr sz="24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anium"/>
              <a:buNone/>
              <a:defRPr sz="24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anium"/>
              <a:buNone/>
              <a:defRPr sz="24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anium"/>
              <a:buNone/>
              <a:defRPr sz="24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anium"/>
              <a:buNone/>
              <a:defRPr sz="24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anium"/>
              <a:buNone/>
              <a:defRPr sz="24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anium"/>
              <a:buNone/>
              <a:defRPr sz="24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pPr algn="ctr"/>
            <a:r>
              <a:rPr lang="en-US" sz="2200" b="0" u="sng" dirty="0">
                <a:latin typeface="Overpass"/>
                <a:ea typeface="+mj-ea"/>
                <a:cs typeface="+mj-cs"/>
              </a:rPr>
              <a:t>Hamming code</a:t>
            </a:r>
          </a:p>
        </p:txBody>
      </p:sp>
      <p:sp>
        <p:nvSpPr>
          <p:cNvPr id="20" name="Google Shape;1698;p62">
            <a:extLst>
              <a:ext uri="{FF2B5EF4-FFF2-40B4-BE49-F238E27FC236}">
                <a16:creationId xmlns:a16="http://schemas.microsoft.com/office/drawing/2014/main" id="{E8CA87F1-D7BD-EDF4-54A8-345050AEBA42}"/>
              </a:ext>
            </a:extLst>
          </p:cNvPr>
          <p:cNvSpPr txBox="1">
            <a:spLocks/>
          </p:cNvSpPr>
          <p:nvPr/>
        </p:nvSpPr>
        <p:spPr>
          <a:xfrm>
            <a:off x="2235145" y="1666575"/>
            <a:ext cx="4038750" cy="76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pPr marL="457200" lvl="1" indent="0"/>
            <a:r>
              <a:rPr lang="en-US" sz="2200" dirty="0"/>
              <a:t>Linear error correcting code</a:t>
            </a:r>
          </a:p>
        </p:txBody>
      </p:sp>
    </p:spTree>
    <p:extLst>
      <p:ext uri="{BB962C8B-B14F-4D97-AF65-F5344CB8AC3E}">
        <p14:creationId xmlns:p14="http://schemas.microsoft.com/office/powerpoint/2010/main" val="36348178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07D216-57FF-CD1F-CF90-894506DA6834}"/>
              </a:ext>
            </a:extLst>
          </p:cNvPr>
          <p:cNvSpPr txBox="1"/>
          <p:nvPr/>
        </p:nvSpPr>
        <p:spPr>
          <a:xfrm>
            <a:off x="3197655" y="281175"/>
            <a:ext cx="259598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+mj-lt"/>
              </a:rPr>
              <a:t>Summary</a:t>
            </a:r>
          </a:p>
        </p:txBody>
      </p:sp>
      <p:pic>
        <p:nvPicPr>
          <p:cNvPr id="9" name="Graphic 8" descr="Male profile outline">
            <a:extLst>
              <a:ext uri="{FF2B5EF4-FFF2-40B4-BE49-F238E27FC236}">
                <a16:creationId xmlns:a16="http://schemas.microsoft.com/office/drawing/2014/main" id="{81716CBF-C3D3-C4F5-E12D-0F1C3CC60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7165" y="3335275"/>
            <a:ext cx="914400" cy="914400"/>
          </a:xfrm>
          <a:prstGeom prst="rect">
            <a:avLst/>
          </a:prstGeom>
        </p:spPr>
      </p:pic>
      <p:pic>
        <p:nvPicPr>
          <p:cNvPr id="11" name="Graphic 10" descr="Female Profile outline">
            <a:extLst>
              <a:ext uri="{FF2B5EF4-FFF2-40B4-BE49-F238E27FC236}">
                <a16:creationId xmlns:a16="http://schemas.microsoft.com/office/drawing/2014/main" id="{DF30C963-C44A-B15F-61B9-EC3CEBA26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8736" y="3398309"/>
            <a:ext cx="914400" cy="9144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13E9AFD-2C90-B443-064D-8F85B86B433E}"/>
              </a:ext>
            </a:extLst>
          </p:cNvPr>
          <p:cNvGrpSpPr/>
          <p:nvPr/>
        </p:nvGrpSpPr>
        <p:grpSpPr>
          <a:xfrm>
            <a:off x="1478271" y="2615314"/>
            <a:ext cx="957941" cy="914400"/>
            <a:chOff x="1517900" y="2634602"/>
            <a:chExt cx="957941" cy="914400"/>
          </a:xfrm>
        </p:grpSpPr>
        <p:pic>
          <p:nvPicPr>
            <p:cNvPr id="17" name="Graphic 16" descr="Key outline">
              <a:extLst>
                <a:ext uri="{FF2B5EF4-FFF2-40B4-BE49-F238E27FC236}">
                  <a16:creationId xmlns:a16="http://schemas.microsoft.com/office/drawing/2014/main" id="{C4D2171F-B87A-FEBF-9CB5-9EC310272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17900" y="2634602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861BB2-33E8-58F2-6F77-C57C76CB7C4E}"/>
                </a:ext>
              </a:extLst>
            </p:cNvPr>
            <p:cNvSpPr txBox="1"/>
            <p:nvPr/>
          </p:nvSpPr>
          <p:spPr>
            <a:xfrm>
              <a:off x="1670605" y="2937072"/>
              <a:ext cx="805236" cy="33516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b="1" dirty="0">
                  <a:solidFill>
                    <a:srgbClr val="FFFF00"/>
                  </a:solidFill>
                </a:rPr>
                <a:t>salsa20</a:t>
              </a:r>
              <a:endParaRPr lang="he-IL" sz="12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28A3682-8A12-F2D9-32F3-467F6003310E}"/>
              </a:ext>
            </a:extLst>
          </p:cNvPr>
          <p:cNvGrpSpPr/>
          <p:nvPr/>
        </p:nvGrpSpPr>
        <p:grpSpPr>
          <a:xfrm>
            <a:off x="6555083" y="2615314"/>
            <a:ext cx="957941" cy="914400"/>
            <a:chOff x="1517900" y="2634602"/>
            <a:chExt cx="957941" cy="914400"/>
          </a:xfrm>
        </p:grpSpPr>
        <p:pic>
          <p:nvPicPr>
            <p:cNvPr id="5" name="Graphic 4" descr="Key outline">
              <a:extLst>
                <a:ext uri="{FF2B5EF4-FFF2-40B4-BE49-F238E27FC236}">
                  <a16:creationId xmlns:a16="http://schemas.microsoft.com/office/drawing/2014/main" id="{64F41E86-3F5B-4EA5-AEA2-BE6DB3C15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17900" y="2634602"/>
              <a:ext cx="914400" cy="914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4FDA0A-C24B-6066-AA8B-6F5381DF2E19}"/>
                </a:ext>
              </a:extLst>
            </p:cNvPr>
            <p:cNvSpPr txBox="1"/>
            <p:nvPr/>
          </p:nvSpPr>
          <p:spPr>
            <a:xfrm>
              <a:off x="1670605" y="2937072"/>
              <a:ext cx="805236" cy="33516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b="1" dirty="0">
                  <a:solidFill>
                    <a:srgbClr val="FFFF00"/>
                  </a:solidFill>
                </a:rPr>
                <a:t>salsa20</a:t>
              </a:r>
              <a:endParaRPr lang="he-IL" sz="12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C2CB416-B851-0801-4438-7DD7F51F5896}"/>
              </a:ext>
            </a:extLst>
          </p:cNvPr>
          <p:cNvGrpSpPr/>
          <p:nvPr/>
        </p:nvGrpSpPr>
        <p:grpSpPr>
          <a:xfrm>
            <a:off x="4813083" y="3417597"/>
            <a:ext cx="914400" cy="914400"/>
            <a:chOff x="2283255" y="3335275"/>
            <a:chExt cx="914400" cy="914400"/>
          </a:xfrm>
        </p:grpSpPr>
        <p:pic>
          <p:nvPicPr>
            <p:cNvPr id="6" name="Graphic 5" descr="Envelope outline">
              <a:extLst>
                <a:ext uri="{FF2B5EF4-FFF2-40B4-BE49-F238E27FC236}">
                  <a16:creationId xmlns:a16="http://schemas.microsoft.com/office/drawing/2014/main" id="{CAA1DA56-9D0D-8F5C-B580-64031C0F6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283255" y="3335275"/>
              <a:ext cx="914400" cy="91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7615DB3-66B4-DC12-894B-F7970A20F990}"/>
                </a:ext>
              </a:extLst>
            </p:cNvPr>
            <p:cNvSpPr txBox="1"/>
            <p:nvPr/>
          </p:nvSpPr>
          <p:spPr>
            <a:xfrm>
              <a:off x="2409779" y="3584726"/>
              <a:ext cx="646171" cy="4154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FFFF00"/>
                  </a:solidFill>
                </a:rPr>
                <a:t>Cipher text</a:t>
              </a:r>
              <a:endParaRPr lang="he-IL" sz="1050" b="1" dirty="0">
                <a:solidFill>
                  <a:srgbClr val="FFFF00"/>
                </a:solidFill>
              </a:endParaRPr>
            </a:p>
          </p:txBody>
        </p:sp>
      </p:grpSp>
      <p:pic>
        <p:nvPicPr>
          <p:cNvPr id="8" name="Graphic 7" descr="Signature outline">
            <a:extLst>
              <a:ext uri="{FF2B5EF4-FFF2-40B4-BE49-F238E27FC236}">
                <a16:creationId xmlns:a16="http://schemas.microsoft.com/office/drawing/2014/main" id="{3C10C820-D45C-B45A-10C1-74FE393161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53876" y="3354563"/>
            <a:ext cx="914400" cy="914400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CC3E95E8-91F4-C98F-EC0A-F756DCF289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09714" y="3467678"/>
            <a:ext cx="688170" cy="68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73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07D216-57FF-CD1F-CF90-894506DA6834}"/>
              </a:ext>
            </a:extLst>
          </p:cNvPr>
          <p:cNvSpPr txBox="1"/>
          <p:nvPr/>
        </p:nvSpPr>
        <p:spPr>
          <a:xfrm>
            <a:off x="3197655" y="281175"/>
            <a:ext cx="259598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+mj-lt"/>
              </a:rPr>
              <a:t>Summary</a:t>
            </a:r>
          </a:p>
        </p:txBody>
      </p:sp>
      <p:pic>
        <p:nvPicPr>
          <p:cNvPr id="9" name="Graphic 8" descr="Male profile outline">
            <a:extLst>
              <a:ext uri="{FF2B5EF4-FFF2-40B4-BE49-F238E27FC236}">
                <a16:creationId xmlns:a16="http://schemas.microsoft.com/office/drawing/2014/main" id="{81716CBF-C3D3-C4F5-E12D-0F1C3CC60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7165" y="3335275"/>
            <a:ext cx="914400" cy="914400"/>
          </a:xfrm>
          <a:prstGeom prst="rect">
            <a:avLst/>
          </a:prstGeom>
        </p:spPr>
      </p:pic>
      <p:pic>
        <p:nvPicPr>
          <p:cNvPr id="11" name="Graphic 10" descr="Female Profile outline">
            <a:extLst>
              <a:ext uri="{FF2B5EF4-FFF2-40B4-BE49-F238E27FC236}">
                <a16:creationId xmlns:a16="http://schemas.microsoft.com/office/drawing/2014/main" id="{DF30C963-C44A-B15F-61B9-EC3CEBA26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8736" y="3398309"/>
            <a:ext cx="914400" cy="9144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13E9AFD-2C90-B443-064D-8F85B86B433E}"/>
              </a:ext>
            </a:extLst>
          </p:cNvPr>
          <p:cNvGrpSpPr/>
          <p:nvPr/>
        </p:nvGrpSpPr>
        <p:grpSpPr>
          <a:xfrm>
            <a:off x="1478271" y="2615314"/>
            <a:ext cx="957941" cy="914400"/>
            <a:chOff x="1517900" y="2634602"/>
            <a:chExt cx="957941" cy="914400"/>
          </a:xfrm>
        </p:grpSpPr>
        <p:pic>
          <p:nvPicPr>
            <p:cNvPr id="17" name="Graphic 16" descr="Key outline">
              <a:extLst>
                <a:ext uri="{FF2B5EF4-FFF2-40B4-BE49-F238E27FC236}">
                  <a16:creationId xmlns:a16="http://schemas.microsoft.com/office/drawing/2014/main" id="{C4D2171F-B87A-FEBF-9CB5-9EC310272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17900" y="2634602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861BB2-33E8-58F2-6F77-C57C76CB7C4E}"/>
                </a:ext>
              </a:extLst>
            </p:cNvPr>
            <p:cNvSpPr txBox="1"/>
            <p:nvPr/>
          </p:nvSpPr>
          <p:spPr>
            <a:xfrm>
              <a:off x="1670605" y="2937072"/>
              <a:ext cx="805236" cy="33516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b="1" dirty="0">
                  <a:solidFill>
                    <a:srgbClr val="FFFF00"/>
                  </a:solidFill>
                </a:rPr>
                <a:t>salsa20</a:t>
              </a:r>
              <a:endParaRPr lang="he-IL" sz="12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28A3682-8A12-F2D9-32F3-467F6003310E}"/>
              </a:ext>
            </a:extLst>
          </p:cNvPr>
          <p:cNvGrpSpPr/>
          <p:nvPr/>
        </p:nvGrpSpPr>
        <p:grpSpPr>
          <a:xfrm>
            <a:off x="5610280" y="3432495"/>
            <a:ext cx="957941" cy="914400"/>
            <a:chOff x="1517900" y="2634602"/>
            <a:chExt cx="957941" cy="914400"/>
          </a:xfrm>
        </p:grpSpPr>
        <p:pic>
          <p:nvPicPr>
            <p:cNvPr id="5" name="Graphic 4" descr="Key outline">
              <a:extLst>
                <a:ext uri="{FF2B5EF4-FFF2-40B4-BE49-F238E27FC236}">
                  <a16:creationId xmlns:a16="http://schemas.microsoft.com/office/drawing/2014/main" id="{64F41E86-3F5B-4EA5-AEA2-BE6DB3C15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17900" y="2634602"/>
              <a:ext cx="914400" cy="914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4FDA0A-C24B-6066-AA8B-6F5381DF2E19}"/>
                </a:ext>
              </a:extLst>
            </p:cNvPr>
            <p:cNvSpPr txBox="1"/>
            <p:nvPr/>
          </p:nvSpPr>
          <p:spPr>
            <a:xfrm>
              <a:off x="1670605" y="2937072"/>
              <a:ext cx="805236" cy="33516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b="1" dirty="0">
                  <a:solidFill>
                    <a:srgbClr val="FFFF00"/>
                  </a:solidFill>
                </a:rPr>
                <a:t>salsa20</a:t>
              </a:r>
              <a:endParaRPr lang="he-IL" sz="12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C2CB416-B851-0801-4438-7DD7F51F5896}"/>
              </a:ext>
            </a:extLst>
          </p:cNvPr>
          <p:cNvGrpSpPr/>
          <p:nvPr/>
        </p:nvGrpSpPr>
        <p:grpSpPr>
          <a:xfrm>
            <a:off x="5639642" y="3432495"/>
            <a:ext cx="914400" cy="914400"/>
            <a:chOff x="2283255" y="3335275"/>
            <a:chExt cx="914400" cy="914400"/>
          </a:xfrm>
        </p:grpSpPr>
        <p:pic>
          <p:nvPicPr>
            <p:cNvPr id="6" name="Graphic 5" descr="Envelope outline">
              <a:extLst>
                <a:ext uri="{FF2B5EF4-FFF2-40B4-BE49-F238E27FC236}">
                  <a16:creationId xmlns:a16="http://schemas.microsoft.com/office/drawing/2014/main" id="{CAA1DA56-9D0D-8F5C-B580-64031C0F6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283255" y="3335275"/>
              <a:ext cx="914400" cy="91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7615DB3-66B4-DC12-894B-F7970A20F990}"/>
                </a:ext>
              </a:extLst>
            </p:cNvPr>
            <p:cNvSpPr txBox="1"/>
            <p:nvPr/>
          </p:nvSpPr>
          <p:spPr>
            <a:xfrm>
              <a:off x="2409779" y="3584726"/>
              <a:ext cx="646171" cy="4154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FFFF00"/>
                  </a:solidFill>
                </a:rPr>
                <a:t>Cipher text</a:t>
              </a:r>
              <a:endParaRPr lang="he-IL" sz="105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558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07D216-57FF-CD1F-CF90-894506DA6834}"/>
              </a:ext>
            </a:extLst>
          </p:cNvPr>
          <p:cNvSpPr txBox="1"/>
          <p:nvPr/>
        </p:nvSpPr>
        <p:spPr>
          <a:xfrm>
            <a:off x="3197655" y="281175"/>
            <a:ext cx="259598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+mj-lt"/>
              </a:rPr>
              <a:t>Summary</a:t>
            </a:r>
          </a:p>
        </p:txBody>
      </p:sp>
      <p:pic>
        <p:nvPicPr>
          <p:cNvPr id="9" name="Graphic 8" descr="Male profile outline">
            <a:extLst>
              <a:ext uri="{FF2B5EF4-FFF2-40B4-BE49-F238E27FC236}">
                <a16:creationId xmlns:a16="http://schemas.microsoft.com/office/drawing/2014/main" id="{81716CBF-C3D3-C4F5-E12D-0F1C3CC60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7165" y="3335275"/>
            <a:ext cx="914400" cy="914400"/>
          </a:xfrm>
          <a:prstGeom prst="rect">
            <a:avLst/>
          </a:prstGeom>
        </p:spPr>
      </p:pic>
      <p:pic>
        <p:nvPicPr>
          <p:cNvPr id="11" name="Graphic 10" descr="Female Profile outline">
            <a:extLst>
              <a:ext uri="{FF2B5EF4-FFF2-40B4-BE49-F238E27FC236}">
                <a16:creationId xmlns:a16="http://schemas.microsoft.com/office/drawing/2014/main" id="{DF30C963-C44A-B15F-61B9-EC3CEBA26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8736" y="3398309"/>
            <a:ext cx="914400" cy="9144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13E9AFD-2C90-B443-064D-8F85B86B433E}"/>
              </a:ext>
            </a:extLst>
          </p:cNvPr>
          <p:cNvGrpSpPr/>
          <p:nvPr/>
        </p:nvGrpSpPr>
        <p:grpSpPr>
          <a:xfrm>
            <a:off x="1478271" y="2615314"/>
            <a:ext cx="957941" cy="914400"/>
            <a:chOff x="1517900" y="2634602"/>
            <a:chExt cx="957941" cy="914400"/>
          </a:xfrm>
        </p:grpSpPr>
        <p:pic>
          <p:nvPicPr>
            <p:cNvPr id="17" name="Graphic 16" descr="Key outline">
              <a:extLst>
                <a:ext uri="{FF2B5EF4-FFF2-40B4-BE49-F238E27FC236}">
                  <a16:creationId xmlns:a16="http://schemas.microsoft.com/office/drawing/2014/main" id="{C4D2171F-B87A-FEBF-9CB5-9EC310272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17900" y="2634602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861BB2-33E8-58F2-6F77-C57C76CB7C4E}"/>
                </a:ext>
              </a:extLst>
            </p:cNvPr>
            <p:cNvSpPr txBox="1"/>
            <p:nvPr/>
          </p:nvSpPr>
          <p:spPr>
            <a:xfrm>
              <a:off x="1670605" y="2937072"/>
              <a:ext cx="805236" cy="33516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b="1" dirty="0">
                  <a:solidFill>
                    <a:srgbClr val="FFFF00"/>
                  </a:solidFill>
                </a:rPr>
                <a:t>salsa20</a:t>
              </a:r>
              <a:endParaRPr lang="he-IL" sz="12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28A3682-8A12-F2D9-32F3-467F6003310E}"/>
              </a:ext>
            </a:extLst>
          </p:cNvPr>
          <p:cNvGrpSpPr/>
          <p:nvPr/>
        </p:nvGrpSpPr>
        <p:grpSpPr>
          <a:xfrm>
            <a:off x="5610280" y="3432495"/>
            <a:ext cx="957941" cy="914400"/>
            <a:chOff x="1517900" y="2634602"/>
            <a:chExt cx="957941" cy="914400"/>
          </a:xfrm>
        </p:grpSpPr>
        <p:pic>
          <p:nvPicPr>
            <p:cNvPr id="5" name="Graphic 4" descr="Key outline">
              <a:extLst>
                <a:ext uri="{FF2B5EF4-FFF2-40B4-BE49-F238E27FC236}">
                  <a16:creationId xmlns:a16="http://schemas.microsoft.com/office/drawing/2014/main" id="{64F41E86-3F5B-4EA5-AEA2-BE6DB3C15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17900" y="2634602"/>
              <a:ext cx="914400" cy="914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4FDA0A-C24B-6066-AA8B-6F5381DF2E19}"/>
                </a:ext>
              </a:extLst>
            </p:cNvPr>
            <p:cNvSpPr txBox="1"/>
            <p:nvPr/>
          </p:nvSpPr>
          <p:spPr>
            <a:xfrm>
              <a:off x="1670605" y="2937072"/>
              <a:ext cx="805236" cy="33516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b="1" dirty="0">
                  <a:solidFill>
                    <a:srgbClr val="FFFF00"/>
                  </a:solidFill>
                </a:rPr>
                <a:t>salsa20</a:t>
              </a:r>
              <a:endParaRPr lang="he-IL" sz="12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C2CB416-B851-0801-4438-7DD7F51F5896}"/>
              </a:ext>
            </a:extLst>
          </p:cNvPr>
          <p:cNvGrpSpPr/>
          <p:nvPr/>
        </p:nvGrpSpPr>
        <p:grpSpPr>
          <a:xfrm>
            <a:off x="5639642" y="3432495"/>
            <a:ext cx="914400" cy="914400"/>
            <a:chOff x="2283255" y="3335275"/>
            <a:chExt cx="914400" cy="914400"/>
          </a:xfrm>
        </p:grpSpPr>
        <p:pic>
          <p:nvPicPr>
            <p:cNvPr id="6" name="Graphic 5" descr="Envelope outline">
              <a:extLst>
                <a:ext uri="{FF2B5EF4-FFF2-40B4-BE49-F238E27FC236}">
                  <a16:creationId xmlns:a16="http://schemas.microsoft.com/office/drawing/2014/main" id="{CAA1DA56-9D0D-8F5C-B580-64031C0F6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283255" y="3335275"/>
              <a:ext cx="914400" cy="91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7615DB3-66B4-DC12-894B-F7970A20F990}"/>
                </a:ext>
              </a:extLst>
            </p:cNvPr>
            <p:cNvSpPr txBox="1"/>
            <p:nvPr/>
          </p:nvSpPr>
          <p:spPr>
            <a:xfrm>
              <a:off x="2409779" y="3584726"/>
              <a:ext cx="646171" cy="4154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FFFF00"/>
                  </a:solidFill>
                </a:rPr>
                <a:t>Cipher text</a:t>
              </a:r>
              <a:endParaRPr lang="he-IL" sz="105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317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07D216-57FF-CD1F-CF90-894506DA6834}"/>
              </a:ext>
            </a:extLst>
          </p:cNvPr>
          <p:cNvSpPr txBox="1"/>
          <p:nvPr/>
        </p:nvSpPr>
        <p:spPr>
          <a:xfrm>
            <a:off x="3197655" y="281175"/>
            <a:ext cx="259598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+mj-lt"/>
              </a:rPr>
              <a:t>Summary</a:t>
            </a:r>
          </a:p>
        </p:txBody>
      </p:sp>
      <p:pic>
        <p:nvPicPr>
          <p:cNvPr id="9" name="Graphic 8" descr="Male profile outline">
            <a:extLst>
              <a:ext uri="{FF2B5EF4-FFF2-40B4-BE49-F238E27FC236}">
                <a16:creationId xmlns:a16="http://schemas.microsoft.com/office/drawing/2014/main" id="{81716CBF-C3D3-C4F5-E12D-0F1C3CC60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7165" y="3335275"/>
            <a:ext cx="914400" cy="914400"/>
          </a:xfrm>
          <a:prstGeom prst="rect">
            <a:avLst/>
          </a:prstGeom>
        </p:spPr>
      </p:pic>
      <p:pic>
        <p:nvPicPr>
          <p:cNvPr id="11" name="Graphic 10" descr="Female Profile outline">
            <a:extLst>
              <a:ext uri="{FF2B5EF4-FFF2-40B4-BE49-F238E27FC236}">
                <a16:creationId xmlns:a16="http://schemas.microsoft.com/office/drawing/2014/main" id="{DF30C963-C44A-B15F-61B9-EC3CEBA26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8736" y="3398309"/>
            <a:ext cx="914400" cy="9144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13E9AFD-2C90-B443-064D-8F85B86B433E}"/>
              </a:ext>
            </a:extLst>
          </p:cNvPr>
          <p:cNvGrpSpPr/>
          <p:nvPr/>
        </p:nvGrpSpPr>
        <p:grpSpPr>
          <a:xfrm>
            <a:off x="1478271" y="2615314"/>
            <a:ext cx="957941" cy="914400"/>
            <a:chOff x="1517900" y="2634602"/>
            <a:chExt cx="957941" cy="914400"/>
          </a:xfrm>
        </p:grpSpPr>
        <p:pic>
          <p:nvPicPr>
            <p:cNvPr id="17" name="Graphic 16" descr="Key outline">
              <a:extLst>
                <a:ext uri="{FF2B5EF4-FFF2-40B4-BE49-F238E27FC236}">
                  <a16:creationId xmlns:a16="http://schemas.microsoft.com/office/drawing/2014/main" id="{C4D2171F-B87A-FEBF-9CB5-9EC310272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17900" y="2634602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861BB2-33E8-58F2-6F77-C57C76CB7C4E}"/>
                </a:ext>
              </a:extLst>
            </p:cNvPr>
            <p:cNvSpPr txBox="1"/>
            <p:nvPr/>
          </p:nvSpPr>
          <p:spPr>
            <a:xfrm>
              <a:off x="1670605" y="2937072"/>
              <a:ext cx="805236" cy="33516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b="1" dirty="0">
                  <a:solidFill>
                    <a:srgbClr val="FFFF00"/>
                  </a:solidFill>
                </a:rPr>
                <a:t>salsa20</a:t>
              </a:r>
              <a:endParaRPr lang="he-IL" sz="12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28A3682-8A12-F2D9-32F3-467F6003310E}"/>
              </a:ext>
            </a:extLst>
          </p:cNvPr>
          <p:cNvGrpSpPr/>
          <p:nvPr/>
        </p:nvGrpSpPr>
        <p:grpSpPr>
          <a:xfrm>
            <a:off x="6555083" y="2615314"/>
            <a:ext cx="957941" cy="914400"/>
            <a:chOff x="1517900" y="2634602"/>
            <a:chExt cx="957941" cy="914400"/>
          </a:xfrm>
        </p:grpSpPr>
        <p:pic>
          <p:nvPicPr>
            <p:cNvPr id="5" name="Graphic 4" descr="Key outline">
              <a:extLst>
                <a:ext uri="{FF2B5EF4-FFF2-40B4-BE49-F238E27FC236}">
                  <a16:creationId xmlns:a16="http://schemas.microsoft.com/office/drawing/2014/main" id="{64F41E86-3F5B-4EA5-AEA2-BE6DB3C15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17900" y="2634602"/>
              <a:ext cx="914400" cy="914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4FDA0A-C24B-6066-AA8B-6F5381DF2E19}"/>
                </a:ext>
              </a:extLst>
            </p:cNvPr>
            <p:cNvSpPr txBox="1"/>
            <p:nvPr/>
          </p:nvSpPr>
          <p:spPr>
            <a:xfrm>
              <a:off x="1670605" y="2937072"/>
              <a:ext cx="805236" cy="33516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b="1" dirty="0">
                  <a:solidFill>
                    <a:srgbClr val="FFFF00"/>
                  </a:solidFill>
                </a:rPr>
                <a:t>salsa20</a:t>
              </a:r>
              <a:endParaRPr lang="he-IL" sz="12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270160-FCCE-18C9-14C5-DCF5B5F66B88}"/>
              </a:ext>
            </a:extLst>
          </p:cNvPr>
          <p:cNvGrpSpPr/>
          <p:nvPr/>
        </p:nvGrpSpPr>
        <p:grpSpPr>
          <a:xfrm>
            <a:off x="5712300" y="3398309"/>
            <a:ext cx="914400" cy="914400"/>
            <a:chOff x="2352896" y="3398309"/>
            <a:chExt cx="914400" cy="914400"/>
          </a:xfrm>
        </p:grpSpPr>
        <p:pic>
          <p:nvPicPr>
            <p:cNvPr id="14" name="Graphic 13" descr="Chat bubble outline">
              <a:extLst>
                <a:ext uri="{FF2B5EF4-FFF2-40B4-BE49-F238E27FC236}">
                  <a16:creationId xmlns:a16="http://schemas.microsoft.com/office/drawing/2014/main" id="{D5612AF8-DE5E-4765-EA96-00DAA1D51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52896" y="3398309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003D0E-83FC-52F6-1DDD-F07C9AEBB7D1}"/>
                </a:ext>
              </a:extLst>
            </p:cNvPr>
            <p:cNvSpPr txBox="1"/>
            <p:nvPr/>
          </p:nvSpPr>
          <p:spPr>
            <a:xfrm>
              <a:off x="2484389" y="3665517"/>
              <a:ext cx="710221" cy="2539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50" b="1" dirty="0">
                  <a:solidFill>
                    <a:srgbClr val="FFFF00"/>
                  </a:solidFill>
                </a:rPr>
                <a:t>message</a:t>
              </a:r>
              <a:endParaRPr lang="he-IL" sz="105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5866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1761B2A-EC07-F823-842E-BE0A9A8D5EEA}"/>
              </a:ext>
            </a:extLst>
          </p:cNvPr>
          <p:cNvSpPr txBox="1"/>
          <p:nvPr/>
        </p:nvSpPr>
        <p:spPr>
          <a:xfrm>
            <a:off x="2586835" y="120446"/>
            <a:ext cx="442844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+mj-lt"/>
              </a:rPr>
              <a:t>Thank you for listening  </a:t>
            </a:r>
          </a:p>
          <a:p>
            <a:endParaRPr lang="en-US" sz="6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18D73F5E-0E2D-C885-832F-A52686CE1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35" y="1782305"/>
            <a:ext cx="3297480" cy="32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71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D0CEF1-EC67-DF81-4579-194C8C36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0" y="128470"/>
            <a:ext cx="7940659" cy="891995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Hamming code matrix</a:t>
            </a:r>
            <a:endParaRPr lang="he-IL" b="1" dirty="0">
              <a:solidFill>
                <a:schemeClr val="bg1"/>
              </a:solidFill>
            </a:endParaRPr>
          </a:p>
        </p:txBody>
      </p:sp>
      <p:pic>
        <p:nvPicPr>
          <p:cNvPr id="17" name="מציין מיקום תוכן 16">
            <a:extLst>
              <a:ext uri="{FF2B5EF4-FFF2-40B4-BE49-F238E27FC236}">
                <a16:creationId xmlns:a16="http://schemas.microsoft.com/office/drawing/2014/main" id="{116DE0E0-EF2C-EE86-DFF3-288682BDE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190"/>
          <a:stretch/>
        </p:blipFill>
        <p:spPr>
          <a:xfrm>
            <a:off x="601670" y="1808225"/>
            <a:ext cx="2060369" cy="1679755"/>
          </a:xfr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EE963921-0386-6E29-D56B-64C3E43934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44"/>
          <a:stretch/>
        </p:blipFill>
        <p:spPr>
          <a:xfrm>
            <a:off x="3134483" y="1808225"/>
            <a:ext cx="2875031" cy="967824"/>
          </a:xfrm>
          <a:prstGeom prst="rect">
            <a:avLst/>
          </a:prstGeom>
        </p:spPr>
      </p:pic>
      <p:pic>
        <p:nvPicPr>
          <p:cNvPr id="20" name="Picture 7">
            <a:extLst>
              <a:ext uri="{FF2B5EF4-FFF2-40B4-BE49-F238E27FC236}">
                <a16:creationId xmlns:a16="http://schemas.microsoft.com/office/drawing/2014/main" id="{791FF5B3-9202-8BA3-E3C1-BE10C2C6F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237" y="1787319"/>
            <a:ext cx="2220092" cy="89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8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696;p62">
            <a:extLst>
              <a:ext uri="{FF2B5EF4-FFF2-40B4-BE49-F238E27FC236}">
                <a16:creationId xmlns:a16="http://schemas.microsoft.com/office/drawing/2014/main" id="{DDEF607D-669A-4D6E-0E45-616505A8D3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265" y="67801"/>
            <a:ext cx="7423525" cy="84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systematic encoding map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26" name="Google Shape;1697;p62">
            <a:extLst>
              <a:ext uri="{FF2B5EF4-FFF2-40B4-BE49-F238E27FC236}">
                <a16:creationId xmlns:a16="http://schemas.microsoft.com/office/drawing/2014/main" id="{0C73D3B5-7DD2-719A-7189-770F62197F97}"/>
              </a:ext>
            </a:extLst>
          </p:cNvPr>
          <p:cNvSpPr txBox="1">
            <a:spLocks/>
          </p:cNvSpPr>
          <p:nvPr/>
        </p:nvSpPr>
        <p:spPr>
          <a:xfrm>
            <a:off x="2057390" y="910022"/>
            <a:ext cx="5650085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anium"/>
              <a:buNone/>
              <a:defRPr sz="2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anium"/>
              <a:buNone/>
              <a:defRPr sz="24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anium"/>
              <a:buNone/>
              <a:defRPr sz="24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anium"/>
              <a:buNone/>
              <a:defRPr sz="24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anium"/>
              <a:buNone/>
              <a:defRPr sz="24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anium"/>
              <a:buNone/>
              <a:defRPr sz="24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anium"/>
              <a:buNone/>
              <a:defRPr sz="24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anium"/>
              <a:buNone/>
              <a:defRPr sz="24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anium"/>
              <a:buNone/>
              <a:defRPr sz="24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US" sz="2200" b="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verpass"/>
                <a:ea typeface="+mj-ea"/>
                <a:cs typeface="+mj-cs"/>
              </a:rPr>
              <a:t>Generator of Hamming code (7,4)</a:t>
            </a:r>
          </a:p>
        </p:txBody>
      </p:sp>
      <p:sp>
        <p:nvSpPr>
          <p:cNvPr id="27" name="Google Shape;1698;p62">
            <a:extLst>
              <a:ext uri="{FF2B5EF4-FFF2-40B4-BE49-F238E27FC236}">
                <a16:creationId xmlns:a16="http://schemas.microsoft.com/office/drawing/2014/main" id="{FC58AF64-910E-7477-E0E5-DD7F3931CCA4}"/>
              </a:ext>
            </a:extLst>
          </p:cNvPr>
          <p:cNvSpPr txBox="1">
            <a:spLocks/>
          </p:cNvSpPr>
          <p:nvPr/>
        </p:nvSpPr>
        <p:spPr>
          <a:xfrm>
            <a:off x="448965" y="1502815"/>
            <a:ext cx="718228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pPr marL="0" indent="0"/>
            <a:r>
              <a:rPr lang="en-US" sz="1867" dirty="0"/>
              <a:t>Multiply vector x of length k, will produce code word of length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תיבת טקסט 31">
                <a:extLst>
                  <a:ext uri="{FF2B5EF4-FFF2-40B4-BE49-F238E27FC236}">
                    <a16:creationId xmlns:a16="http://schemas.microsoft.com/office/drawing/2014/main" id="{7740CBE9-4B3A-A30D-D0E8-AB6707E173F6}"/>
                  </a:ext>
                </a:extLst>
              </p:cNvPr>
              <p:cNvSpPr txBox="1"/>
              <p:nvPr/>
            </p:nvSpPr>
            <p:spPr>
              <a:xfrm>
                <a:off x="-1078085" y="1888110"/>
                <a:ext cx="10765085" cy="5915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limUpp>
                            <m:limUppPr>
                              <m:ctrlP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groupChr>
                                <m:groupChrPr>
                                  <m:chr m:val="⏞"/>
                                  <m:pos m:val="top"/>
                                  <m:vertJc m:val="bot"/>
                                  <m:ctrlP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r>
                                <a:rPr lang="en-US" i="1">
                                  <a:solidFill>
                                    <a:srgbClr val="981B5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solidFill>
                                    <a:srgbClr val="981B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lim>
                          </m:limUpp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limUpp>
                            <m:limUppPr>
                              <m:ctrlP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groupChr>
                                <m:groupChrPr>
                                  <m:chr m:val="⏞"/>
                                  <m:pos m:val="top"/>
                                  <m:vertJc m:val="bot"/>
                                  <m:ctrlP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r>
                                <a:rPr lang="en-US" i="1">
                                  <a:solidFill>
                                    <a:srgbClr val="0514B9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solidFill>
                                    <a:srgbClr val="0514B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lim>
                          </m:limUpp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limUpp>
                            <m:limUppPr>
                              <m:ctrlP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groupChr>
                                <m:groupChrPr>
                                  <m:chr m:val="⏞"/>
                                  <m:pos m:val="top"/>
                                  <m:vertJc m:val="bot"/>
                                  <m:ctrlP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r>
                                <a:rPr lang="en-US" i="1">
                                  <a:solidFill>
                                    <a:srgbClr val="12994B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solidFill>
                                    <a:srgbClr val="12994B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lim>
                          </m:limUpp>
                        </m:e>
                      </m:d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8" name="תיבת טקסט 31">
                <a:extLst>
                  <a:ext uri="{FF2B5EF4-FFF2-40B4-BE49-F238E27FC236}">
                    <a16:creationId xmlns:a16="http://schemas.microsoft.com/office/drawing/2014/main" id="{7740CBE9-4B3A-A30D-D0E8-AB6707E17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78085" y="1888110"/>
                <a:ext cx="10765085" cy="5915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תמונה 36">
            <a:extLst>
              <a:ext uri="{FF2B5EF4-FFF2-40B4-BE49-F238E27FC236}">
                <a16:creationId xmlns:a16="http://schemas.microsoft.com/office/drawing/2014/main" id="{AB5F4739-D0B6-1395-A578-EA6047C9F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7655" y="2838794"/>
            <a:ext cx="1832460" cy="22543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תיבת טקסט 10">
                <a:extLst>
                  <a:ext uri="{FF2B5EF4-FFF2-40B4-BE49-F238E27FC236}">
                    <a16:creationId xmlns:a16="http://schemas.microsoft.com/office/drawing/2014/main" id="{4CCBE2AD-2A1B-9504-2D6D-34789EF098F8}"/>
                  </a:ext>
                </a:extLst>
              </p:cNvPr>
              <p:cNvSpPr txBox="1"/>
              <p:nvPr/>
            </p:nvSpPr>
            <p:spPr>
              <a:xfrm>
                <a:off x="3934064" y="2446125"/>
                <a:ext cx="53158" cy="502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67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667" dirty="0">
                  <a:solidFill>
                    <a:prstClr val="white"/>
                  </a:solidFill>
                  <a:latin typeface="Calisto MT" panose="02040603050505030304"/>
                </a:endParaRPr>
              </a:p>
            </p:txBody>
          </p:sp>
        </mc:Choice>
        <mc:Fallback xmlns="">
          <p:sp>
            <p:nvSpPr>
              <p:cNvPr id="39" name="תיבת טקסט 10">
                <a:extLst>
                  <a:ext uri="{FF2B5EF4-FFF2-40B4-BE49-F238E27FC236}">
                    <a16:creationId xmlns:a16="http://schemas.microsoft.com/office/drawing/2014/main" id="{4CCBE2AD-2A1B-9504-2D6D-34789EF09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064" y="2446125"/>
                <a:ext cx="53158" cy="502766"/>
              </a:xfrm>
              <a:prstGeom prst="rect">
                <a:avLst/>
              </a:prstGeom>
              <a:blipFill>
                <a:blip r:embed="rId5"/>
                <a:stretch>
                  <a:fillRect r="-32222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תיבת טקסט 10">
                <a:extLst>
                  <a:ext uri="{FF2B5EF4-FFF2-40B4-BE49-F238E27FC236}">
                    <a16:creationId xmlns:a16="http://schemas.microsoft.com/office/drawing/2014/main" id="{CCBDF6CA-4EC1-A289-7294-37B1B937ACDB}"/>
                  </a:ext>
                </a:extLst>
              </p:cNvPr>
              <p:cNvSpPr txBox="1"/>
              <p:nvPr/>
            </p:nvSpPr>
            <p:spPr>
              <a:xfrm>
                <a:off x="4724705" y="2432272"/>
                <a:ext cx="53158" cy="502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67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667" dirty="0">
                  <a:solidFill>
                    <a:prstClr val="white"/>
                  </a:solidFill>
                  <a:latin typeface="Calisto MT" panose="02040603050505030304"/>
                </a:endParaRPr>
              </a:p>
            </p:txBody>
          </p:sp>
        </mc:Choice>
        <mc:Fallback xmlns="">
          <p:sp>
            <p:nvSpPr>
              <p:cNvPr id="40" name="תיבת טקסט 10">
                <a:extLst>
                  <a:ext uri="{FF2B5EF4-FFF2-40B4-BE49-F238E27FC236}">
                    <a16:creationId xmlns:a16="http://schemas.microsoft.com/office/drawing/2014/main" id="{CCBDF6CA-4EC1-A289-7294-37B1B937A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705" y="2432272"/>
                <a:ext cx="53158" cy="502766"/>
              </a:xfrm>
              <a:prstGeom prst="rect">
                <a:avLst/>
              </a:prstGeom>
              <a:blipFill>
                <a:blip r:embed="rId6"/>
                <a:stretch>
                  <a:fillRect r="-35555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76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996B3D-9201-BCCD-6C9F-01D752678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0" y="128470"/>
            <a:ext cx="7024430" cy="91623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Example of the correcting code</a:t>
            </a:r>
            <a:endParaRPr lang="he-IL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תיבת טקסט 17">
                <a:extLst>
                  <a:ext uri="{FF2B5EF4-FFF2-40B4-BE49-F238E27FC236}">
                    <a16:creationId xmlns:a16="http://schemas.microsoft.com/office/drawing/2014/main" id="{8DD52870-CC55-7205-97A5-B65F380F8173}"/>
                  </a:ext>
                </a:extLst>
              </p:cNvPr>
              <p:cNvSpPr txBox="1"/>
              <p:nvPr/>
            </p:nvSpPr>
            <p:spPr>
              <a:xfrm>
                <a:off x="601670" y="1502815"/>
                <a:ext cx="8246070" cy="307314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US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adding</m:t>
                      </m:r>
                      <m:r>
                        <a:rPr lang="en-US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error</m:t>
                      </m:r>
                      <m:r>
                        <a:rPr lang="en-US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place</m:t>
                      </m:r>
                      <m:r>
                        <a:rPr lang="en-US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using</m:t>
                      </m:r>
                      <m:r>
                        <a:rPr lang="en-US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vector</m:t>
                      </m:r>
                      <m:r>
                        <a:rPr lang="en-US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1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𝑓𝑖𝑛𝑑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𝑝𝑜𝑡𝑖𝑜𝑛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𝑢𝑠𝑖𝑛𝑔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𝑝𝑎𝑖𝑟𝑖𝑡𝑦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𝑒𝑐𝑘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𝑝𝑙𝑎𝑐𝑒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𝑎𝑐𝑐𝑜𝑟𝑑𝑖𝑛𝑔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𝑝𝑎𝑖𝑟𝑢𝑡𝑦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𝑒𝑐𝑘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𝑐𝑜𝑟𝑟𝑒𝑐𝑡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𝑔𝑒𝑡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𝑜𝑟𝑖𝑔𝑖𝑛𝑎𝑙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𝑐𝑜𝑑𝑒𝑤𝑜𝑟𝑑</m:t>
                      </m:r>
                    </m:oMath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𝒏𝒐𝒕𝒆</m:t>
                      </m:r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𝑤𝑎𝑠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𝑖𝑛𝑠𝑒𝑟𝑡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e-IL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תיבת טקסט 17">
                <a:extLst>
                  <a:ext uri="{FF2B5EF4-FFF2-40B4-BE49-F238E27FC236}">
                    <a16:creationId xmlns:a16="http://schemas.microsoft.com/office/drawing/2014/main" id="{8DD52870-CC55-7205-97A5-B65F380F8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0" y="1502815"/>
                <a:ext cx="8246070" cy="30731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138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3124</Words>
  <Application>Microsoft Office PowerPoint</Application>
  <PresentationFormat>‫הצגה על המסך (16:9)</PresentationFormat>
  <Paragraphs>454</Paragraphs>
  <Slides>64</Slides>
  <Notes>28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9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64</vt:i4>
      </vt:variant>
    </vt:vector>
  </HeadingPairs>
  <TitlesOfParts>
    <vt:vector size="74" baseType="lpstr">
      <vt:lpstr>Arial</vt:lpstr>
      <vt:lpstr>Calibri</vt:lpstr>
      <vt:lpstr>Calisto MT</vt:lpstr>
      <vt:lpstr>Cambria Math</vt:lpstr>
      <vt:lpstr>Overpass</vt:lpstr>
      <vt:lpstr>Oxanium</vt:lpstr>
      <vt:lpstr>Times New Roman</vt:lpstr>
      <vt:lpstr>Wingdings 2</vt:lpstr>
      <vt:lpstr>Wingdings 3</vt:lpstr>
      <vt:lpstr>Office Theme</vt:lpstr>
      <vt:lpstr>Crypto Project   </vt:lpstr>
      <vt:lpstr>Project task </vt:lpstr>
      <vt:lpstr>Algorithms</vt:lpstr>
      <vt:lpstr>McEliece </vt:lpstr>
      <vt:lpstr>מצגת של PowerPoint‏</vt:lpstr>
      <vt:lpstr>מצגת של PowerPoint‏</vt:lpstr>
      <vt:lpstr>Hamming code matrix</vt:lpstr>
      <vt:lpstr>systematic encoding map</vt:lpstr>
      <vt:lpstr>Example of the correcting code</vt:lpstr>
      <vt:lpstr>מצגת של PowerPoint‏</vt:lpstr>
      <vt:lpstr>McEliece Key Generation</vt:lpstr>
      <vt:lpstr>מצגת של PowerPoint‏</vt:lpstr>
      <vt:lpstr>מצגת של PowerPoint‏</vt:lpstr>
      <vt:lpstr>McEliece Proof of Decryption</vt:lpstr>
      <vt:lpstr>Our Hopes:</vt:lpstr>
      <vt:lpstr>מצגת של PowerPoint‏</vt:lpstr>
      <vt:lpstr>מצגת של PowerPoint‏</vt:lpstr>
      <vt:lpstr>מצגת של PowerPoint‏</vt:lpstr>
      <vt:lpstr>Salsa20 </vt:lpstr>
      <vt:lpstr>מצגת של PowerPoint‏</vt:lpstr>
      <vt:lpstr>Diagram algorithm </vt:lpstr>
      <vt:lpstr>How the Algorithm work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ECDSA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2023-11-05T15:16:34Z</dcterms:modified>
</cp:coreProperties>
</file>