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0" r:id="rId4"/>
    <p:sldId id="256" r:id="rId5"/>
    <p:sldId id="261" r:id="rId6"/>
    <p:sldId id="262" r:id="rId7"/>
    <p:sldId id="257"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403678-DE4A-4987-AFEE-1BB7B316937B}"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182421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403678-DE4A-4987-AFEE-1BB7B316937B}"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166688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403678-DE4A-4987-AFEE-1BB7B316937B}"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268656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403678-DE4A-4987-AFEE-1BB7B316937B}"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386595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03678-DE4A-4987-AFEE-1BB7B316937B}"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342187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403678-DE4A-4987-AFEE-1BB7B316937B}"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185486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403678-DE4A-4987-AFEE-1BB7B316937B}" type="datetimeFigureOut">
              <a:rPr lang="en-US" smtClean="0"/>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69474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403678-DE4A-4987-AFEE-1BB7B316937B}" type="datetimeFigureOut">
              <a:rPr lang="en-US" smtClean="0"/>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379076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03678-DE4A-4987-AFEE-1BB7B316937B}" type="datetimeFigureOut">
              <a:rPr lang="en-US" smtClean="0"/>
              <a:t>8/31/2019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252312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403678-DE4A-4987-AFEE-1BB7B316937B}"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427281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403678-DE4A-4987-AFEE-1BB7B316937B}"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57211-AEC5-4F7D-8A61-28CF53B2D4E0}" type="slidenum">
              <a:rPr lang="en-US" smtClean="0"/>
              <a:t>‹#›</a:t>
            </a:fld>
            <a:endParaRPr lang="en-US"/>
          </a:p>
        </p:txBody>
      </p:sp>
    </p:spTree>
    <p:extLst>
      <p:ext uri="{BB962C8B-B14F-4D97-AF65-F5344CB8AC3E}">
        <p14:creationId xmlns:p14="http://schemas.microsoft.com/office/powerpoint/2010/main" val="181819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03678-DE4A-4987-AFEE-1BB7B316937B}" type="datetimeFigureOut">
              <a:rPr lang="en-US" smtClean="0"/>
              <a:t>8/31/2019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57211-AEC5-4F7D-8A61-28CF53B2D4E0}" type="slidenum">
              <a:rPr lang="en-US" smtClean="0"/>
              <a:t>‹#›</a:t>
            </a:fld>
            <a:endParaRPr lang="en-US"/>
          </a:p>
        </p:txBody>
      </p:sp>
    </p:spTree>
    <p:extLst>
      <p:ext uri="{BB962C8B-B14F-4D97-AF65-F5344CB8AC3E}">
        <p14:creationId xmlns:p14="http://schemas.microsoft.com/office/powerpoint/2010/main" val="1455231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7E8C97-122B-4DC3-B9DC-C229D66BCA3A}"/>
              </a:ext>
            </a:extLst>
          </p:cNvPr>
          <p:cNvSpPr/>
          <p:nvPr/>
        </p:nvSpPr>
        <p:spPr>
          <a:xfrm>
            <a:off x="2634092" y="2967335"/>
            <a:ext cx="692381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Model design, </a:t>
            </a:r>
            <a:r>
              <a:rPr lang="en-US" sz="5400" b="0" cap="none" spc="0" dirty="0">
                <a:ln w="0"/>
                <a:solidFill>
                  <a:schemeClr val="tx1"/>
                </a:solidFill>
                <a:effectLst>
                  <a:outerShdw blurRad="38100" dist="19050" dir="2700000" algn="tl" rotWithShape="0">
                    <a:schemeClr val="dk1">
                      <a:alpha val="40000"/>
                    </a:schemeClr>
                  </a:outerShdw>
                </a:effectLst>
              </a:rPr>
              <a:t>Version 1</a:t>
            </a:r>
          </a:p>
        </p:txBody>
      </p:sp>
    </p:spTree>
    <p:extLst>
      <p:ext uri="{BB962C8B-B14F-4D97-AF65-F5344CB8AC3E}">
        <p14:creationId xmlns:p14="http://schemas.microsoft.com/office/powerpoint/2010/main" val="409816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457264" y="208866"/>
            <a:ext cx="1277472"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IFolder</a:t>
            </a:r>
            <a:endParaRPr lang="en-US" dirty="0"/>
          </a:p>
        </p:txBody>
      </p:sp>
      <p:sp>
        <p:nvSpPr>
          <p:cNvPr id="24" name="Rounded Rectangle 12">
            <a:extLst>
              <a:ext uri="{FF2B5EF4-FFF2-40B4-BE49-F238E27FC236}">
                <a16:creationId xmlns:a16="http://schemas.microsoft.com/office/drawing/2014/main" id="{91C3BFD5-E377-4C33-AE10-4CA4C4E6ADC6}"/>
              </a:ext>
            </a:extLst>
          </p:cNvPr>
          <p:cNvSpPr/>
          <p:nvPr/>
        </p:nvSpPr>
        <p:spPr>
          <a:xfrm>
            <a:off x="4116281" y="3190765"/>
            <a:ext cx="1760282"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IFolderContent</a:t>
            </a:r>
            <a:endParaRPr lang="en-US" dirty="0"/>
          </a:p>
        </p:txBody>
      </p:sp>
      <p:sp>
        <p:nvSpPr>
          <p:cNvPr id="26" name="Rounded Rectangle 12">
            <a:extLst>
              <a:ext uri="{FF2B5EF4-FFF2-40B4-BE49-F238E27FC236}">
                <a16:creationId xmlns:a16="http://schemas.microsoft.com/office/drawing/2014/main" id="{B0C1D9EB-2926-4E2D-9117-FF4741719437}"/>
              </a:ext>
            </a:extLst>
          </p:cNvPr>
          <p:cNvSpPr/>
          <p:nvPr/>
        </p:nvSpPr>
        <p:spPr>
          <a:xfrm>
            <a:off x="6096000" y="5053613"/>
            <a:ext cx="1277472"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IFile</a:t>
            </a:r>
            <a:endParaRPr lang="en-US" dirty="0"/>
          </a:p>
        </p:txBody>
      </p:sp>
      <p:sp>
        <p:nvSpPr>
          <p:cNvPr id="27" name="Rounded Rectangle 12">
            <a:extLst>
              <a:ext uri="{FF2B5EF4-FFF2-40B4-BE49-F238E27FC236}">
                <a16:creationId xmlns:a16="http://schemas.microsoft.com/office/drawing/2014/main" id="{CCF83A59-2649-4FFA-A534-7331275E2ADB}"/>
              </a:ext>
            </a:extLst>
          </p:cNvPr>
          <p:cNvSpPr/>
          <p:nvPr/>
        </p:nvSpPr>
        <p:spPr>
          <a:xfrm>
            <a:off x="2838809" y="5053613"/>
            <a:ext cx="1277472"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IFolder</a:t>
            </a:r>
            <a:endParaRPr lang="en-US" dirty="0"/>
          </a:p>
        </p:txBody>
      </p:sp>
      <p:sp>
        <p:nvSpPr>
          <p:cNvPr id="28" name="Rounded Rectangle 12">
            <a:extLst>
              <a:ext uri="{FF2B5EF4-FFF2-40B4-BE49-F238E27FC236}">
                <a16:creationId xmlns:a16="http://schemas.microsoft.com/office/drawing/2014/main" id="{77CAFB12-0B68-4D8C-A98D-5E9BBF0805C7}"/>
              </a:ext>
            </a:extLst>
          </p:cNvPr>
          <p:cNvSpPr/>
          <p:nvPr/>
        </p:nvSpPr>
        <p:spPr>
          <a:xfrm>
            <a:off x="8269777" y="1575029"/>
            <a:ext cx="1760282"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IFolderPage</a:t>
            </a:r>
            <a:endParaRPr lang="en-US" dirty="0"/>
          </a:p>
        </p:txBody>
      </p:sp>
      <p:sp>
        <p:nvSpPr>
          <p:cNvPr id="29" name="Rounded Rectangle 12">
            <a:extLst>
              <a:ext uri="{FF2B5EF4-FFF2-40B4-BE49-F238E27FC236}">
                <a16:creationId xmlns:a16="http://schemas.microsoft.com/office/drawing/2014/main" id="{9FE8DCFC-8907-4A1A-8113-0356FA561417}"/>
              </a:ext>
            </a:extLst>
          </p:cNvPr>
          <p:cNvSpPr/>
          <p:nvPr/>
        </p:nvSpPr>
        <p:spPr>
          <a:xfrm>
            <a:off x="6183524" y="1575029"/>
            <a:ext cx="1760282"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IFolderPage</a:t>
            </a:r>
            <a:endParaRPr lang="en-US" dirty="0"/>
          </a:p>
        </p:txBody>
      </p:sp>
      <p:sp>
        <p:nvSpPr>
          <p:cNvPr id="30" name="Rounded Rectangle 12">
            <a:extLst>
              <a:ext uri="{FF2B5EF4-FFF2-40B4-BE49-F238E27FC236}">
                <a16:creationId xmlns:a16="http://schemas.microsoft.com/office/drawing/2014/main" id="{5F127954-51DB-4406-A654-E469A2130D0F}"/>
              </a:ext>
            </a:extLst>
          </p:cNvPr>
          <p:cNvSpPr/>
          <p:nvPr/>
        </p:nvSpPr>
        <p:spPr>
          <a:xfrm>
            <a:off x="4097271" y="1575029"/>
            <a:ext cx="1760282"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IFolderPage</a:t>
            </a:r>
            <a:endParaRPr lang="en-US" dirty="0"/>
          </a:p>
        </p:txBody>
      </p:sp>
      <p:sp>
        <p:nvSpPr>
          <p:cNvPr id="31" name="Rounded Rectangle 12">
            <a:extLst>
              <a:ext uri="{FF2B5EF4-FFF2-40B4-BE49-F238E27FC236}">
                <a16:creationId xmlns:a16="http://schemas.microsoft.com/office/drawing/2014/main" id="{8F37506E-6DE2-4783-8A14-568B98A14B7E}"/>
              </a:ext>
            </a:extLst>
          </p:cNvPr>
          <p:cNvSpPr/>
          <p:nvPr/>
        </p:nvSpPr>
        <p:spPr>
          <a:xfrm>
            <a:off x="1922241" y="1575028"/>
            <a:ext cx="1760282"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IFolderPage</a:t>
            </a:r>
            <a:endParaRPr lang="en-US" dirty="0"/>
          </a:p>
        </p:txBody>
      </p:sp>
      <p:cxnSp>
        <p:nvCxnSpPr>
          <p:cNvPr id="3" name="Straight Arrow Connector 2">
            <a:extLst>
              <a:ext uri="{FF2B5EF4-FFF2-40B4-BE49-F238E27FC236}">
                <a16:creationId xmlns:a16="http://schemas.microsoft.com/office/drawing/2014/main" id="{B7527C55-0E0B-4626-B66F-3F00A81CDA67}"/>
              </a:ext>
            </a:extLst>
          </p:cNvPr>
          <p:cNvCxnSpPr>
            <a:cxnSpLocks/>
            <a:stCxn id="13" idx="3"/>
          </p:cNvCxnSpPr>
          <p:nvPr/>
        </p:nvCxnSpPr>
        <p:spPr>
          <a:xfrm>
            <a:off x="6734736" y="731918"/>
            <a:ext cx="1628029" cy="76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3DAC404-444D-4A24-80AC-E09F2A368B1E}"/>
              </a:ext>
            </a:extLst>
          </p:cNvPr>
          <p:cNvCxnSpPr>
            <a:cxnSpLocks/>
          </p:cNvCxnSpPr>
          <p:nvPr/>
        </p:nvCxnSpPr>
        <p:spPr>
          <a:xfrm>
            <a:off x="6096000" y="1250530"/>
            <a:ext cx="201227" cy="32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95F5405-B9AB-4C3D-B21D-924C921FA207}"/>
              </a:ext>
            </a:extLst>
          </p:cNvPr>
          <p:cNvCxnSpPr>
            <a:cxnSpLocks/>
            <a:stCxn id="13" idx="2"/>
          </p:cNvCxnSpPr>
          <p:nvPr/>
        </p:nvCxnSpPr>
        <p:spPr>
          <a:xfrm flipH="1">
            <a:off x="5844465" y="1254969"/>
            <a:ext cx="251535" cy="320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DDBCAE-A441-4C2F-B2C6-6385249452DA}"/>
              </a:ext>
            </a:extLst>
          </p:cNvPr>
          <p:cNvCxnSpPr>
            <a:cxnSpLocks/>
            <a:stCxn id="13" idx="1"/>
          </p:cNvCxnSpPr>
          <p:nvPr/>
        </p:nvCxnSpPr>
        <p:spPr>
          <a:xfrm flipH="1">
            <a:off x="3726286" y="731918"/>
            <a:ext cx="1730978" cy="846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354ACF5-3090-4190-9251-DB26187B0AA6}"/>
              </a:ext>
            </a:extLst>
          </p:cNvPr>
          <p:cNvCxnSpPr>
            <a:stCxn id="30" idx="2"/>
          </p:cNvCxnSpPr>
          <p:nvPr/>
        </p:nvCxnSpPr>
        <p:spPr>
          <a:xfrm>
            <a:off x="4977412" y="2621132"/>
            <a:ext cx="0" cy="49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2E852A1-103E-4BE9-B4BB-5703060F7AA2}"/>
              </a:ext>
            </a:extLst>
          </p:cNvPr>
          <p:cNvCxnSpPr>
            <a:cxnSpLocks/>
          </p:cNvCxnSpPr>
          <p:nvPr/>
        </p:nvCxnSpPr>
        <p:spPr>
          <a:xfrm>
            <a:off x="5018389" y="4236868"/>
            <a:ext cx="1077611" cy="816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E4E440D-B539-4998-9ADD-85B8A650202E}"/>
              </a:ext>
            </a:extLst>
          </p:cNvPr>
          <p:cNvCxnSpPr>
            <a:cxnSpLocks/>
            <a:stCxn id="24" idx="2"/>
          </p:cNvCxnSpPr>
          <p:nvPr/>
        </p:nvCxnSpPr>
        <p:spPr>
          <a:xfrm flipH="1">
            <a:off x="4116281" y="4236868"/>
            <a:ext cx="880141" cy="816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63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7E8C97-122B-4DC3-B9DC-C229D66BCA3A}"/>
              </a:ext>
            </a:extLst>
          </p:cNvPr>
          <p:cNvSpPr/>
          <p:nvPr/>
        </p:nvSpPr>
        <p:spPr>
          <a:xfrm>
            <a:off x="2544933" y="2967335"/>
            <a:ext cx="710213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System design, </a:t>
            </a:r>
            <a:r>
              <a:rPr lang="en-US" sz="5400" b="0" cap="none" spc="0" dirty="0">
                <a:ln w="0"/>
                <a:solidFill>
                  <a:schemeClr val="tx1"/>
                </a:solidFill>
                <a:effectLst>
                  <a:outerShdw blurRad="38100" dist="19050" dir="2700000" algn="tl" rotWithShape="0">
                    <a:schemeClr val="dk1">
                      <a:alpha val="40000"/>
                    </a:schemeClr>
                  </a:outerShdw>
                </a:effectLst>
              </a:rPr>
              <a:t>Version 1</a:t>
            </a:r>
          </a:p>
        </p:txBody>
      </p:sp>
    </p:spTree>
    <p:extLst>
      <p:ext uri="{BB962C8B-B14F-4D97-AF65-F5344CB8AC3E}">
        <p14:creationId xmlns:p14="http://schemas.microsoft.com/office/powerpoint/2010/main" val="87409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897345" y="322728"/>
            <a:ext cx="1443320" cy="13805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page repository</a:t>
            </a:r>
          </a:p>
        </p:txBody>
      </p:sp>
      <p:sp>
        <p:nvSpPr>
          <p:cNvPr id="12" name="Rectangle 11"/>
          <p:cNvSpPr/>
          <p:nvPr/>
        </p:nvSpPr>
        <p:spPr>
          <a:xfrm>
            <a:off x="89646" y="0"/>
            <a:ext cx="110265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a:t>
            </a:r>
          </a:p>
          <a:p>
            <a:pPr algn="ctr"/>
            <a:r>
              <a:rPr lang="en-US" dirty="0"/>
              <a:t>File system</a:t>
            </a:r>
          </a:p>
          <a:p>
            <a:pPr algn="ctr"/>
            <a:r>
              <a:rPr lang="en-US" dirty="0"/>
              <a:t>Other</a:t>
            </a:r>
          </a:p>
        </p:txBody>
      </p:sp>
      <p:sp>
        <p:nvSpPr>
          <p:cNvPr id="13" name="Rounded Rectangle 12"/>
          <p:cNvSpPr/>
          <p:nvPr/>
        </p:nvSpPr>
        <p:spPr>
          <a:xfrm>
            <a:off x="2887754" y="2599763"/>
            <a:ext cx="1443320" cy="13805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folder repository</a:t>
            </a:r>
          </a:p>
        </p:txBody>
      </p:sp>
      <p:sp>
        <p:nvSpPr>
          <p:cNvPr id="14" name="Rounded Rectangle 13"/>
          <p:cNvSpPr/>
          <p:nvPr/>
        </p:nvSpPr>
        <p:spPr>
          <a:xfrm>
            <a:off x="2913528" y="5200811"/>
            <a:ext cx="1443320" cy="13805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file repository</a:t>
            </a:r>
          </a:p>
        </p:txBody>
      </p:sp>
      <p:sp>
        <p:nvSpPr>
          <p:cNvPr id="15" name="Rounded Rectangle 14"/>
          <p:cNvSpPr/>
          <p:nvPr/>
        </p:nvSpPr>
        <p:spPr>
          <a:xfrm>
            <a:off x="5959284" y="313765"/>
            <a:ext cx="1443320" cy="1380566"/>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page service</a:t>
            </a:r>
          </a:p>
        </p:txBody>
      </p:sp>
      <p:sp>
        <p:nvSpPr>
          <p:cNvPr id="16" name="Rounded Rectangle 15"/>
          <p:cNvSpPr/>
          <p:nvPr/>
        </p:nvSpPr>
        <p:spPr>
          <a:xfrm>
            <a:off x="5959284" y="2613212"/>
            <a:ext cx="1443320" cy="1380566"/>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folder service</a:t>
            </a:r>
          </a:p>
        </p:txBody>
      </p:sp>
      <p:sp>
        <p:nvSpPr>
          <p:cNvPr id="17" name="Rounded Rectangle 16"/>
          <p:cNvSpPr/>
          <p:nvPr/>
        </p:nvSpPr>
        <p:spPr>
          <a:xfrm>
            <a:off x="5959284" y="5195047"/>
            <a:ext cx="1443320" cy="1380566"/>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file service</a:t>
            </a:r>
          </a:p>
        </p:txBody>
      </p:sp>
      <p:sp>
        <p:nvSpPr>
          <p:cNvPr id="19" name="Rounded Rectangle 18"/>
          <p:cNvSpPr/>
          <p:nvPr/>
        </p:nvSpPr>
        <p:spPr>
          <a:xfrm>
            <a:off x="8969187" y="2581836"/>
            <a:ext cx="1443320" cy="1380566"/>
          </a:xfrm>
          <a:prstGeom prst="round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service</a:t>
            </a:r>
          </a:p>
        </p:txBody>
      </p:sp>
      <p:sp>
        <p:nvSpPr>
          <p:cNvPr id="20" name="Rectangle 19"/>
          <p:cNvSpPr/>
          <p:nvPr/>
        </p:nvSpPr>
        <p:spPr>
          <a:xfrm>
            <a:off x="10766611" y="0"/>
            <a:ext cx="1277471"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Endpoint</a:t>
            </a:r>
          </a:p>
        </p:txBody>
      </p:sp>
      <p:cxnSp>
        <p:nvCxnSpPr>
          <p:cNvPr id="22" name="Straight Arrow Connector 21"/>
          <p:cNvCxnSpPr>
            <a:stCxn id="19" idx="1"/>
          </p:cNvCxnSpPr>
          <p:nvPr/>
        </p:nvCxnSpPr>
        <p:spPr>
          <a:xfrm flipH="1" flipV="1">
            <a:off x="7530353" y="1304365"/>
            <a:ext cx="1438834" cy="196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1"/>
          </p:cNvCxnSpPr>
          <p:nvPr/>
        </p:nvCxnSpPr>
        <p:spPr>
          <a:xfrm flipH="1" flipV="1">
            <a:off x="7466479" y="3225055"/>
            <a:ext cx="1502708" cy="47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1"/>
          </p:cNvCxnSpPr>
          <p:nvPr/>
        </p:nvCxnSpPr>
        <p:spPr>
          <a:xfrm flipH="1">
            <a:off x="7481049" y="3272119"/>
            <a:ext cx="1488138" cy="2003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1"/>
          </p:cNvCxnSpPr>
          <p:nvPr/>
        </p:nvCxnSpPr>
        <p:spPr>
          <a:xfrm flipH="1" flipV="1">
            <a:off x="4335560" y="972670"/>
            <a:ext cx="1623724" cy="3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1"/>
          </p:cNvCxnSpPr>
          <p:nvPr/>
        </p:nvCxnSpPr>
        <p:spPr>
          <a:xfrm flipH="1">
            <a:off x="4370296" y="1004048"/>
            <a:ext cx="1588988" cy="2079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5" idx="1"/>
          </p:cNvCxnSpPr>
          <p:nvPr/>
        </p:nvCxnSpPr>
        <p:spPr>
          <a:xfrm flipH="1">
            <a:off x="4399434" y="1004048"/>
            <a:ext cx="1559850" cy="485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1"/>
          </p:cNvCxnSpPr>
          <p:nvPr/>
        </p:nvCxnSpPr>
        <p:spPr>
          <a:xfrm flipH="1" flipV="1">
            <a:off x="4370296" y="972671"/>
            <a:ext cx="1588988" cy="2330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1"/>
          </p:cNvCxnSpPr>
          <p:nvPr/>
        </p:nvCxnSpPr>
        <p:spPr>
          <a:xfrm flipH="1" flipV="1">
            <a:off x="4370296" y="3225055"/>
            <a:ext cx="1588988" cy="78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6" idx="1"/>
          </p:cNvCxnSpPr>
          <p:nvPr/>
        </p:nvCxnSpPr>
        <p:spPr>
          <a:xfrm flipH="1">
            <a:off x="4399434" y="3303495"/>
            <a:ext cx="1559850" cy="254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1"/>
          </p:cNvCxnSpPr>
          <p:nvPr/>
        </p:nvCxnSpPr>
        <p:spPr>
          <a:xfrm flipH="1" flipV="1">
            <a:off x="4399434" y="1021982"/>
            <a:ext cx="1559850" cy="486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1"/>
          </p:cNvCxnSpPr>
          <p:nvPr/>
        </p:nvCxnSpPr>
        <p:spPr>
          <a:xfrm flipH="1" flipV="1">
            <a:off x="4415124" y="3357282"/>
            <a:ext cx="1544160" cy="252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7" idx="1"/>
          </p:cNvCxnSpPr>
          <p:nvPr/>
        </p:nvCxnSpPr>
        <p:spPr>
          <a:xfrm flipH="1" flipV="1">
            <a:off x="4370296" y="5836022"/>
            <a:ext cx="1588988" cy="49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1"/>
          </p:cNvCxnSpPr>
          <p:nvPr/>
        </p:nvCxnSpPr>
        <p:spPr>
          <a:xfrm flipH="1">
            <a:off x="2077581" y="1013011"/>
            <a:ext cx="819764" cy="140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2070851" y="3267641"/>
            <a:ext cx="61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0443882" y="3247468"/>
            <a:ext cx="291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6" idx="0"/>
          </p:cNvCxnSpPr>
          <p:nvPr/>
        </p:nvCxnSpPr>
        <p:spPr>
          <a:xfrm flipV="1">
            <a:off x="6680944" y="1783976"/>
            <a:ext cx="0" cy="8292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680944" y="4122481"/>
            <a:ext cx="0" cy="9739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400731" y="2516842"/>
            <a:ext cx="1304371" cy="15733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Generic repository</a:t>
            </a:r>
          </a:p>
        </p:txBody>
      </p:sp>
      <p:cxnSp>
        <p:nvCxnSpPr>
          <p:cNvPr id="37" name="Straight Arrow Connector 36"/>
          <p:cNvCxnSpPr>
            <a:stCxn id="14" idx="1"/>
          </p:cNvCxnSpPr>
          <p:nvPr/>
        </p:nvCxnSpPr>
        <p:spPr>
          <a:xfrm flipH="1" flipV="1">
            <a:off x="2250139" y="4128245"/>
            <a:ext cx="663389" cy="1762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2695013" y="3319191"/>
            <a:ext cx="192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1192305" y="3346085"/>
            <a:ext cx="192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54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DFC3F9-66A4-427A-B193-999D0E38062F}"/>
              </a:ext>
            </a:extLst>
          </p:cNvPr>
          <p:cNvSpPr/>
          <p:nvPr/>
        </p:nvSpPr>
        <p:spPr>
          <a:xfrm>
            <a:off x="2544936" y="2967335"/>
            <a:ext cx="710213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a:t>
            </a:r>
            <a:r>
              <a:rPr lang="en-US" sz="5400" dirty="0">
                <a:ln w="0"/>
                <a:effectLst>
                  <a:outerShdw blurRad="38100" dist="19050" dir="2700000" algn="tl" rotWithShape="0">
                    <a:schemeClr val="dk1">
                      <a:alpha val="40000"/>
                    </a:schemeClr>
                  </a:outerShdw>
                </a:effectLst>
              </a:rPr>
              <a:t>ystem design, </a:t>
            </a:r>
            <a:r>
              <a:rPr lang="en-US" sz="5400" b="0" cap="none" spc="0" dirty="0">
                <a:ln w="0"/>
                <a:solidFill>
                  <a:schemeClr val="tx1"/>
                </a:solidFill>
                <a:effectLst>
                  <a:outerShdw blurRad="38100" dist="19050" dir="2700000" algn="tl" rotWithShape="0">
                    <a:schemeClr val="dk1">
                      <a:alpha val="40000"/>
                    </a:schemeClr>
                  </a:outerShdw>
                </a:effectLst>
              </a:rPr>
              <a:t>Version 2</a:t>
            </a:r>
          </a:p>
        </p:txBody>
      </p:sp>
    </p:spTree>
    <p:extLst>
      <p:ext uri="{BB962C8B-B14F-4D97-AF65-F5344CB8AC3E}">
        <p14:creationId xmlns:p14="http://schemas.microsoft.com/office/powerpoint/2010/main" val="388839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045324" y="2741328"/>
            <a:ext cx="1304371"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page repository</a:t>
            </a:r>
          </a:p>
        </p:txBody>
      </p:sp>
      <p:sp>
        <p:nvSpPr>
          <p:cNvPr id="12" name="Rectangle 11"/>
          <p:cNvSpPr/>
          <p:nvPr/>
        </p:nvSpPr>
        <p:spPr>
          <a:xfrm>
            <a:off x="89646" y="0"/>
            <a:ext cx="110265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a:t>
            </a:r>
          </a:p>
          <a:p>
            <a:pPr algn="ctr"/>
            <a:r>
              <a:rPr lang="en-US" dirty="0"/>
              <a:t>File system</a:t>
            </a:r>
          </a:p>
          <a:p>
            <a:pPr algn="ctr"/>
            <a:r>
              <a:rPr lang="en-US" dirty="0"/>
              <a:t>Other</a:t>
            </a:r>
          </a:p>
        </p:txBody>
      </p:sp>
      <p:sp>
        <p:nvSpPr>
          <p:cNvPr id="13" name="Rounded Rectangle 12"/>
          <p:cNvSpPr/>
          <p:nvPr/>
        </p:nvSpPr>
        <p:spPr>
          <a:xfrm>
            <a:off x="6138850" y="1096633"/>
            <a:ext cx="1277472" cy="10461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folder repository</a:t>
            </a:r>
          </a:p>
        </p:txBody>
      </p:sp>
      <p:sp>
        <p:nvSpPr>
          <p:cNvPr id="14" name="Rounded Rectangle 13"/>
          <p:cNvSpPr/>
          <p:nvPr/>
        </p:nvSpPr>
        <p:spPr>
          <a:xfrm>
            <a:off x="2102216" y="5658784"/>
            <a:ext cx="1277471" cy="10120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file repository</a:t>
            </a:r>
          </a:p>
        </p:txBody>
      </p:sp>
      <p:sp>
        <p:nvSpPr>
          <p:cNvPr id="15" name="Rounded Rectangle 14"/>
          <p:cNvSpPr/>
          <p:nvPr/>
        </p:nvSpPr>
        <p:spPr>
          <a:xfrm>
            <a:off x="6138850" y="4137804"/>
            <a:ext cx="1277471" cy="1046103"/>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page service</a:t>
            </a:r>
          </a:p>
        </p:txBody>
      </p:sp>
      <p:sp>
        <p:nvSpPr>
          <p:cNvPr id="16" name="Rounded Rectangle 15"/>
          <p:cNvSpPr/>
          <p:nvPr/>
        </p:nvSpPr>
        <p:spPr>
          <a:xfrm>
            <a:off x="7591555" y="2618084"/>
            <a:ext cx="1304372" cy="1059485"/>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folder service</a:t>
            </a:r>
          </a:p>
        </p:txBody>
      </p:sp>
      <p:sp>
        <p:nvSpPr>
          <p:cNvPr id="17" name="Rounded Rectangle 16"/>
          <p:cNvSpPr/>
          <p:nvPr/>
        </p:nvSpPr>
        <p:spPr>
          <a:xfrm>
            <a:off x="4076270" y="5658784"/>
            <a:ext cx="1277471" cy="1046103"/>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file service</a:t>
            </a:r>
          </a:p>
        </p:txBody>
      </p:sp>
      <p:sp>
        <p:nvSpPr>
          <p:cNvPr id="19" name="Rounded Rectangle 18"/>
          <p:cNvSpPr/>
          <p:nvPr/>
        </p:nvSpPr>
        <p:spPr>
          <a:xfrm>
            <a:off x="9365941" y="2581836"/>
            <a:ext cx="1046565" cy="1129024"/>
          </a:xfrm>
          <a:prstGeom prst="round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Folder content service</a:t>
            </a:r>
          </a:p>
        </p:txBody>
      </p:sp>
      <p:sp>
        <p:nvSpPr>
          <p:cNvPr id="20" name="Rectangle 19"/>
          <p:cNvSpPr/>
          <p:nvPr/>
        </p:nvSpPr>
        <p:spPr>
          <a:xfrm>
            <a:off x="10766611" y="0"/>
            <a:ext cx="1277471"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Endpoint</a:t>
            </a:r>
          </a:p>
        </p:txBody>
      </p:sp>
      <p:cxnSp>
        <p:nvCxnSpPr>
          <p:cNvPr id="49" name="Straight Arrow Connector 48"/>
          <p:cNvCxnSpPr/>
          <p:nvPr/>
        </p:nvCxnSpPr>
        <p:spPr>
          <a:xfrm flipH="1">
            <a:off x="2070851" y="3267641"/>
            <a:ext cx="61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0412506" y="3146348"/>
            <a:ext cx="291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382468" y="2786528"/>
            <a:ext cx="1245126" cy="1046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Generic repository</a:t>
            </a:r>
          </a:p>
        </p:txBody>
      </p:sp>
      <p:cxnSp>
        <p:nvCxnSpPr>
          <p:cNvPr id="75" name="Straight Arrow Connector 74"/>
          <p:cNvCxnSpPr/>
          <p:nvPr/>
        </p:nvCxnSpPr>
        <p:spPr>
          <a:xfrm flipH="1">
            <a:off x="1192305" y="3346085"/>
            <a:ext cx="192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B9B10B-0A8E-41FB-AFD4-17656B27CAA0}"/>
              </a:ext>
            </a:extLst>
          </p:cNvPr>
          <p:cNvCxnSpPr>
            <a:cxnSpLocks/>
          </p:cNvCxnSpPr>
          <p:nvPr/>
        </p:nvCxnSpPr>
        <p:spPr>
          <a:xfrm flipH="1">
            <a:off x="8975323" y="3146348"/>
            <a:ext cx="390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F7590E3-E659-41D0-B9F0-B7D00FE35354}"/>
              </a:ext>
            </a:extLst>
          </p:cNvPr>
          <p:cNvCxnSpPr>
            <a:cxnSpLocks/>
          </p:cNvCxnSpPr>
          <p:nvPr/>
        </p:nvCxnSpPr>
        <p:spPr>
          <a:xfrm flipH="1" flipV="1">
            <a:off x="6889072" y="2220803"/>
            <a:ext cx="702482" cy="930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D3E706A-9126-4645-B9BE-B57D5626C32C}"/>
              </a:ext>
            </a:extLst>
          </p:cNvPr>
          <p:cNvCxnSpPr>
            <a:cxnSpLocks/>
            <a:stCxn id="16" idx="1"/>
          </p:cNvCxnSpPr>
          <p:nvPr/>
        </p:nvCxnSpPr>
        <p:spPr>
          <a:xfrm flipH="1">
            <a:off x="6889073" y="3147827"/>
            <a:ext cx="702482" cy="927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F3E2D2-AC6D-4D6C-BBBE-AD92A9E52DC1}"/>
              </a:ext>
            </a:extLst>
          </p:cNvPr>
          <p:cNvCxnSpPr>
            <a:cxnSpLocks/>
          </p:cNvCxnSpPr>
          <p:nvPr/>
        </p:nvCxnSpPr>
        <p:spPr>
          <a:xfrm flipH="1">
            <a:off x="4862687" y="4731798"/>
            <a:ext cx="1276165" cy="926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43CA646-BD78-48C9-B4FB-6D883A364F4A}"/>
              </a:ext>
            </a:extLst>
          </p:cNvPr>
          <p:cNvCxnSpPr>
            <a:cxnSpLocks/>
          </p:cNvCxnSpPr>
          <p:nvPr/>
        </p:nvCxnSpPr>
        <p:spPr>
          <a:xfrm flipH="1" flipV="1">
            <a:off x="4862687" y="3832622"/>
            <a:ext cx="1299853" cy="898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6740AAD-8ABE-4780-B991-69DC40C732DB}"/>
              </a:ext>
            </a:extLst>
          </p:cNvPr>
          <p:cNvCxnSpPr>
            <a:cxnSpLocks/>
          </p:cNvCxnSpPr>
          <p:nvPr/>
        </p:nvCxnSpPr>
        <p:spPr>
          <a:xfrm flipH="1">
            <a:off x="3480047" y="6207085"/>
            <a:ext cx="5962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6D631C2-C127-4450-8936-9CA57790FFF0}"/>
              </a:ext>
            </a:extLst>
          </p:cNvPr>
          <p:cNvCxnSpPr>
            <a:cxnSpLocks/>
          </p:cNvCxnSpPr>
          <p:nvPr/>
        </p:nvCxnSpPr>
        <p:spPr>
          <a:xfrm flipH="1">
            <a:off x="2740952" y="3255501"/>
            <a:ext cx="1299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A895462-96EA-491F-BE57-83059CAE6EC5}"/>
              </a:ext>
            </a:extLst>
          </p:cNvPr>
          <p:cNvCxnSpPr>
            <a:cxnSpLocks/>
          </p:cNvCxnSpPr>
          <p:nvPr/>
        </p:nvCxnSpPr>
        <p:spPr>
          <a:xfrm flipH="1">
            <a:off x="2811974" y="1608202"/>
            <a:ext cx="3284026" cy="1647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5367B49-A0E2-4526-B23A-A33122C4EA9A}"/>
              </a:ext>
            </a:extLst>
          </p:cNvPr>
          <p:cNvCxnSpPr>
            <a:cxnSpLocks/>
          </p:cNvCxnSpPr>
          <p:nvPr/>
        </p:nvCxnSpPr>
        <p:spPr>
          <a:xfrm flipV="1">
            <a:off x="2811974" y="3267641"/>
            <a:ext cx="0" cy="2254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27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3"/>
            <a:ext cx="10515600" cy="1325563"/>
          </a:xfrm>
        </p:spPr>
        <p:txBody>
          <a:bodyPr/>
          <a:lstStyle/>
          <a:p>
            <a:r>
              <a:rPr lang="en-US" dirty="0"/>
              <a:t>Problem: (Where to save the Folder content)</a:t>
            </a:r>
          </a:p>
        </p:txBody>
      </p:sp>
      <p:sp>
        <p:nvSpPr>
          <p:cNvPr id="3" name="Content Placeholder 2"/>
          <p:cNvSpPr>
            <a:spLocks noGrp="1"/>
          </p:cNvSpPr>
          <p:nvPr>
            <p:ph idx="1"/>
          </p:nvPr>
        </p:nvSpPr>
        <p:spPr>
          <a:xfrm>
            <a:off x="838200" y="1081554"/>
            <a:ext cx="10515600" cy="5511987"/>
          </a:xfrm>
        </p:spPr>
        <p:txBody>
          <a:bodyPr>
            <a:normAutofit/>
          </a:bodyPr>
          <a:lstStyle/>
          <a:p>
            <a:r>
              <a:rPr lang="en-US" dirty="0"/>
              <a:t>On first thought it would seem </a:t>
            </a:r>
            <a:r>
              <a:rPr lang="en-US" dirty="0" err="1"/>
              <a:t>coorect</a:t>
            </a:r>
            <a:r>
              <a:rPr lang="en-US" dirty="0"/>
              <a:t> to save the contents of the folder in the object of the folder</a:t>
            </a:r>
          </a:p>
          <a:p>
            <a:r>
              <a:rPr lang="en-US" dirty="0"/>
              <a:t>The folder object would contain an Array of type </a:t>
            </a:r>
            <a:r>
              <a:rPr lang="en-US" dirty="0" err="1"/>
              <a:t>IFolderContent</a:t>
            </a:r>
            <a:r>
              <a:rPr lang="en-US" dirty="0"/>
              <a:t> that hold all folder sub-files and sub-folder.</a:t>
            </a:r>
          </a:p>
          <a:p>
            <a:r>
              <a:rPr lang="en-US" dirty="0"/>
              <a:t>When we save a folder object we first serialized it to string and then save it.</a:t>
            </a:r>
          </a:p>
          <a:p>
            <a:r>
              <a:rPr lang="en-US" dirty="0"/>
              <a:t>In order to save it I used the </a:t>
            </a:r>
            <a:r>
              <a:rPr lang="en-US" dirty="0" err="1"/>
              <a:t>JavaScriptSerializer</a:t>
            </a:r>
            <a:r>
              <a:rPr lang="en-US" dirty="0"/>
              <a:t> with the method Serialize</a:t>
            </a:r>
          </a:p>
          <a:p>
            <a:r>
              <a:rPr lang="en-US" dirty="0"/>
              <a:t>The </a:t>
            </a:r>
            <a:r>
              <a:rPr lang="en-US" dirty="0" err="1"/>
              <a:t>JavaScriptSerializer</a:t>
            </a:r>
            <a:r>
              <a:rPr lang="en-US" dirty="0"/>
              <a:t> parser </a:t>
            </a:r>
            <a:r>
              <a:rPr lang="en-US" dirty="0" err="1"/>
              <a:t>thorws</a:t>
            </a:r>
            <a:r>
              <a:rPr lang="en-US" dirty="0"/>
              <a:t> exception when parsed object pass the </a:t>
            </a:r>
            <a:r>
              <a:rPr lang="en-US" dirty="0" err="1"/>
              <a:t>MaxJsonLength</a:t>
            </a:r>
            <a:r>
              <a:rPr lang="en-US" dirty="0"/>
              <a:t>.</a:t>
            </a:r>
          </a:p>
          <a:p>
            <a:r>
              <a:rPr lang="en-US" dirty="0"/>
              <a:t>I wasn’t able to save the large folder object with all the content </a:t>
            </a:r>
          </a:p>
          <a:p>
            <a:endParaRPr lang="en-US" dirty="0"/>
          </a:p>
          <a:p>
            <a:endParaRPr lang="en-US" dirty="0"/>
          </a:p>
          <a:p>
            <a:endParaRPr lang="en-US" dirty="0"/>
          </a:p>
        </p:txBody>
      </p:sp>
    </p:spTree>
    <p:extLst>
      <p:ext uri="{BB962C8B-B14F-4D97-AF65-F5344CB8AC3E}">
        <p14:creationId xmlns:p14="http://schemas.microsoft.com/office/powerpoint/2010/main" val="53515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(Where to save the Folder content)</a:t>
            </a:r>
          </a:p>
        </p:txBody>
      </p:sp>
      <p:sp>
        <p:nvSpPr>
          <p:cNvPr id="3" name="Content Placeholder 2"/>
          <p:cNvSpPr>
            <a:spLocks noGrp="1"/>
          </p:cNvSpPr>
          <p:nvPr>
            <p:ph idx="1"/>
          </p:nvPr>
        </p:nvSpPr>
        <p:spPr/>
        <p:txBody>
          <a:bodyPr/>
          <a:lstStyle/>
          <a:p>
            <a:r>
              <a:rPr lang="en-US" dirty="0"/>
              <a:t>Each folder will hold the content in </a:t>
            </a:r>
            <a:r>
              <a:rPr lang="en-US" dirty="0" err="1"/>
              <a:t>IFolderPage</a:t>
            </a:r>
            <a:r>
              <a:rPr lang="en-US" dirty="0"/>
              <a:t> object on an Array of </a:t>
            </a:r>
            <a:r>
              <a:rPr lang="en-US" dirty="0" err="1"/>
              <a:t>IFolderContent</a:t>
            </a:r>
            <a:r>
              <a:rPr lang="en-US" dirty="0"/>
              <a:t>.</a:t>
            </a:r>
          </a:p>
          <a:p>
            <a:r>
              <a:rPr lang="en-US" dirty="0"/>
              <a:t>Since we cant save too big object each folder will hold several </a:t>
            </a:r>
            <a:r>
              <a:rPr lang="en-US" dirty="0" err="1"/>
              <a:t>IFolderPage</a:t>
            </a:r>
            <a:r>
              <a:rPr lang="en-US" dirty="0"/>
              <a:t> objects that will contain constant number of elements.</a:t>
            </a:r>
          </a:p>
          <a:p>
            <a:r>
              <a:rPr lang="en-US" dirty="0"/>
              <a:t>The combination of all the </a:t>
            </a:r>
            <a:r>
              <a:rPr lang="en-US" dirty="0" err="1"/>
              <a:t>IFolderPage</a:t>
            </a:r>
            <a:r>
              <a:rPr lang="en-US" dirty="0"/>
              <a:t> Arrays will give us all the content of the folder</a:t>
            </a:r>
          </a:p>
          <a:p>
            <a:r>
              <a:rPr lang="en-US" dirty="0"/>
              <a:t>I called this </a:t>
            </a:r>
            <a:r>
              <a:rPr lang="en-US" dirty="0" err="1"/>
              <a:t>IFolderPages</a:t>
            </a:r>
            <a:r>
              <a:rPr lang="en-US" dirty="0"/>
              <a:t> Physical page in order to distinguish them from the logical page. The logical page is number of all elements divided by the number of elements the user decided to show on page </a:t>
            </a:r>
          </a:p>
        </p:txBody>
      </p:sp>
    </p:spTree>
    <p:extLst>
      <p:ext uri="{BB962C8B-B14F-4D97-AF65-F5344CB8AC3E}">
        <p14:creationId xmlns:p14="http://schemas.microsoft.com/office/powerpoint/2010/main" val="337050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88259" y="5342963"/>
            <a:ext cx="3222812" cy="129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049871" y="533400"/>
            <a:ext cx="2801470" cy="53698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6248399" y="874058"/>
            <a:ext cx="2550459" cy="22053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9202269" y="874059"/>
            <a:ext cx="2550459" cy="22053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ounded Rectangle 3"/>
          <p:cNvSpPr/>
          <p:nvPr/>
        </p:nvSpPr>
        <p:spPr>
          <a:xfrm>
            <a:off x="3509682" y="1976717"/>
            <a:ext cx="2164976" cy="1954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Ifolder</a:t>
            </a:r>
            <a:endParaRPr lang="en-US" dirty="0"/>
          </a:p>
          <a:p>
            <a:pPr algn="ctr"/>
            <a:r>
              <a:rPr lang="en-US" dirty="0"/>
              <a:t>Has 4*X elements in total</a:t>
            </a:r>
          </a:p>
        </p:txBody>
      </p:sp>
      <p:sp>
        <p:nvSpPr>
          <p:cNvPr id="5" name="Rounded Rectangle 4"/>
          <p:cNvSpPr/>
          <p:nvPr/>
        </p:nvSpPr>
        <p:spPr>
          <a:xfrm>
            <a:off x="9395011" y="999564"/>
            <a:ext cx="2164976" cy="1954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IFolderPage</a:t>
            </a:r>
            <a:endParaRPr lang="en-US" dirty="0"/>
          </a:p>
          <a:p>
            <a:pPr algn="ctr"/>
            <a:r>
              <a:rPr lang="en-US" dirty="0"/>
              <a:t>Holds X elements  in Array</a:t>
            </a:r>
          </a:p>
          <a:p>
            <a:pPr algn="ctr"/>
            <a:endParaRPr lang="en-US" dirty="0"/>
          </a:p>
        </p:txBody>
      </p:sp>
      <p:sp>
        <p:nvSpPr>
          <p:cNvPr id="6" name="Rounded Rectangle 5"/>
          <p:cNvSpPr/>
          <p:nvPr/>
        </p:nvSpPr>
        <p:spPr>
          <a:xfrm>
            <a:off x="6441141" y="999564"/>
            <a:ext cx="2164976" cy="1954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IFolderPage</a:t>
            </a:r>
            <a:endParaRPr lang="en-US" dirty="0"/>
          </a:p>
          <a:p>
            <a:pPr algn="ctr"/>
            <a:r>
              <a:rPr lang="en-US" dirty="0"/>
              <a:t>Holds X elements  in Array</a:t>
            </a:r>
          </a:p>
        </p:txBody>
      </p:sp>
      <p:sp>
        <p:nvSpPr>
          <p:cNvPr id="10" name="Rectangle 9"/>
          <p:cNvSpPr/>
          <p:nvPr/>
        </p:nvSpPr>
        <p:spPr>
          <a:xfrm>
            <a:off x="188259" y="5569324"/>
            <a:ext cx="1438836" cy="210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p:cNvSpPr/>
          <p:nvPr/>
        </p:nvSpPr>
        <p:spPr>
          <a:xfrm>
            <a:off x="9202269" y="3263153"/>
            <a:ext cx="2550459" cy="22053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ounded Rectangle 12"/>
          <p:cNvSpPr/>
          <p:nvPr/>
        </p:nvSpPr>
        <p:spPr>
          <a:xfrm>
            <a:off x="9395011" y="3388658"/>
            <a:ext cx="2164976" cy="1954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IFolderPage</a:t>
            </a:r>
            <a:endParaRPr lang="en-US" dirty="0"/>
          </a:p>
          <a:p>
            <a:pPr algn="ctr"/>
            <a:r>
              <a:rPr lang="en-US" dirty="0"/>
              <a:t>Holds X elements  in Array</a:t>
            </a:r>
          </a:p>
          <a:p>
            <a:pPr algn="ctr"/>
            <a:endParaRPr lang="en-US" dirty="0"/>
          </a:p>
        </p:txBody>
      </p:sp>
      <p:sp>
        <p:nvSpPr>
          <p:cNvPr id="14" name="Rectangle 13"/>
          <p:cNvSpPr/>
          <p:nvPr/>
        </p:nvSpPr>
        <p:spPr>
          <a:xfrm>
            <a:off x="6248399" y="3263153"/>
            <a:ext cx="2550459" cy="22053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ounded Rectangle 14"/>
          <p:cNvSpPr/>
          <p:nvPr/>
        </p:nvSpPr>
        <p:spPr>
          <a:xfrm>
            <a:off x="6405283" y="3343835"/>
            <a:ext cx="2164976" cy="1954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IFolderPage</a:t>
            </a:r>
            <a:endParaRPr lang="en-US" dirty="0"/>
          </a:p>
          <a:p>
            <a:pPr algn="ctr"/>
            <a:r>
              <a:rPr lang="en-US" dirty="0"/>
              <a:t>Holds X elements  in Array</a:t>
            </a:r>
          </a:p>
          <a:p>
            <a:pPr algn="ctr"/>
            <a:endParaRPr lang="en-US" dirty="0"/>
          </a:p>
        </p:txBody>
      </p:sp>
      <p:sp>
        <p:nvSpPr>
          <p:cNvPr id="17" name="Rectangle 16"/>
          <p:cNvSpPr/>
          <p:nvPr/>
        </p:nvSpPr>
        <p:spPr>
          <a:xfrm>
            <a:off x="188259" y="6136341"/>
            <a:ext cx="1438836" cy="206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TextBox 18"/>
          <p:cNvSpPr txBox="1"/>
          <p:nvPr/>
        </p:nvSpPr>
        <p:spPr>
          <a:xfrm>
            <a:off x="1976717" y="5489993"/>
            <a:ext cx="1613647" cy="369332"/>
          </a:xfrm>
          <a:prstGeom prst="rect">
            <a:avLst/>
          </a:prstGeom>
          <a:noFill/>
        </p:spPr>
        <p:txBody>
          <a:bodyPr wrap="square" rtlCol="0">
            <a:spAutoFit/>
          </a:bodyPr>
          <a:lstStyle/>
          <a:p>
            <a:r>
              <a:rPr lang="en-US" dirty="0"/>
              <a:t>Physical page</a:t>
            </a:r>
          </a:p>
        </p:txBody>
      </p:sp>
      <p:sp>
        <p:nvSpPr>
          <p:cNvPr id="20" name="TextBox 19"/>
          <p:cNvSpPr txBox="1"/>
          <p:nvPr/>
        </p:nvSpPr>
        <p:spPr>
          <a:xfrm>
            <a:off x="1976716" y="6039508"/>
            <a:ext cx="1613647" cy="369332"/>
          </a:xfrm>
          <a:prstGeom prst="rect">
            <a:avLst/>
          </a:prstGeom>
          <a:noFill/>
        </p:spPr>
        <p:txBody>
          <a:bodyPr wrap="square" rtlCol="0">
            <a:spAutoFit/>
          </a:bodyPr>
          <a:lstStyle/>
          <a:p>
            <a:r>
              <a:rPr lang="en-US" dirty="0"/>
              <a:t>Logical page</a:t>
            </a:r>
          </a:p>
        </p:txBody>
      </p:sp>
      <p:cxnSp>
        <p:nvCxnSpPr>
          <p:cNvPr id="22" name="Straight Arrow Connector 21"/>
          <p:cNvCxnSpPr>
            <a:endCxn id="19" idx="1"/>
          </p:cNvCxnSpPr>
          <p:nvPr/>
        </p:nvCxnSpPr>
        <p:spPr>
          <a:xfrm>
            <a:off x="1667435" y="5670176"/>
            <a:ext cx="309282" cy="44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a:off x="1698811" y="6233173"/>
            <a:ext cx="309282" cy="44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188259" y="170330"/>
            <a:ext cx="5082987" cy="1200329"/>
          </a:xfrm>
          <a:prstGeom prst="rect">
            <a:avLst/>
          </a:prstGeom>
          <a:noFill/>
        </p:spPr>
        <p:txBody>
          <a:bodyPr wrap="square" rtlCol="0">
            <a:spAutoFit/>
          </a:bodyPr>
          <a:lstStyle/>
          <a:p>
            <a:r>
              <a:rPr lang="en-US" dirty="0"/>
              <a:t>We can see that the folder has 4*x elements.</a:t>
            </a:r>
          </a:p>
          <a:p>
            <a:r>
              <a:rPr lang="en-US" dirty="0"/>
              <a:t>Since I defined that each physical page can hold at most x elements, the content of the folder must split between 4 physical pages</a:t>
            </a:r>
          </a:p>
        </p:txBody>
      </p:sp>
      <p:sp>
        <p:nvSpPr>
          <p:cNvPr id="25" name="TextBox 24"/>
          <p:cNvSpPr txBox="1"/>
          <p:nvPr/>
        </p:nvSpPr>
        <p:spPr>
          <a:xfrm>
            <a:off x="188259" y="1472512"/>
            <a:ext cx="3106269" cy="3416320"/>
          </a:xfrm>
          <a:prstGeom prst="rect">
            <a:avLst/>
          </a:prstGeom>
          <a:noFill/>
        </p:spPr>
        <p:txBody>
          <a:bodyPr wrap="square" rtlCol="0">
            <a:spAutoFit/>
          </a:bodyPr>
          <a:lstStyle/>
          <a:p>
            <a:r>
              <a:rPr lang="en-US" dirty="0"/>
              <a:t>In this example the user defined that he want to see 2*x element on page for </a:t>
            </a:r>
            <a:r>
              <a:rPr lang="en-US" b="1" dirty="0"/>
              <a:t>this folder.</a:t>
            </a:r>
            <a:r>
              <a:rPr lang="en-US" dirty="0"/>
              <a:t> So the logical page contains 2*x elements and consists of 2 physical pages.</a:t>
            </a:r>
          </a:p>
          <a:p>
            <a:endParaRPr lang="en-US" b="1" dirty="0"/>
          </a:p>
          <a:p>
            <a:r>
              <a:rPr lang="en-US" dirty="0"/>
              <a:t>If the user will change the number of elements he want to see in page to 3*x then the logical page will be 3*x and will consists of 3 physical pages</a:t>
            </a:r>
          </a:p>
        </p:txBody>
      </p:sp>
    </p:spTree>
    <p:extLst>
      <p:ext uri="{BB962C8B-B14F-4D97-AF65-F5344CB8AC3E}">
        <p14:creationId xmlns:p14="http://schemas.microsoft.com/office/powerpoint/2010/main" val="3501299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439</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Problem: (Where to save the Folder content)</vt:lpstr>
      <vt:lpstr>Solution: (Where to save the Folder content)</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דביר רייך</dc:creator>
  <cp:lastModifiedBy>Dvir Reich</cp:lastModifiedBy>
  <cp:revision>24</cp:revision>
  <dcterms:created xsi:type="dcterms:W3CDTF">2018-11-07T19:29:32Z</dcterms:created>
  <dcterms:modified xsi:type="dcterms:W3CDTF">2019-08-31T19:43:15Z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dvreich@microsoft.com</vt:lpwstr>
  </property>
  <property fmtid="{D5CDD505-2E9C-101B-9397-08002B2CF9AE}" pid="5" name="MSIP_Label_f42aa342-8706-4288-bd11-ebb85995028c_SetDate">
    <vt:lpwstr>2019-08-31T18:05:08.8464702Z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faa64445-320f-40d9-b527-2af19fc86552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