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1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mill.com/windowing-data-in-akka-strea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06001" cy="2971801"/>
          </a:xfrm>
        </p:spPr>
        <p:txBody>
          <a:bodyPr/>
          <a:lstStyle/>
          <a:p>
            <a:r>
              <a:rPr lang="en-US" dirty="0" smtClean="0"/>
              <a:t>AKKA STREAMS VS </a:t>
            </a:r>
            <a:br>
              <a:rPr lang="en-US" dirty="0" smtClean="0"/>
            </a:br>
            <a:r>
              <a:rPr lang="en-US" dirty="0" smtClean="0"/>
              <a:t>                SPARK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VIRGIL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dvirgiln</a:t>
            </a:r>
            <a:r>
              <a:rPr lang="en-US" dirty="0"/>
              <a:t>/streams-</a:t>
            </a:r>
            <a:r>
              <a:rPr lang="en-US" dirty="0" err="1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39" y="528122"/>
            <a:ext cx="8534400" cy="1507067"/>
          </a:xfrm>
        </p:spPr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err="1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66" y="2035189"/>
            <a:ext cx="8534400" cy="36152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Scala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Apache Kafka</a:t>
            </a:r>
          </a:p>
          <a:p>
            <a:r>
              <a:rPr lang="en-US" dirty="0" smtClean="0"/>
              <a:t>Spark cluster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</a:p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173891" y="5001550"/>
            <a:ext cx="3368387" cy="144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257351" y="2720370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22982" y="2602223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16200000">
            <a:off x="5733310" y="1991042"/>
            <a:ext cx="532501" cy="2495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96" y="5660064"/>
            <a:ext cx="1693227" cy="604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20" y="5724816"/>
            <a:ext cx="858621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86" y="3063817"/>
            <a:ext cx="965630" cy="397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79" y="3016754"/>
            <a:ext cx="954362" cy="4443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2309" y="2694485"/>
            <a:ext cx="104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07407" y="3228171"/>
            <a:ext cx="966484" cy="10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12" y="3077795"/>
            <a:ext cx="965630" cy="3972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17335" y="2708463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788619" y="3052549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7407" y="292531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85265" y="275693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1334" y="3447127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26" name="Double Brace 25"/>
          <p:cNvSpPr/>
          <p:nvPr/>
        </p:nvSpPr>
        <p:spPr>
          <a:xfrm>
            <a:off x="8955092" y="3996052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records by splits and frequency 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785265" y="3331408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51046" y="3399259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27044" y="5228649"/>
            <a:ext cx="145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cluster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426826" y="5962426"/>
            <a:ext cx="473170" cy="2171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146510" y="4219675"/>
            <a:ext cx="832478" cy="1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00022" y="4154255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8" name="Double Brace 37"/>
          <p:cNvSpPr/>
          <p:nvPr/>
        </p:nvSpPr>
        <p:spPr>
          <a:xfrm>
            <a:off x="1737892" y="5397379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by window</a:t>
            </a:r>
            <a:endParaRPr lang="en-US" dirty="0"/>
          </a:p>
        </p:txBody>
      </p:sp>
      <p:sp>
        <p:nvSpPr>
          <p:cNvPr id="39" name="Double Brace 38"/>
          <p:cNvSpPr/>
          <p:nvPr/>
        </p:nvSpPr>
        <p:spPr>
          <a:xfrm>
            <a:off x="7851046" y="5325257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 for anomalies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7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Exercice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014" y="2638044"/>
            <a:ext cx="7830850" cy="348305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Producer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Generates random items </a:t>
            </a:r>
          </a:p>
          <a:p>
            <a:pPr marL="228600" lvl="1" indent="0">
              <a:buNone/>
            </a:pPr>
            <a:r>
              <a:rPr lang="en-US" dirty="0" smtClean="0"/>
              <a:t>	 Source </a:t>
            </a:r>
            <a:r>
              <a:rPr lang="en-US" dirty="0"/>
              <a:t>.</a:t>
            </a:r>
            <a:r>
              <a:rPr lang="en-US" i="1" dirty="0"/>
              <a:t>tick</a:t>
            </a:r>
            <a:r>
              <a:rPr lang="en-US" dirty="0"/>
              <a:t>(</a:t>
            </a:r>
            <a:r>
              <a:rPr lang="en-US" dirty="0"/>
              <a:t>0</a:t>
            </a:r>
            <a:r>
              <a:rPr lang="en-US" dirty="0"/>
              <a:t>.seconds, </a:t>
            </a:r>
            <a:r>
              <a:rPr lang="en-US" dirty="0"/>
              <a:t>1</a:t>
            </a:r>
            <a:r>
              <a:rPr lang="en-US" dirty="0"/>
              <a:t>.seconds, </a:t>
            </a:r>
            <a:r>
              <a:rPr lang="en-US" b="1" dirty="0" smtClean="0"/>
              <a:t>""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Writes them into a Kafka topic</a:t>
            </a:r>
          </a:p>
          <a:p>
            <a:pPr lvl="1"/>
            <a:r>
              <a:rPr lang="en-US" dirty="0" smtClean="0"/>
              <a:t>Domain </a:t>
            </a:r>
            <a:endParaRPr lang="en-US" dirty="0"/>
          </a:p>
          <a:p>
            <a:pPr marL="685800" lvl="3" indent="0">
              <a:buNone/>
            </a:pPr>
            <a:r>
              <a:rPr lang="en-US" dirty="0"/>
              <a:t>case class </a:t>
            </a:r>
            <a:r>
              <a:rPr lang="en-US" dirty="0" err="1"/>
              <a:t>SalesRecord</a:t>
            </a:r>
            <a:r>
              <a:rPr lang="en-US" dirty="0"/>
              <a:t>(</a:t>
            </a:r>
            <a:r>
              <a:rPr lang="en-US" dirty="0" err="1"/>
              <a:t>transactionTimestamp</a:t>
            </a:r>
            <a:r>
              <a:rPr lang="en-US" dirty="0"/>
              <a:t>: Long, </a:t>
            </a:r>
            <a:r>
              <a:rPr lang="en-US" dirty="0" err="1"/>
              <a:t>shopId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amount: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totalCost</a:t>
            </a:r>
            <a:r>
              <a:rPr lang="en-US" dirty="0"/>
              <a:t>: Double</a:t>
            </a:r>
            <a:r>
              <a:rPr lang="en-US" dirty="0" smtClean="0"/>
              <a:t>)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79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 Configuration</a:t>
            </a:r>
            <a:endParaRPr lang="en-US" b="1" dirty="0"/>
          </a:p>
          <a:p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totalCostFunc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</a:t>
            </a:r>
            <a:r>
              <a:rPr lang="en-US" sz="1500" dirty="0"/>
              <a:t>0d</a:t>
            </a:r>
            <a:r>
              <a:rPr lang="en-US" sz="1500" dirty="0"/>
              <a:t>)((</a:t>
            </a:r>
            <a:r>
              <a:rPr lang="en-US" sz="1500" dirty="0" err="1" smtClean="0"/>
              <a:t>agg,r</a:t>
            </a:r>
            <a:r>
              <a:rPr lang="en-US" sz="1500" dirty="0" smtClean="0"/>
              <a:t>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 smtClean="0"/>
              <a:t>r.totalCost</a:t>
            </a:r>
            <a:r>
              <a:rPr lang="en-US" sz="1500" dirty="0" smtClean="0"/>
              <a:t>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countTransactions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a.size.toDouble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countItems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</a:t>
            </a:r>
            <a:r>
              <a:rPr lang="en-US" sz="1500" dirty="0"/>
              <a:t>0d</a:t>
            </a:r>
            <a:r>
              <a:rPr lang="en-US" sz="1500" dirty="0"/>
              <a:t>)((</a:t>
            </a:r>
            <a:r>
              <a:rPr lang="en-US" sz="1500" dirty="0" err="1"/>
              <a:t>agg</a:t>
            </a:r>
            <a:r>
              <a:rPr lang="en-US" sz="1500" dirty="0"/>
              <a:t>, </a:t>
            </a:r>
            <a:r>
              <a:rPr lang="en-US" sz="1500" dirty="0" smtClean="0"/>
              <a:t>r)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/>
              <a:t>r</a:t>
            </a:r>
            <a:r>
              <a:rPr lang="en-US" sz="1500" dirty="0" err="1" smtClean="0"/>
              <a:t>.amount</a:t>
            </a:r>
            <a:r>
              <a:rPr lang="en-US" sz="1500" dirty="0"/>
              <a:t>)</a:t>
            </a:r>
            <a:endParaRPr lang="en-US" sz="1500" dirty="0" smtClean="0"/>
          </a:p>
          <a:p>
            <a:pPr marL="228600" lvl="1"/>
            <a:r>
              <a:rPr lang="en-US" sz="1500" i="1" dirty="0" err="1"/>
              <a:t>Config</a:t>
            </a:r>
            <a:r>
              <a:rPr lang="en-US" sz="1500" dirty="0"/>
              <a:t>(id = 1, frequency = 5 seconds, name = "shop", </a:t>
            </a:r>
            <a:r>
              <a:rPr lang="en-US" sz="1500" dirty="0" err="1"/>
              <a:t>splitFunc</a:t>
            </a:r>
            <a:r>
              <a:rPr lang="en-US" sz="1500" dirty="0"/>
              <a:t> = a =&gt; s"${</a:t>
            </a:r>
            <a:r>
              <a:rPr lang="en-US" sz="1500" dirty="0" err="1"/>
              <a:t>a.shopId</a:t>
            </a:r>
            <a:r>
              <a:rPr lang="en-US" sz="1500" dirty="0"/>
              <a:t>}",</a:t>
            </a:r>
            <a:br>
              <a:rPr lang="en-US" sz="1500" dirty="0"/>
            </a:br>
            <a:r>
              <a:rPr lang="en-US" sz="1500" dirty="0"/>
              <a:t>  </a:t>
            </a:r>
            <a:r>
              <a:rPr lang="en-US" sz="1500" dirty="0" err="1"/>
              <a:t>featuresFunc</a:t>
            </a:r>
            <a:r>
              <a:rPr lang="en-US" sz="1500" dirty="0"/>
              <a:t> = </a:t>
            </a:r>
            <a:r>
              <a:rPr lang="en-US" sz="1500" i="1" dirty="0" err="1"/>
              <a:t>Seq</a:t>
            </a:r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("sum", </a:t>
            </a:r>
            <a:r>
              <a:rPr lang="en-US" sz="1500" i="1" dirty="0" err="1"/>
              <a:t>totalCostFunc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count_transactions</a:t>
            </a:r>
            <a:r>
              <a:rPr lang="en-US" sz="1500" dirty="0"/>
              <a:t>", </a:t>
            </a:r>
            <a:r>
              <a:rPr lang="en-US" sz="1500" i="1" dirty="0" err="1"/>
              <a:t>countTransactions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count_items</a:t>
            </a:r>
            <a:r>
              <a:rPr lang="en-US" sz="1500" dirty="0"/>
              <a:t>", </a:t>
            </a:r>
            <a:r>
              <a:rPr lang="en-US" sz="1500" i="1" dirty="0" err="1"/>
              <a:t>countItems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  ), topic = "</a:t>
            </a:r>
            <a:r>
              <a:rPr lang="en-US" sz="1500" dirty="0" err="1"/>
              <a:t>shop_features_five_sec</a:t>
            </a:r>
            <a:r>
              <a:rPr lang="en-US" sz="1500" dirty="0"/>
              <a:t>"),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</a:t>
            </a:r>
          </a:p>
          <a:p>
            <a:pPr lvl="1"/>
            <a:r>
              <a:rPr lang="en-US" dirty="0" smtClean="0"/>
              <a:t>Windowing based on streaming data attribute. 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SalesRecord.timestampTransaction</a:t>
            </a:r>
            <a:r>
              <a:rPr lang="en-US" dirty="0" smtClean="0"/>
              <a:t>”</a:t>
            </a:r>
          </a:p>
          <a:p>
            <a:pPr lvl="2"/>
            <a:r>
              <a:rPr lang="en-US" dirty="0">
                <a:hlinkClick r:id="rId2"/>
              </a:rPr>
              <a:t>https://softwaremill.com/windowing-data-in-akka-streams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GraphDSL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Usage of Broadcast and Merge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SalesRecord</a:t>
            </a:r>
            <a:r>
              <a:rPr lang="en-US" dirty="0" smtClean="0"/>
              <a:t> to aggregated features per window. </a:t>
            </a:r>
          </a:p>
          <a:p>
            <a:pPr lvl="1"/>
            <a:r>
              <a:rPr lang="en-US" dirty="0" smtClean="0"/>
              <a:t>Write the aggregated features to a Kafka Topic.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20" y="420876"/>
            <a:ext cx="7729728" cy="1188720"/>
          </a:xfrm>
        </p:spPr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8" y="2435708"/>
            <a:ext cx="7332412" cy="50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Producer. Every 5 seconds: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428" y="3303133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7342" y="3208107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467"/>
              </p:ext>
            </p:extLst>
          </p:nvPr>
        </p:nvGraphicFramePr>
        <p:xfrm>
          <a:off x="5626249" y="2899213"/>
          <a:ext cx="6035997" cy="328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67"/>
                <a:gridCol w="1408827"/>
                <a:gridCol w="1024827"/>
                <a:gridCol w="753014"/>
                <a:gridCol w="1310562"/>
              </a:tblGrid>
              <a:tr h="343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 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Transactions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“1, 70,4,3”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“2, 65,7,3”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“3, 25,1,1”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“4, 45,3,2” 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“5,25,1,1”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shop1_product3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“6,50,5,2”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“7,50,5,2</a:t>
                      </a:r>
                      <a:r>
                        <a:rPr lang="en-US" sz="1400" dirty="0" smtClean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998004" y="4419459"/>
            <a:ext cx="537882" cy="35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9103"/>
              </p:ext>
            </p:extLst>
          </p:nvPr>
        </p:nvGraphicFramePr>
        <p:xfrm>
          <a:off x="450268" y="3221193"/>
          <a:ext cx="4333779" cy="27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79"/>
              </a:tblGrid>
              <a:tr h="3439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Input Streaming</a:t>
                      </a:r>
                      <a:r>
                        <a:rPr lang="en-US" sz="1400" b="0" baseline="0" dirty="0" smtClean="0"/>
                        <a:t> Data</a:t>
                      </a:r>
                      <a:endParaRPr lang="en-US" sz="1400" b="0" dirty="0"/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2,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2, 20.0)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3,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1,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“product2”, 2,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”shop3”, “product1”, 1, 25.0)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“product3”, 1, 25.0)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411337" y="1952361"/>
            <a:ext cx="5055854" cy="77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Consumer.                     </a:t>
            </a:r>
          </a:p>
          <a:p>
            <a:r>
              <a:rPr lang="en-US" dirty="0" smtClean="0"/>
              <a:t>Window and splits depends on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4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subflows</a:t>
            </a:r>
            <a:r>
              <a:rPr lang="en-US" dirty="0" smtClean="0"/>
              <a:t> using </a:t>
            </a:r>
            <a:r>
              <a:rPr lang="en-US" dirty="0" err="1" smtClean="0"/>
              <a:t>Akka</a:t>
            </a:r>
            <a:r>
              <a:rPr lang="en-US" dirty="0" smtClean="0"/>
              <a:t> Streams </a:t>
            </a:r>
            <a:r>
              <a:rPr lang="en-US" dirty="0" err="1" smtClean="0"/>
              <a:t>GraphDSL</a:t>
            </a:r>
            <a:endParaRPr lang="en-US" dirty="0" smtClean="0"/>
          </a:p>
          <a:p>
            <a:r>
              <a:rPr lang="en-US" dirty="0" smtClean="0"/>
              <a:t>Fast learning curve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Back pressure streams</a:t>
            </a:r>
          </a:p>
          <a:p>
            <a:r>
              <a:rPr lang="en-US" dirty="0" smtClean="0"/>
              <a:t>Scala 2.12</a:t>
            </a:r>
          </a:p>
          <a:p>
            <a:r>
              <a:rPr lang="en-US" dirty="0" smtClean="0"/>
              <a:t>Does not work in a cluster environment. Just one node.</a:t>
            </a:r>
          </a:p>
        </p:txBody>
      </p:sp>
    </p:spTree>
    <p:extLst>
      <p:ext uri="{BB962C8B-B14F-4D97-AF65-F5344CB8AC3E}">
        <p14:creationId xmlns:p14="http://schemas.microsoft.com/office/powerpoint/2010/main" val="88352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all spark infrastructure.</a:t>
            </a:r>
          </a:p>
          <a:p>
            <a:r>
              <a:rPr lang="en-US" dirty="0" smtClean="0"/>
              <a:t>Easy integration with Spark RDDs, </a:t>
            </a:r>
            <a:r>
              <a:rPr lang="en-US" dirty="0" err="1" smtClean="0"/>
              <a:t>Dataframes</a:t>
            </a:r>
            <a:r>
              <a:rPr lang="en-US" dirty="0" smtClean="0"/>
              <a:t>, </a:t>
            </a:r>
            <a:r>
              <a:rPr lang="en-US" dirty="0" err="1" smtClean="0"/>
              <a:t>Mllib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very flexible as </a:t>
            </a:r>
            <a:r>
              <a:rPr lang="en-US" dirty="0" err="1" smtClean="0"/>
              <a:t>Akka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windowing and watermarking.  </a:t>
            </a:r>
          </a:p>
          <a:p>
            <a:pPr lvl="1"/>
            <a:r>
              <a:rPr lang="en-US" dirty="0" err="1" smtClean="0"/>
              <a:t>dstream.groupBy</a:t>
            </a:r>
            <a:r>
              <a:rPr lang="en-US" dirty="0" smtClean="0"/>
              <a:t>(window</a:t>
            </a:r>
            <a:r>
              <a:rPr lang="en-US" dirty="0"/>
              <a:t>("</a:t>
            </a:r>
            <a:r>
              <a:rPr lang="en-US" dirty="0" err="1"/>
              <a:t>eventTime</a:t>
            </a:r>
            <a:r>
              <a:rPr lang="en-US" dirty="0"/>
              <a:t>", "5 minute</a:t>
            </a:r>
            <a:r>
              <a:rPr lang="en-US" dirty="0" smtClean="0"/>
              <a:t>"))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dirty="0" err="1" smtClean="0"/>
              <a:t>withWatermark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err="1"/>
              <a:t>eventTime</a:t>
            </a:r>
            <a:r>
              <a:rPr lang="en-US" dirty="0"/>
              <a:t> </a:t>
            </a:r>
            <a:r>
              <a:rPr lang="en-US" dirty="0" smtClean="0"/>
              <a:t>", ”3 minutes")</a:t>
            </a:r>
          </a:p>
          <a:p>
            <a:r>
              <a:rPr lang="en-US" dirty="0" smtClean="0"/>
              <a:t>Scala 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8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720</TotalTime>
  <Words>347</Words>
  <Application>Microsoft Macintosh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Parcel</vt:lpstr>
      <vt:lpstr>AKKA STREAMS VS                  SPARK STREAMING</vt:lpstr>
      <vt:lpstr>Technologies USeD</vt:lpstr>
      <vt:lpstr>Architecture</vt:lpstr>
      <vt:lpstr>Practical Exercice</vt:lpstr>
      <vt:lpstr>PRACTICAL EXERCISE</vt:lpstr>
      <vt:lpstr>PRACTICAL EXERCISE</vt:lpstr>
      <vt:lpstr>PRACTICAL EXERCISE</vt:lpstr>
      <vt:lpstr>Akka Streams</vt:lpstr>
      <vt:lpstr>Spark Streaming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STREAMS VS                  SPARK STREAMING</dc:title>
  <dc:creator>David Virgil Naranjo</dc:creator>
  <cp:lastModifiedBy>David Virgil Naranjo</cp:lastModifiedBy>
  <cp:revision>13</cp:revision>
  <dcterms:created xsi:type="dcterms:W3CDTF">2018-06-03T21:39:37Z</dcterms:created>
  <dcterms:modified xsi:type="dcterms:W3CDTF">2018-06-04T09:39:53Z</dcterms:modified>
</cp:coreProperties>
</file>