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9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4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waremill.com/windowing-data-in-akka-stream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06001" cy="2971801"/>
          </a:xfrm>
        </p:spPr>
        <p:txBody>
          <a:bodyPr/>
          <a:lstStyle/>
          <a:p>
            <a:r>
              <a:rPr lang="en-US" dirty="0" smtClean="0"/>
              <a:t>AKKA STREAMS VS </a:t>
            </a:r>
            <a:br>
              <a:rPr lang="en-US" dirty="0" smtClean="0"/>
            </a:br>
            <a:r>
              <a:rPr lang="en-US" dirty="0" smtClean="0"/>
              <a:t>                SPARK 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7211" y="4944215"/>
            <a:ext cx="6801612" cy="1239894"/>
          </a:xfrm>
        </p:spPr>
        <p:txBody>
          <a:bodyPr/>
          <a:lstStyle/>
          <a:p>
            <a:r>
              <a:rPr lang="en-US" dirty="0" smtClean="0"/>
              <a:t>BY DAVID </a:t>
            </a:r>
            <a:r>
              <a:rPr lang="en-US" dirty="0" smtClean="0"/>
              <a:t>VIRGIL</a:t>
            </a:r>
          </a:p>
          <a:p>
            <a:r>
              <a:rPr lang="en-US" dirty="0" smtClean="0"/>
              <a:t>Senior Software Engineer at Expedia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2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014" y="2638044"/>
            <a:ext cx="7830850" cy="3343208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Blip>
                <a:blip r:embed="rId2"/>
              </a:buBlip>
            </a:pPr>
            <a:r>
              <a:rPr lang="en-US" dirty="0"/>
              <a:t>Usage of all spark </a:t>
            </a:r>
            <a:r>
              <a:rPr lang="en-US" dirty="0" smtClean="0"/>
              <a:t>infrastructure.</a:t>
            </a:r>
            <a:endParaRPr lang="en-US" dirty="0"/>
          </a:p>
          <a:p>
            <a:pPr>
              <a:buClr>
                <a:srgbClr val="FF0000"/>
              </a:buClr>
              <a:buBlip>
                <a:blip r:embed="rId2"/>
              </a:buBlip>
            </a:pPr>
            <a:r>
              <a:rPr lang="en-US" dirty="0"/>
              <a:t>Easy integration with Spark RDDs, </a:t>
            </a:r>
            <a:r>
              <a:rPr lang="en-US" dirty="0" err="1"/>
              <a:t>Dataframes</a:t>
            </a:r>
            <a:r>
              <a:rPr lang="en-US" dirty="0"/>
              <a:t>, </a:t>
            </a:r>
            <a:r>
              <a:rPr lang="en-US" dirty="0" err="1"/>
              <a:t>Mllib</a:t>
            </a:r>
            <a:r>
              <a:rPr lang="en-US" dirty="0" smtClean="0"/>
              <a:t>.</a:t>
            </a:r>
          </a:p>
          <a:p>
            <a:pPr>
              <a:buClr>
                <a:srgbClr val="FF0000"/>
              </a:buClr>
              <a:buBlip>
                <a:blip r:embed="rId2"/>
              </a:buBlip>
            </a:pPr>
            <a:r>
              <a:rPr lang="en-US" dirty="0" smtClean="0"/>
              <a:t>Works in a Spark Cluster.</a:t>
            </a:r>
            <a:endParaRPr lang="en-US" dirty="0"/>
          </a:p>
          <a:p>
            <a:pPr>
              <a:buClr>
                <a:srgbClr val="FF0000"/>
              </a:buClr>
              <a:buBlip>
                <a:blip r:embed="rId2"/>
              </a:buBlip>
            </a:pPr>
            <a:r>
              <a:rPr lang="en-US" dirty="0" smtClean="0"/>
              <a:t>Easy </a:t>
            </a:r>
            <a:r>
              <a:rPr lang="en-US" dirty="0"/>
              <a:t>windowing and watermarking.  </a:t>
            </a:r>
          </a:p>
          <a:p>
            <a:pPr marL="2286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dstream.groupBy</a:t>
            </a:r>
            <a:r>
              <a:rPr lang="en-US" dirty="0" smtClean="0"/>
              <a:t>(window</a:t>
            </a:r>
            <a:r>
              <a:rPr lang="en-US" dirty="0"/>
              <a:t>("</a:t>
            </a:r>
            <a:r>
              <a:rPr lang="en-US" dirty="0" err="1"/>
              <a:t>eventTime</a:t>
            </a:r>
            <a:r>
              <a:rPr lang="en-US" dirty="0"/>
              <a:t>", "5 minute</a:t>
            </a:r>
            <a:r>
              <a:rPr lang="en-US" dirty="0" smtClean="0"/>
              <a:t>"))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457200" lvl="2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withWatermark</a:t>
            </a:r>
            <a:r>
              <a:rPr lang="en-US" dirty="0" smtClean="0"/>
              <a:t>("</a:t>
            </a:r>
            <a:r>
              <a:rPr lang="en-US" dirty="0"/>
              <a:t> </a:t>
            </a:r>
            <a:r>
              <a:rPr lang="en-US" dirty="0" err="1"/>
              <a:t>eventTime</a:t>
            </a:r>
            <a:r>
              <a:rPr lang="en-US" dirty="0"/>
              <a:t> </a:t>
            </a:r>
            <a:r>
              <a:rPr lang="en-US" dirty="0" smtClean="0"/>
              <a:t>", ”3 minutes")</a:t>
            </a:r>
          </a:p>
          <a:p>
            <a:pPr>
              <a:buClr>
                <a:srgbClr val="FF0000"/>
              </a:buClr>
              <a:buBlip>
                <a:blip r:embed="rId2"/>
              </a:buBlip>
            </a:pPr>
            <a:r>
              <a:rPr lang="en-US" dirty="0"/>
              <a:t>Enable back pressure by setting property:</a:t>
            </a:r>
          </a:p>
          <a:p>
            <a:pPr marL="914400" lvl="4" indent="0">
              <a:buNone/>
            </a:pPr>
            <a:r>
              <a:rPr lang="en-US" dirty="0" err="1" smtClean="0"/>
              <a:t>spark.streaming.backpressure.enabled</a:t>
            </a:r>
            <a:endParaRPr lang="en-US" dirty="0" smtClean="0"/>
          </a:p>
          <a:p>
            <a:pPr>
              <a:buClr>
                <a:srgbClr val="FF0000"/>
              </a:buClr>
              <a:buBlip>
                <a:blip r:embed="rId3"/>
              </a:buBlip>
            </a:pPr>
            <a:r>
              <a:rPr lang="en-US" dirty="0" smtClean="0"/>
              <a:t>Scala 2.11</a:t>
            </a:r>
          </a:p>
          <a:p>
            <a:pPr>
              <a:buClr>
                <a:srgbClr val="FF0000"/>
              </a:buClr>
              <a:buBlip>
                <a:blip r:embed="rId3"/>
              </a:buBlip>
            </a:pPr>
            <a:r>
              <a:rPr lang="en-US" dirty="0"/>
              <a:t>Not very flexible as </a:t>
            </a:r>
            <a:r>
              <a:rPr lang="en-US" dirty="0" err="1"/>
              <a:t>Akka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dvirgiln</a:t>
            </a:r>
            <a:r>
              <a:rPr lang="en-US" dirty="0"/>
              <a:t>/streams-</a:t>
            </a:r>
            <a:r>
              <a:rPr lang="en-US" dirty="0" err="1"/>
              <a:t>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39" y="528122"/>
            <a:ext cx="8534400" cy="1507067"/>
          </a:xfrm>
        </p:spPr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err="1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66" y="2035189"/>
            <a:ext cx="8534400" cy="361526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Scala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Apache Kafka</a:t>
            </a:r>
          </a:p>
          <a:p>
            <a:r>
              <a:rPr lang="en-US" dirty="0" smtClean="0"/>
              <a:t>Spark cluster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streams</a:t>
            </a:r>
          </a:p>
          <a:p>
            <a:r>
              <a:rPr lang="en-US" dirty="0" smtClean="0"/>
              <a:t>Spark streaming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5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4173891" y="5001550"/>
            <a:ext cx="3368387" cy="144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257351" y="2720370"/>
            <a:ext cx="1506643" cy="107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22982" y="2602223"/>
            <a:ext cx="1506643" cy="107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 rot="16200000">
            <a:off x="5733310" y="1991042"/>
            <a:ext cx="532501" cy="2495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96" y="5660064"/>
            <a:ext cx="1693227" cy="6047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20" y="5724816"/>
            <a:ext cx="858621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86" y="3063817"/>
            <a:ext cx="965630" cy="397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79" y="3016754"/>
            <a:ext cx="954362" cy="4443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2309" y="2694485"/>
            <a:ext cx="104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207407" y="3228171"/>
            <a:ext cx="966484" cy="10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12" y="3077795"/>
            <a:ext cx="965630" cy="3972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17335" y="2708463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7788619" y="3052549"/>
            <a:ext cx="927561" cy="90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07407" y="2925317"/>
            <a:ext cx="100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SalesRecords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785265" y="2756937"/>
            <a:ext cx="100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SalesRecords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371334" y="3447127"/>
            <a:ext cx="134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Transformer</a:t>
            </a:r>
            <a:endParaRPr lang="en-US" dirty="0"/>
          </a:p>
        </p:txBody>
      </p:sp>
      <p:sp>
        <p:nvSpPr>
          <p:cNvPr id="26" name="Double Brace 25"/>
          <p:cNvSpPr/>
          <p:nvPr/>
        </p:nvSpPr>
        <p:spPr>
          <a:xfrm>
            <a:off x="8955092" y="3996052"/>
            <a:ext cx="2312894" cy="9395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records by splits and frequency 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7785265" y="3331408"/>
            <a:ext cx="927561" cy="90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51046" y="3399259"/>
            <a:ext cx="72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1,24, 5, 3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127044" y="5228649"/>
            <a:ext cx="145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 cluster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5426826" y="5962426"/>
            <a:ext cx="473170" cy="21715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5146510" y="4219675"/>
            <a:ext cx="832478" cy="146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00022" y="4154255"/>
            <a:ext cx="72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1,24, 5, 3</a:t>
            </a:r>
            <a:endParaRPr lang="en-US" sz="1200" dirty="0"/>
          </a:p>
        </p:txBody>
      </p:sp>
      <p:sp>
        <p:nvSpPr>
          <p:cNvPr id="38" name="Double Brace 37"/>
          <p:cNvSpPr/>
          <p:nvPr/>
        </p:nvSpPr>
        <p:spPr>
          <a:xfrm>
            <a:off x="1737892" y="5397379"/>
            <a:ext cx="2312894" cy="9395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by window</a:t>
            </a:r>
            <a:endParaRPr lang="en-US" dirty="0"/>
          </a:p>
        </p:txBody>
      </p:sp>
      <p:sp>
        <p:nvSpPr>
          <p:cNvPr id="39" name="Double Brace 38"/>
          <p:cNvSpPr/>
          <p:nvPr/>
        </p:nvSpPr>
        <p:spPr>
          <a:xfrm>
            <a:off x="7851046" y="5325257"/>
            <a:ext cx="2312894" cy="9395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 for anomalies</a:t>
            </a:r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9124" y="2232820"/>
            <a:ext cx="473337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2912" y="2232820"/>
            <a:ext cx="559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762917" y="2330696"/>
            <a:ext cx="473337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816705" y="2330696"/>
            <a:ext cx="559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650861" y="4431254"/>
            <a:ext cx="473337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04649" y="4431254"/>
            <a:ext cx="559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Exercice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014" y="2638044"/>
            <a:ext cx="7830850" cy="348305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Akka</a:t>
            </a:r>
            <a:r>
              <a:rPr lang="en-US" b="1" dirty="0" smtClean="0"/>
              <a:t> Producer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Generates random items </a:t>
            </a:r>
          </a:p>
          <a:p>
            <a:pPr marL="228600" lvl="1" indent="0">
              <a:buNone/>
            </a:pPr>
            <a:r>
              <a:rPr lang="en-US" dirty="0" smtClean="0"/>
              <a:t>	 Source </a:t>
            </a:r>
            <a:r>
              <a:rPr lang="en-US" dirty="0"/>
              <a:t>.</a:t>
            </a:r>
            <a:r>
              <a:rPr lang="en-US" i="1" dirty="0"/>
              <a:t>tick</a:t>
            </a:r>
            <a:r>
              <a:rPr lang="en-US" dirty="0"/>
              <a:t>(0.seconds, 1.seconds, </a:t>
            </a:r>
            <a:r>
              <a:rPr lang="en-US" b="1" dirty="0" smtClean="0"/>
              <a:t>""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Writes them into a Kafka topic</a:t>
            </a:r>
          </a:p>
          <a:p>
            <a:pPr lvl="1"/>
            <a:r>
              <a:rPr lang="en-US" dirty="0" smtClean="0"/>
              <a:t>Domain </a:t>
            </a:r>
            <a:endParaRPr lang="en-US" dirty="0"/>
          </a:p>
          <a:p>
            <a:pPr marL="685800" lvl="3" indent="0">
              <a:buNone/>
            </a:pPr>
            <a:r>
              <a:rPr lang="en-US" dirty="0"/>
              <a:t>case class </a:t>
            </a:r>
            <a:r>
              <a:rPr lang="en-US" dirty="0" err="1"/>
              <a:t>SalesRecord</a:t>
            </a:r>
            <a:r>
              <a:rPr lang="en-US" dirty="0"/>
              <a:t>(</a:t>
            </a:r>
            <a:r>
              <a:rPr lang="en-US" dirty="0" err="1"/>
              <a:t>transactionTimestamp</a:t>
            </a:r>
            <a:r>
              <a:rPr lang="en-US" dirty="0"/>
              <a:t>: Long, </a:t>
            </a:r>
            <a:r>
              <a:rPr lang="en-US" dirty="0" err="1"/>
              <a:t>shopId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amount: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totalCost</a:t>
            </a:r>
            <a:r>
              <a:rPr lang="en-US" dirty="0"/>
              <a:t>: Double</a:t>
            </a:r>
            <a:r>
              <a:rPr lang="en-US" dirty="0" smtClean="0"/>
              <a:t>)</a:t>
            </a:r>
          </a:p>
          <a:p>
            <a:pPr marL="2286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7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Akka</a:t>
            </a:r>
            <a:r>
              <a:rPr lang="en-US" b="1" dirty="0" smtClean="0"/>
              <a:t> Consumer Configuration</a:t>
            </a:r>
            <a:endParaRPr lang="en-US" b="1" dirty="0"/>
          </a:p>
          <a:p>
            <a:r>
              <a:rPr lang="en-US" sz="1500" dirty="0" err="1"/>
              <a:t>val</a:t>
            </a:r>
            <a:r>
              <a:rPr lang="en-US" sz="1500" dirty="0"/>
              <a:t> </a:t>
            </a:r>
            <a:r>
              <a:rPr lang="en-US" sz="1500" i="1" dirty="0" err="1"/>
              <a:t>totalCostFunc</a:t>
            </a:r>
            <a:r>
              <a:rPr lang="en-US" sz="1500" i="1" dirty="0"/>
              <a:t> </a:t>
            </a:r>
            <a:r>
              <a:rPr lang="en-US" sz="1500" dirty="0"/>
              <a:t>= (a: </a:t>
            </a:r>
            <a:r>
              <a:rPr lang="en-US" sz="1500" dirty="0" err="1"/>
              <a:t>Seq</a:t>
            </a:r>
            <a:r>
              <a:rPr lang="en-US" sz="1500" dirty="0"/>
              <a:t>[</a:t>
            </a:r>
            <a:r>
              <a:rPr lang="en-US" sz="1500" dirty="0" err="1"/>
              <a:t>SalesRecord</a:t>
            </a:r>
            <a:r>
              <a:rPr lang="en-US" sz="1500" dirty="0"/>
              <a:t>]) =&gt; </a:t>
            </a:r>
            <a:r>
              <a:rPr lang="en-US" sz="1500" dirty="0" err="1"/>
              <a:t>a.foldLeft</a:t>
            </a:r>
            <a:r>
              <a:rPr lang="en-US" sz="1500" dirty="0"/>
              <a:t>(0d)((</a:t>
            </a:r>
            <a:r>
              <a:rPr lang="en-US" sz="1500" dirty="0" err="1" smtClean="0"/>
              <a:t>agg,r</a:t>
            </a:r>
            <a:r>
              <a:rPr lang="en-US" sz="1500" dirty="0" smtClean="0"/>
              <a:t>) </a:t>
            </a:r>
            <a:r>
              <a:rPr lang="en-US" sz="1500" dirty="0"/>
              <a:t>=&gt; </a:t>
            </a:r>
            <a:r>
              <a:rPr lang="en-US" sz="1500" dirty="0" err="1"/>
              <a:t>agg</a:t>
            </a:r>
            <a:r>
              <a:rPr lang="en-US" sz="1500" dirty="0"/>
              <a:t> + </a:t>
            </a:r>
            <a:r>
              <a:rPr lang="en-US" sz="1500" dirty="0" err="1" smtClean="0"/>
              <a:t>r.totalCost</a:t>
            </a:r>
            <a:r>
              <a:rPr lang="en-US" sz="1500" dirty="0" smtClean="0"/>
              <a:t>)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err="1"/>
              <a:t>val</a:t>
            </a:r>
            <a:r>
              <a:rPr lang="en-US" sz="1500" dirty="0"/>
              <a:t> </a:t>
            </a:r>
            <a:r>
              <a:rPr lang="en-US" sz="1500" i="1" dirty="0" err="1"/>
              <a:t>countTransactions</a:t>
            </a:r>
            <a:r>
              <a:rPr lang="en-US" sz="1500" i="1" dirty="0"/>
              <a:t> </a:t>
            </a:r>
            <a:r>
              <a:rPr lang="en-US" sz="1500" dirty="0"/>
              <a:t>= (a: </a:t>
            </a:r>
            <a:r>
              <a:rPr lang="en-US" sz="1500" dirty="0" err="1"/>
              <a:t>Seq</a:t>
            </a:r>
            <a:r>
              <a:rPr lang="en-US" sz="1500" dirty="0"/>
              <a:t>[</a:t>
            </a:r>
            <a:r>
              <a:rPr lang="en-US" sz="1500" dirty="0" err="1"/>
              <a:t>SalesRecord</a:t>
            </a:r>
            <a:r>
              <a:rPr lang="en-US" sz="1500" dirty="0"/>
              <a:t>]) =&gt; </a:t>
            </a:r>
            <a:r>
              <a:rPr lang="en-US" sz="1500" dirty="0" err="1"/>
              <a:t>a.size.toDouble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err="1"/>
              <a:t>val</a:t>
            </a:r>
            <a:r>
              <a:rPr lang="en-US" sz="1500" dirty="0"/>
              <a:t> </a:t>
            </a:r>
            <a:r>
              <a:rPr lang="en-US" sz="1500" i="1" dirty="0" err="1"/>
              <a:t>countItems</a:t>
            </a:r>
            <a:r>
              <a:rPr lang="en-US" sz="1500" i="1" dirty="0"/>
              <a:t> </a:t>
            </a:r>
            <a:r>
              <a:rPr lang="en-US" sz="1500" dirty="0"/>
              <a:t>= (a: </a:t>
            </a:r>
            <a:r>
              <a:rPr lang="en-US" sz="1500" dirty="0" err="1"/>
              <a:t>Seq</a:t>
            </a:r>
            <a:r>
              <a:rPr lang="en-US" sz="1500" dirty="0"/>
              <a:t>[</a:t>
            </a:r>
            <a:r>
              <a:rPr lang="en-US" sz="1500" dirty="0" err="1"/>
              <a:t>SalesRecord</a:t>
            </a:r>
            <a:r>
              <a:rPr lang="en-US" sz="1500" dirty="0"/>
              <a:t>]) =&gt; </a:t>
            </a:r>
            <a:r>
              <a:rPr lang="en-US" sz="1500" dirty="0" err="1"/>
              <a:t>a.foldLeft</a:t>
            </a:r>
            <a:r>
              <a:rPr lang="en-US" sz="1500" dirty="0"/>
              <a:t>(0d)((</a:t>
            </a:r>
            <a:r>
              <a:rPr lang="en-US" sz="1500" dirty="0" err="1"/>
              <a:t>agg</a:t>
            </a:r>
            <a:r>
              <a:rPr lang="en-US" sz="1500" dirty="0"/>
              <a:t>, </a:t>
            </a:r>
            <a:r>
              <a:rPr lang="en-US" sz="1500" dirty="0" smtClean="0"/>
              <a:t>r) </a:t>
            </a:r>
            <a:r>
              <a:rPr lang="en-US" sz="1500" dirty="0"/>
              <a:t>=&gt; </a:t>
            </a:r>
            <a:r>
              <a:rPr lang="en-US" sz="1500" dirty="0" err="1"/>
              <a:t>agg</a:t>
            </a:r>
            <a:r>
              <a:rPr lang="en-US" sz="1500" dirty="0"/>
              <a:t> + </a:t>
            </a:r>
            <a:r>
              <a:rPr lang="en-US" sz="1500" dirty="0" err="1"/>
              <a:t>r</a:t>
            </a:r>
            <a:r>
              <a:rPr lang="en-US" sz="1500" dirty="0" err="1" smtClean="0"/>
              <a:t>.amount</a:t>
            </a:r>
            <a:r>
              <a:rPr lang="en-US" sz="1500" dirty="0"/>
              <a:t>)</a:t>
            </a:r>
            <a:endParaRPr lang="en-US" sz="1500" dirty="0" smtClean="0"/>
          </a:p>
          <a:p>
            <a:pPr marL="228600" lvl="1"/>
            <a:r>
              <a:rPr lang="en-US" sz="1500" i="1" dirty="0" err="1"/>
              <a:t>Config</a:t>
            </a:r>
            <a:r>
              <a:rPr lang="en-US" sz="1500" dirty="0"/>
              <a:t>(id = 1, frequency = 5 seconds, name = "shop", </a:t>
            </a:r>
            <a:r>
              <a:rPr lang="en-US" sz="1500" dirty="0" err="1"/>
              <a:t>splitFunc</a:t>
            </a:r>
            <a:r>
              <a:rPr lang="en-US" sz="1500" dirty="0"/>
              <a:t> = a =&gt; s"${</a:t>
            </a:r>
            <a:r>
              <a:rPr lang="en-US" sz="1500" dirty="0" err="1"/>
              <a:t>a.shopId</a:t>
            </a:r>
            <a:r>
              <a:rPr lang="en-US" sz="1500" dirty="0"/>
              <a:t>}",</a:t>
            </a:r>
            <a:br>
              <a:rPr lang="en-US" sz="1500" dirty="0"/>
            </a:br>
            <a:r>
              <a:rPr lang="en-US" sz="1500" dirty="0"/>
              <a:t>  </a:t>
            </a:r>
            <a:r>
              <a:rPr lang="en-US" sz="1500" dirty="0" err="1"/>
              <a:t>featuresFunc</a:t>
            </a:r>
            <a:r>
              <a:rPr lang="en-US" sz="1500" dirty="0"/>
              <a:t> = </a:t>
            </a:r>
            <a:r>
              <a:rPr lang="en-US" sz="1500" i="1" dirty="0" err="1"/>
              <a:t>Seq</a:t>
            </a:r>
            <a:r>
              <a:rPr lang="en-US" sz="1500" dirty="0"/>
              <a:t>(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i="1" dirty="0" err="1"/>
              <a:t>FeatureFunc</a:t>
            </a:r>
            <a:r>
              <a:rPr lang="en-US" sz="1500" dirty="0"/>
              <a:t>("sum", </a:t>
            </a:r>
            <a:r>
              <a:rPr lang="en-US" sz="1500" i="1" dirty="0" err="1"/>
              <a:t>totalCostFunc</a:t>
            </a:r>
            <a:r>
              <a:rPr lang="en-US" sz="1500" dirty="0"/>
              <a:t>),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i="1" dirty="0" err="1"/>
              <a:t>FeatureFunc</a:t>
            </a:r>
            <a:r>
              <a:rPr lang="en-US" sz="1500" dirty="0"/>
              <a:t>("</a:t>
            </a:r>
            <a:r>
              <a:rPr lang="en-US" sz="1500" dirty="0" err="1"/>
              <a:t>count_transactions</a:t>
            </a:r>
            <a:r>
              <a:rPr lang="en-US" sz="1500" dirty="0"/>
              <a:t>", </a:t>
            </a:r>
            <a:r>
              <a:rPr lang="en-US" sz="1500" i="1" dirty="0" err="1"/>
              <a:t>countTransactions</a:t>
            </a:r>
            <a:r>
              <a:rPr lang="en-US" sz="1500" dirty="0"/>
              <a:t>),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i="1" dirty="0" err="1"/>
              <a:t>FeatureFunc</a:t>
            </a:r>
            <a:r>
              <a:rPr lang="en-US" sz="1500" dirty="0"/>
              <a:t>("</a:t>
            </a:r>
            <a:r>
              <a:rPr lang="en-US" sz="1500" dirty="0" err="1"/>
              <a:t>count_items</a:t>
            </a:r>
            <a:r>
              <a:rPr lang="en-US" sz="1500" dirty="0"/>
              <a:t>", </a:t>
            </a:r>
            <a:r>
              <a:rPr lang="en-US" sz="1500" i="1" dirty="0" err="1"/>
              <a:t>countItems</a:t>
            </a:r>
            <a:r>
              <a:rPr lang="en-US" sz="1500" dirty="0"/>
              <a:t>)</a:t>
            </a:r>
            <a:br>
              <a:rPr lang="en-US" sz="1500" dirty="0"/>
            </a:br>
            <a:r>
              <a:rPr lang="en-US" sz="1500" dirty="0"/>
              <a:t>  ), topic = "</a:t>
            </a:r>
            <a:r>
              <a:rPr lang="en-US" sz="1500" dirty="0" err="1"/>
              <a:t>shop_features_five_sec</a:t>
            </a:r>
            <a:r>
              <a:rPr lang="en-US" sz="1500" dirty="0"/>
              <a:t>"),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Akka</a:t>
            </a:r>
            <a:r>
              <a:rPr lang="en-US" b="1" dirty="0" smtClean="0"/>
              <a:t> Consumer</a:t>
            </a:r>
          </a:p>
          <a:p>
            <a:pPr lvl="1"/>
            <a:r>
              <a:rPr lang="en-US" dirty="0" smtClean="0"/>
              <a:t>Windowing based on streaming data attribute. 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SalesRecord.timestampTransaction</a:t>
            </a:r>
            <a:r>
              <a:rPr lang="en-US" dirty="0" smtClean="0"/>
              <a:t>”</a:t>
            </a:r>
          </a:p>
          <a:p>
            <a:pPr lvl="2"/>
            <a:r>
              <a:rPr lang="en-US" dirty="0">
                <a:hlinkClick r:id="rId2"/>
              </a:rPr>
              <a:t>https://softwaremill.com/windowing-data-in-akka-streams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GraphDSL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Usage of Broadcast and Merge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SalesRecord</a:t>
            </a:r>
            <a:r>
              <a:rPr lang="en-US" dirty="0" smtClean="0"/>
              <a:t> to aggregated features per window. </a:t>
            </a:r>
          </a:p>
          <a:p>
            <a:pPr lvl="1"/>
            <a:r>
              <a:rPr lang="en-US" dirty="0" smtClean="0"/>
              <a:t>Write the aggregated features to a Kafka Topic.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620" y="420876"/>
            <a:ext cx="7729728" cy="1188720"/>
          </a:xfrm>
        </p:spPr>
        <p:txBody>
          <a:bodyPr/>
          <a:lstStyle/>
          <a:p>
            <a:r>
              <a:rPr lang="en-US" dirty="0" smtClean="0"/>
              <a:t>PRACTICAL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68" y="2435708"/>
            <a:ext cx="7332412" cy="503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Akka</a:t>
            </a:r>
            <a:r>
              <a:rPr lang="en-US" dirty="0" smtClean="0"/>
              <a:t> Producer. Every </a:t>
            </a:r>
            <a:r>
              <a:rPr lang="en-US" dirty="0" smtClean="0"/>
              <a:t>1seconds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2428" y="3303133"/>
            <a:ext cx="5023821" cy="297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7342" y="3208107"/>
            <a:ext cx="5023821" cy="297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0467"/>
              </p:ext>
            </p:extLst>
          </p:nvPr>
        </p:nvGraphicFramePr>
        <p:xfrm>
          <a:off x="5626249" y="2899213"/>
          <a:ext cx="6035997" cy="3286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767"/>
                <a:gridCol w="1408827"/>
                <a:gridCol w="1024827"/>
                <a:gridCol w="753014"/>
                <a:gridCol w="1310562"/>
              </a:tblGrid>
              <a:tr h="343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 Result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Transactions</a:t>
                      </a:r>
                      <a:endParaRPr lang="en-US" sz="1400" dirty="0"/>
                    </a:p>
                  </a:txBody>
                  <a:tcPr/>
                </a:tc>
              </a:tr>
              <a:tr h="343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“1, 70,4,3”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43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“2, 65,7,3”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43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“3, 25,1,1”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4739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“4, 45,3,2”  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shop1_product1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47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“5,25,1,1”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shop1_product3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438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“6,50,5,2”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shop2_product1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438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“7,50,5,2”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shop3_product1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998004" y="4419459"/>
            <a:ext cx="537882" cy="35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9103"/>
              </p:ext>
            </p:extLst>
          </p:nvPr>
        </p:nvGraphicFramePr>
        <p:xfrm>
          <a:off x="450268" y="3221193"/>
          <a:ext cx="4333779" cy="27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79"/>
              </a:tblGrid>
              <a:tr h="34394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Input Streaming</a:t>
                      </a:r>
                      <a:r>
                        <a:rPr lang="en-US" sz="1400" b="0" baseline="0" dirty="0" smtClean="0"/>
                        <a:t> Data</a:t>
                      </a:r>
                      <a:endParaRPr lang="en-US" sz="1400" b="0" dirty="0"/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”shop1”, “product1”, 2, 30.0)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”shop2”, “product1”, 2, 20.0)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”shop2”, “product1”, 3, 30.0)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”shop1”, “product1”, 1, 15.0)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”shop2”, “product2”, 2, 15.0)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”shop3”, “product1”, 1, 25.0)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”shop1”, “product3”, 1, 25.0)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411337" y="1952361"/>
            <a:ext cx="5055854" cy="77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Akka</a:t>
            </a:r>
            <a:r>
              <a:rPr lang="en-US" dirty="0" smtClean="0"/>
              <a:t> Consumer.                     </a:t>
            </a:r>
          </a:p>
          <a:p>
            <a:r>
              <a:rPr lang="en-US" dirty="0" smtClean="0"/>
              <a:t>Window and splits depends on configuration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454127" y="3054696"/>
            <a:ext cx="6390043" cy="30572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64928"/>
              </p:ext>
            </p:extLst>
          </p:nvPr>
        </p:nvGraphicFramePr>
        <p:xfrm>
          <a:off x="2818506" y="3017968"/>
          <a:ext cx="154909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098"/>
              </a:tblGrid>
              <a:tr h="2026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Feature Result</a:t>
                      </a:r>
                      <a:endParaRPr lang="en-US" sz="1100" dirty="0"/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“1, 70,4,3”</a:t>
                      </a:r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“2, 65,7,3” </a:t>
                      </a:r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“3, 25,1,1”  </a:t>
                      </a:r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“4, 45,3,2” 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n 4"/>
          <p:cNvSpPr/>
          <p:nvPr/>
        </p:nvSpPr>
        <p:spPr>
          <a:xfrm rot="5400000">
            <a:off x="962809" y="2834640"/>
            <a:ext cx="554020" cy="1662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791" y="3534863"/>
            <a:ext cx="166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shop_features_five_sec</a:t>
            </a:r>
            <a:endParaRPr lang="en-US" sz="1100" dirty="0"/>
          </a:p>
        </p:txBody>
      </p:sp>
      <p:sp>
        <p:nvSpPr>
          <p:cNvPr id="8" name="Can 7"/>
          <p:cNvSpPr/>
          <p:nvPr/>
        </p:nvSpPr>
        <p:spPr>
          <a:xfrm rot="5400000">
            <a:off x="962809" y="4496090"/>
            <a:ext cx="554020" cy="1662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791" y="5173241"/>
            <a:ext cx="1559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shop_product_features</a:t>
            </a:r>
            <a:endParaRPr lang="en-US" sz="1100" dirty="0"/>
          </a:p>
          <a:p>
            <a:pPr algn="ctr"/>
            <a:r>
              <a:rPr lang="en-US" sz="1100" dirty="0" err="1" smtClean="0"/>
              <a:t>twelve_seconds</a:t>
            </a:r>
            <a:endParaRPr lang="en-US" sz="11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89879"/>
              </p:ext>
            </p:extLst>
          </p:nvPr>
        </p:nvGraphicFramePr>
        <p:xfrm>
          <a:off x="2818506" y="4906036"/>
          <a:ext cx="154909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098"/>
              </a:tblGrid>
              <a:tr h="2026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Feature Result</a:t>
                      </a:r>
                      <a:endParaRPr lang="en-US" sz="1100" dirty="0"/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“5,25,1,1”</a:t>
                      </a:r>
                      <a:endParaRPr lang="en-US" sz="1100" dirty="0"/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“6,50,5,2”</a:t>
                      </a:r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“7,50,5,2”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2231136" y="3636085"/>
            <a:ext cx="436760" cy="16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231136" y="5246924"/>
            <a:ext cx="436760" cy="16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4624713" y="3636083"/>
            <a:ext cx="625018" cy="160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41" y="4228218"/>
            <a:ext cx="858621" cy="635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90899" y="3988279"/>
            <a:ext cx="47532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id=1 </a:t>
            </a:r>
            <a:r>
              <a:rPr lang="en-US" sz="1400" dirty="0"/>
              <a:t>mean: [</a:t>
            </a:r>
            <a:r>
              <a:rPr lang="en-US" sz="1400" dirty="0" smtClean="0"/>
              <a:t>2108.063 , 67.1666, 83.666] </a:t>
            </a:r>
            <a:r>
              <a:rPr lang="en-US" sz="1400" dirty="0"/>
              <a:t>count: </a:t>
            </a:r>
            <a:r>
              <a:rPr lang="en-US" sz="1400" dirty="0" smtClean="0"/>
              <a:t>6 variance 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r>
              <a:rPr lang="en-US" sz="1400" dirty="0"/>
              <a:t>id=2 mean: [</a:t>
            </a:r>
            <a:r>
              <a:rPr lang="en-US" sz="1400" dirty="0" smtClean="0"/>
              <a:t>2.063 </a:t>
            </a:r>
            <a:r>
              <a:rPr lang="en-US" sz="1400" dirty="0"/>
              <a:t>, 67.1666, 83.666] count: 6 variance </a:t>
            </a:r>
            <a:r>
              <a:rPr lang="mr-IN" sz="1400" dirty="0"/>
              <a:t>…</a:t>
            </a:r>
            <a:endParaRPr lang="en-US" sz="1400" dirty="0"/>
          </a:p>
          <a:p>
            <a:r>
              <a:rPr lang="en-US" sz="1400" dirty="0" smtClean="0"/>
              <a:t>id=3 </a:t>
            </a:r>
            <a:r>
              <a:rPr lang="en-US" sz="1400" dirty="0"/>
              <a:t>mean: </a:t>
            </a:r>
            <a:r>
              <a:rPr lang="en-US" sz="1400" dirty="0" smtClean="0"/>
              <a:t>[4108.063 </a:t>
            </a:r>
            <a:r>
              <a:rPr lang="en-US" sz="1400" dirty="0"/>
              <a:t>, 67.1666, 83.666] count: 6 variance </a:t>
            </a:r>
            <a:r>
              <a:rPr lang="mr-IN" sz="1400" dirty="0"/>
              <a:t>…</a:t>
            </a:r>
            <a:endParaRPr lang="en-US" sz="1400" dirty="0"/>
          </a:p>
          <a:p>
            <a:r>
              <a:rPr lang="en-US" sz="1400" dirty="0" smtClean="0"/>
              <a:t>id=4 </a:t>
            </a:r>
            <a:r>
              <a:rPr lang="en-US" sz="1400" dirty="0"/>
              <a:t>mean: [</a:t>
            </a:r>
            <a:r>
              <a:rPr lang="en-US" sz="1400" dirty="0" smtClean="0"/>
              <a:t>21.063 </a:t>
            </a:r>
            <a:r>
              <a:rPr lang="en-US" sz="1400" dirty="0"/>
              <a:t>, 67.1666, 83.666] count: 6 variance </a:t>
            </a:r>
            <a:r>
              <a:rPr lang="mr-IN" sz="1400" dirty="0"/>
              <a:t>…</a:t>
            </a:r>
            <a:endParaRPr lang="en-US" sz="1400" dirty="0"/>
          </a:p>
          <a:p>
            <a:r>
              <a:rPr lang="en-US" sz="1400" dirty="0" smtClean="0"/>
              <a:t>id=5 </a:t>
            </a:r>
            <a:r>
              <a:rPr lang="en-US" sz="1400" dirty="0"/>
              <a:t>mean: </a:t>
            </a:r>
            <a:r>
              <a:rPr lang="en-US" sz="1400" dirty="0" smtClean="0"/>
              <a:t>[3108.063 </a:t>
            </a:r>
            <a:r>
              <a:rPr lang="en-US" sz="1400" dirty="0"/>
              <a:t>, 67.1666, 83.666] count: 6 variance </a:t>
            </a:r>
            <a:r>
              <a:rPr lang="mr-IN" sz="1400" dirty="0"/>
              <a:t>…</a:t>
            </a:r>
            <a:endParaRPr lang="en-US" sz="1400" dirty="0"/>
          </a:p>
          <a:p>
            <a:r>
              <a:rPr lang="en-US" sz="1400" dirty="0" smtClean="0"/>
              <a:t>id=6 </a:t>
            </a:r>
            <a:r>
              <a:rPr lang="en-US" sz="1400" dirty="0"/>
              <a:t>mean: </a:t>
            </a:r>
            <a:r>
              <a:rPr lang="en-US" sz="1400" dirty="0" smtClean="0"/>
              <a:t>[1108.063 </a:t>
            </a:r>
            <a:r>
              <a:rPr lang="en-US" sz="1400" dirty="0"/>
              <a:t>, 67.1666, 83.666] count: 6 variance 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r>
              <a:rPr lang="mr-IN" sz="1400" dirty="0" smtClean="0"/>
              <a:t>…</a:t>
            </a:r>
            <a:endParaRPr lang="en-US" sz="1400" dirty="0" smtClean="0"/>
          </a:p>
          <a:p>
            <a:r>
              <a:rPr lang="mr-IN" sz="1400" dirty="0" smtClean="0"/>
              <a:t>…</a:t>
            </a:r>
            <a:r>
              <a:rPr lang="en-US" sz="1400" dirty="0" smtClean="0"/>
              <a:t>.</a:t>
            </a:r>
            <a:endParaRPr lang="en-US" sz="1400" dirty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4624714" y="5246924"/>
            <a:ext cx="625017" cy="16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521095" y="4465524"/>
            <a:ext cx="436760" cy="16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68" y="5518481"/>
            <a:ext cx="1140297" cy="407249"/>
          </a:xfrm>
        </p:spPr>
      </p:pic>
      <p:sp>
        <p:nvSpPr>
          <p:cNvPr id="3" name="TextBox 2"/>
          <p:cNvSpPr txBox="1"/>
          <p:nvPr/>
        </p:nvSpPr>
        <p:spPr>
          <a:xfrm>
            <a:off x="6096000" y="2386781"/>
            <a:ext cx="216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Spark Consumer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37" y="3251934"/>
            <a:ext cx="939178" cy="60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29269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Flexibility</a:t>
            </a:r>
          </a:p>
          <a:p>
            <a:pPr>
              <a:buBlip>
                <a:blip r:embed="rId2"/>
              </a:buBlip>
            </a:pPr>
            <a:r>
              <a:rPr lang="en-US" dirty="0"/>
              <a:t>Creation of </a:t>
            </a:r>
            <a:r>
              <a:rPr lang="en-US" dirty="0" err="1"/>
              <a:t>subflows</a:t>
            </a:r>
            <a:r>
              <a:rPr lang="en-US" dirty="0"/>
              <a:t> using </a:t>
            </a:r>
            <a:r>
              <a:rPr lang="en-US" dirty="0" err="1"/>
              <a:t>Akka</a:t>
            </a:r>
            <a:r>
              <a:rPr lang="en-US" dirty="0"/>
              <a:t> Streams </a:t>
            </a:r>
            <a:r>
              <a:rPr lang="en-US" dirty="0" err="1" smtClean="0"/>
              <a:t>GraphDSL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smtClean="0"/>
              <a:t>Integrates well with </a:t>
            </a:r>
            <a:r>
              <a:rPr lang="en-US" dirty="0" err="1" smtClean="0"/>
              <a:t>Akka</a:t>
            </a:r>
            <a:r>
              <a:rPr lang="en-US" dirty="0" smtClean="0"/>
              <a:t> Actors.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Fast learning curve</a:t>
            </a:r>
          </a:p>
          <a:p>
            <a:pPr>
              <a:buBlip>
                <a:blip r:embed="rId2"/>
              </a:buBlip>
            </a:pPr>
            <a:r>
              <a:rPr lang="en-US" dirty="0"/>
              <a:t>Easy to test</a:t>
            </a:r>
          </a:p>
          <a:p>
            <a:pPr>
              <a:buBlip>
                <a:blip r:embed="rId2"/>
              </a:buBlip>
            </a:pPr>
            <a:r>
              <a:rPr lang="en-US" dirty="0"/>
              <a:t>Back pressure streams by default</a:t>
            </a:r>
          </a:p>
          <a:p>
            <a:pPr>
              <a:buBlip>
                <a:blip r:embed="rId2"/>
              </a:buBlip>
            </a:pPr>
            <a:r>
              <a:rPr lang="en-US" dirty="0"/>
              <a:t>Scala 2.12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Does not work in a cluster environment. Just one node</a:t>
            </a:r>
            <a:r>
              <a:rPr lang="en-US" dirty="0" smtClean="0"/>
              <a:t>.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Not supported windowing and watermarking.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35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1160</TotalTime>
  <Words>484</Words>
  <Application>Microsoft Macintosh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Mangal</vt:lpstr>
      <vt:lpstr>Arial</vt:lpstr>
      <vt:lpstr>Parcel</vt:lpstr>
      <vt:lpstr>AKKA STREAMS VS                  SPARK STREAMING</vt:lpstr>
      <vt:lpstr>Technologies USeD</vt:lpstr>
      <vt:lpstr>Architecture</vt:lpstr>
      <vt:lpstr>Practical Exercice</vt:lpstr>
      <vt:lpstr>PRACTICAL EXERCISE</vt:lpstr>
      <vt:lpstr>PRACTICAL EXERCISE</vt:lpstr>
      <vt:lpstr>PRACTICAL EXERCISE</vt:lpstr>
      <vt:lpstr>PRACTICAL EXERCISE</vt:lpstr>
      <vt:lpstr>Akka Streams</vt:lpstr>
      <vt:lpstr>Spark Streaming</vt:lpstr>
      <vt:lpstr>Questions ???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 STREAMS VS                  SPARK STREAMING</dc:title>
  <dc:creator>David Virgil Naranjo</dc:creator>
  <cp:lastModifiedBy>David Virgil Naranjo</cp:lastModifiedBy>
  <cp:revision>24</cp:revision>
  <dcterms:created xsi:type="dcterms:W3CDTF">2018-06-03T21:39:37Z</dcterms:created>
  <dcterms:modified xsi:type="dcterms:W3CDTF">2018-06-04T20:12:32Z</dcterms:modified>
</cp:coreProperties>
</file>