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98" r:id="rId4"/>
    <p:sldId id="300" r:id="rId5"/>
    <p:sldId id="302" r:id="rId6"/>
    <p:sldId id="299" r:id="rId7"/>
    <p:sldId id="301" r:id="rId8"/>
    <p:sldId id="303" r:id="rId9"/>
    <p:sldId id="258" r:id="rId10"/>
    <p:sldId id="304" r:id="rId11"/>
    <p:sldId id="305" r:id="rId12"/>
    <p:sldId id="306" r:id="rId13"/>
    <p:sldId id="307" r:id="rId14"/>
    <p:sldId id="308" r:id="rId15"/>
    <p:sldId id="309" r:id="rId16"/>
    <p:sldId id="26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AA0E0-F4D4-425C-927A-E0FB3037F070}">
  <a:tblStyle styleId="{7ACAA0E0-F4D4-425C-927A-E0FB3037F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5210" autoAdjust="0"/>
  </p:normalViewPr>
  <p:slideViewPr>
    <p:cSldViewPr snapToGrid="0">
      <p:cViewPr varScale="1">
        <p:scale>
          <a:sx n="144" d="100"/>
          <a:sy n="144" d="100"/>
        </p:scale>
        <p:origin x="6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9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85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2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9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9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dvirharazi/" TargetMode="External"/><Relationship Id="rId13" Type="http://schemas.openxmlformats.org/officeDocument/2006/relationships/hyperlink" Target="mailto:Tsach.Yashar@gmail.com" TargetMode="External"/><Relationship Id="rId3" Type="http://schemas.openxmlformats.org/officeDocument/2006/relationships/hyperlink" Target="https://github.com/dvirharazi/Data_Science_Movies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t.ac.il/" TargetMode="External"/><Relationship Id="rId11" Type="http://schemas.openxmlformats.org/officeDocument/2006/relationships/hyperlink" Target="mailto:harazi12343@gmail.com" TargetMode="External"/><Relationship Id="rId5" Type="http://schemas.openxmlformats.org/officeDocument/2006/relationships/image" Target="../media/image28.png"/><Relationship Id="rId10" Type="http://schemas.openxmlformats.org/officeDocument/2006/relationships/hyperlink" Target="https://www.linkedin.com/in/tzach-yashar-software-developer/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egory:Women_film_producer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imdb.com/" TargetMode="External"/><Relationship Id="rId7" Type="http://schemas.openxmlformats.org/officeDocument/2006/relationships/hyperlink" Target="https://www.imdb.com/search/keyword/?page=1&amp;keywords=female-director&amp;mode=detail&amp;ref_=kw_nxt&amp;sort=moviemeter,asc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en.wikipedia.org/wiki/Lists_of_American_film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List_of_women_writers_(M%E2%80%93Z)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en.wikipedia.org/wiki/List_of_women_writers_(A%E2%80%93L)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List_of_female_film_and_television_directors" TargetMode="External"/><Relationship Id="rId9" Type="http://schemas.openxmlformats.org/officeDocument/2006/relationships/hyperlink" Target="https://en.wikipedia.org/wiki/List_of_female_movie_actors_by_name:_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54545" y="2055832"/>
            <a:ext cx="431753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and Machine learning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743672" y="461393"/>
            <a:ext cx="7457656" cy="1478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Is it possible to predict whether a film will succeed according to the movie cast features?</a:t>
            </a:r>
            <a:endParaRPr sz="3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DBC94A06-8AA1-4480-9482-FF8FA4694223}"/>
              </a:ext>
            </a:extLst>
          </p:cNvPr>
          <p:cNvSpPr txBox="1">
            <a:spLocks/>
          </p:cNvSpPr>
          <p:nvPr/>
        </p:nvSpPr>
        <p:spPr>
          <a:xfrm>
            <a:off x="2665560" y="2452132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/>
              <a:t>Tsach Yashar</a:t>
            </a:r>
          </a:p>
          <a:p>
            <a:pPr marL="0" indent="0"/>
            <a:r>
              <a:rPr lang="en-US" sz="1200" dirty="0"/>
              <a:t>Dvir Harazi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E2A9307-D7FE-452C-B07E-4C338E3F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4" y="3204284"/>
            <a:ext cx="2636071" cy="151121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6A95D1A-F0FE-44C5-A4C7-CC0037810BAF}"/>
              </a:ext>
            </a:extLst>
          </p:cNvPr>
          <p:cNvSpPr txBox="1"/>
          <p:nvPr/>
        </p:nvSpPr>
        <p:spPr>
          <a:xfrm>
            <a:off x="-2163151" y="3545991"/>
            <a:ext cx="8550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Top 10 frequent genres – most of movies is belong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 Comedy, Action, Drama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899344" y="3559073"/>
            <a:ext cx="7924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As we can see, there is no correlation between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length of movie and rating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2851AF0-EC5A-4D64-B87B-DAAFD521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1" y="1309256"/>
            <a:ext cx="3575546" cy="182187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2A1A6D7-9066-4442-8660-93B37AA5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22" y="1088136"/>
            <a:ext cx="2383848" cy="2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3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705378" y="3622231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Women's movies are generally rated average,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unlike men which are rated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On the whole scale of values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D397CD9-3E63-4D0F-B88B-F7C250FF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" y="1249074"/>
            <a:ext cx="4509146" cy="169396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54ABB3-F1D3-4B77-9E5E-B17AF9F29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3" y="3129261"/>
            <a:ext cx="4509146" cy="1645426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C9396DB-AAE0-4E8D-898F-E6A9EDE740C9}"/>
              </a:ext>
            </a:extLst>
          </p:cNvPr>
          <p:cNvSpPr txBox="1"/>
          <p:nvPr/>
        </p:nvSpPr>
        <p:spPr>
          <a:xfrm>
            <a:off x="2705379" y="1668669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Over the years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it can be seen that the number of women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producing films has increased </a:t>
            </a:r>
          </a:p>
        </p:txBody>
      </p:sp>
    </p:spTree>
    <p:extLst>
      <p:ext uri="{BB962C8B-B14F-4D97-AF65-F5344CB8AC3E}">
        <p14:creationId xmlns:p14="http://schemas.microsoft.com/office/powerpoint/2010/main" val="1023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7666F1A6-9315-48C9-B8FF-818A45946B7B}"/>
              </a:ext>
            </a:extLst>
          </p:cNvPr>
          <p:cNvSpPr txBox="1">
            <a:spLocks/>
          </p:cNvSpPr>
          <p:nvPr/>
        </p:nvSpPr>
        <p:spPr>
          <a:xfrm>
            <a:off x="-648866" y="9894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Linear regression</a:t>
            </a: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7CA551ED-6442-41C3-A626-3F2DD20FE75D}"/>
              </a:ext>
            </a:extLst>
          </p:cNvPr>
          <p:cNvSpPr txBox="1">
            <a:spLocks/>
          </p:cNvSpPr>
          <p:nvPr/>
        </p:nvSpPr>
        <p:spPr>
          <a:xfrm>
            <a:off x="356191" y="1711035"/>
            <a:ext cx="6156047" cy="102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Using the ‘sklearn’ library and linear regression we were able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 train a model that predicts the rating of movies based 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on crew features. We add some columns based on our data,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that described the quality of director, writer, starts and genre.</a:t>
            </a:r>
          </a:p>
          <a:p>
            <a:pPr lvl="1" algn="l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DFEC0EB-C399-4571-ADCB-4985B636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79" y="3241942"/>
            <a:ext cx="3334030" cy="17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6859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7666F1A6-9315-48C9-B8FF-818A45946B7B}"/>
              </a:ext>
            </a:extLst>
          </p:cNvPr>
          <p:cNvSpPr txBox="1">
            <a:spLocks/>
          </p:cNvSpPr>
          <p:nvPr/>
        </p:nvSpPr>
        <p:spPr>
          <a:xfrm>
            <a:off x="-648866" y="9894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Linear regression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9426E96-6100-4157-A604-FFBCF934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44" y="2571750"/>
            <a:ext cx="6079065" cy="19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3" name="Google Shape;479;p27">
            <a:extLst>
              <a:ext uri="{FF2B5EF4-FFF2-40B4-BE49-F238E27FC236}">
                <a16:creationId xmlns:a16="http://schemas.microsoft.com/office/drawing/2014/main" id="{0CB22AD1-89FF-4998-94FE-60F44F3532E4}"/>
              </a:ext>
            </a:extLst>
          </p:cNvPr>
          <p:cNvSpPr txBox="1">
            <a:spLocks/>
          </p:cNvSpPr>
          <p:nvPr/>
        </p:nvSpPr>
        <p:spPr>
          <a:xfrm>
            <a:off x="-302502" y="15672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The final table for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4985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16A8DB-2A20-4C83-946A-047D557A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1" y="1616938"/>
            <a:ext cx="1850589" cy="3275289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C9FD63B-EE4F-49ED-A1B4-17B6CEDEBA50}"/>
              </a:ext>
            </a:extLst>
          </p:cNvPr>
          <p:cNvSpPr txBox="1"/>
          <p:nvPr/>
        </p:nvSpPr>
        <p:spPr>
          <a:xfrm>
            <a:off x="-1977456" y="1164707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The prediction rating VS versus the original rating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3D5ED57-CBCC-4ADC-8848-5CCD7DB0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06" y="1616937"/>
            <a:ext cx="3342557" cy="3180100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39AE58D-D858-4599-99E2-AD47AEF268D8}"/>
              </a:ext>
            </a:extLst>
          </p:cNvPr>
          <p:cNvSpPr txBox="1"/>
          <p:nvPr/>
        </p:nvSpPr>
        <p:spPr>
          <a:xfrm>
            <a:off x="2789884" y="1179394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Example for predicting a new movie's rating</a:t>
            </a:r>
          </a:p>
        </p:txBody>
      </p:sp>
    </p:spTree>
    <p:extLst>
      <p:ext uri="{BB962C8B-B14F-4D97-AF65-F5344CB8AC3E}">
        <p14:creationId xmlns:p14="http://schemas.microsoft.com/office/powerpoint/2010/main" val="28543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6D075B6-4E03-40A8-9435-96C2954E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79" y="2571750"/>
            <a:ext cx="2869642" cy="39341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735E4CE-6A3E-42A5-8530-662E191BC8FE}"/>
              </a:ext>
            </a:extLst>
          </p:cNvPr>
          <p:cNvSpPr txBox="1"/>
          <p:nvPr/>
        </p:nvSpPr>
        <p:spPr>
          <a:xfrm>
            <a:off x="447089" y="1382435"/>
            <a:ext cx="79247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The closer the prediction value is to 1, the more accurate the prediction. We have reached a predict value of 0.874, which is very close and therefore confirms the research question.</a:t>
            </a:r>
          </a:p>
          <a:p>
            <a:pPr algn="ctr" rtl="0"/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Therefore there is a connection between the film crew and the rating</a:t>
            </a:r>
            <a:r>
              <a:rPr lang="he-IL" dirty="0">
                <a:solidFill>
                  <a:schemeClr val="bg1"/>
                </a:solidFill>
                <a:latin typeface="Maven Pro" panose="020B0604020202020204" charset="0"/>
              </a:rPr>
              <a:t>!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998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870745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You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תמונה 2">
            <a:hlinkClick r:id="rId3"/>
            <a:extLst>
              <a:ext uri="{FF2B5EF4-FFF2-40B4-BE49-F238E27FC236}">
                <a16:creationId xmlns:a16="http://schemas.microsoft.com/office/drawing/2014/main" id="{134CB73E-32D4-4AA3-A164-A93E9B93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1" y="3711976"/>
            <a:ext cx="1135518" cy="63872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8F27317-3B07-4F63-B522-7525CDDEF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53" y="4350705"/>
            <a:ext cx="447675" cy="447675"/>
          </a:xfrm>
          <a:prstGeom prst="rect">
            <a:avLst/>
          </a:prstGeom>
        </p:spPr>
      </p:pic>
      <p:pic>
        <p:nvPicPr>
          <p:cNvPr id="7" name="תמונה 6">
            <a:hlinkClick r:id="rId6"/>
            <a:extLst>
              <a:ext uri="{FF2B5EF4-FFF2-40B4-BE49-F238E27FC236}">
                <a16:creationId xmlns:a16="http://schemas.microsoft.com/office/drawing/2014/main" id="{4CF6D4FF-670C-424F-BD4A-F415A6E65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660" y="3734294"/>
            <a:ext cx="1066176" cy="693014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BA58FAF-1E7D-4A14-A9BF-B36F09394BED}"/>
              </a:ext>
            </a:extLst>
          </p:cNvPr>
          <p:cNvSpPr txBox="1"/>
          <p:nvPr/>
        </p:nvSpPr>
        <p:spPr>
          <a:xfrm>
            <a:off x="-1985963" y="3530768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Dvir Harazi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9B25F1D-674F-4639-B5F7-A128A0ABA4AD}"/>
              </a:ext>
            </a:extLst>
          </p:cNvPr>
          <p:cNvSpPr txBox="1"/>
          <p:nvPr/>
        </p:nvSpPr>
        <p:spPr>
          <a:xfrm>
            <a:off x="3226983" y="3530750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Tsach Yashar</a:t>
            </a:r>
          </a:p>
        </p:txBody>
      </p:sp>
      <p:pic>
        <p:nvPicPr>
          <p:cNvPr id="24" name="תמונה 23">
            <a:hlinkClick r:id="rId8"/>
            <a:extLst>
              <a:ext uri="{FF2B5EF4-FFF2-40B4-BE49-F238E27FC236}">
                <a16:creationId xmlns:a16="http://schemas.microsoft.com/office/drawing/2014/main" id="{6D53B088-A833-4E92-8EA7-BDB032009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675" y="3807749"/>
            <a:ext cx="347502" cy="353599"/>
          </a:xfrm>
          <a:prstGeom prst="rect">
            <a:avLst/>
          </a:prstGeom>
        </p:spPr>
      </p:pic>
      <p:pic>
        <p:nvPicPr>
          <p:cNvPr id="26" name="תמונה 25">
            <a:hlinkClick r:id="rId10"/>
            <a:extLst>
              <a:ext uri="{FF2B5EF4-FFF2-40B4-BE49-F238E27FC236}">
                <a16:creationId xmlns:a16="http://schemas.microsoft.com/office/drawing/2014/main" id="{135E2B7E-1A86-46C3-8941-75D98F5DB4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394" y="3832057"/>
            <a:ext cx="347502" cy="353599"/>
          </a:xfrm>
          <a:prstGeom prst="rect">
            <a:avLst/>
          </a:prstGeom>
        </p:spPr>
      </p:pic>
      <p:pic>
        <p:nvPicPr>
          <p:cNvPr id="38" name="תמונה 37">
            <a:hlinkClick r:id="rId11"/>
            <a:extLst>
              <a:ext uri="{FF2B5EF4-FFF2-40B4-BE49-F238E27FC236}">
                <a16:creationId xmlns:a16="http://schemas.microsoft.com/office/drawing/2014/main" id="{462D0673-50F1-451A-AE9C-1DE3A65005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2774" y="3804710"/>
            <a:ext cx="323116" cy="359695"/>
          </a:xfrm>
          <a:prstGeom prst="rect">
            <a:avLst/>
          </a:prstGeom>
        </p:spPr>
      </p:pic>
      <p:pic>
        <p:nvPicPr>
          <p:cNvPr id="40" name="תמונה 39">
            <a:hlinkClick r:id="rId13"/>
            <a:extLst>
              <a:ext uri="{FF2B5EF4-FFF2-40B4-BE49-F238E27FC236}">
                <a16:creationId xmlns:a16="http://schemas.microsoft.com/office/drawing/2014/main" id="{DA27E642-A9E9-46E6-B5DF-20FFDBAD0A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1978" y="3825961"/>
            <a:ext cx="323116" cy="35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5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US" sz="1200" b="1" dirty="0"/>
              <a:t>Research questions:</a:t>
            </a:r>
            <a:endParaRPr lang="en-US" sz="1000" b="1"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Can we predict which movie will succeed according to the certain properties? (Actors, directors, Length of movie etc..)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hare Tech" panose="020B0604020202020204" charset="0"/>
                <a:ea typeface="Yu Gothic UI Semilight" panose="020B0400000000000000" pitchFamily="34" charset="-128"/>
              </a:rPr>
              <a:t>Our research - intro</a:t>
            </a:r>
            <a:endParaRPr lang="en-US" dirty="0">
              <a:latin typeface="Share Tech" panose="020B060402020202020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9ECC85C-7D15-4120-83C1-CCD3592F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51" y="2998360"/>
            <a:ext cx="2386638" cy="18520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272753"/>
            <a:ext cx="6338455" cy="577800"/>
          </a:xfrm>
        </p:spPr>
        <p:txBody>
          <a:bodyPr/>
          <a:lstStyle/>
          <a:p>
            <a:r>
              <a:rPr lang="en-US" sz="2500" dirty="0">
                <a:latin typeface="Maven Pro" panose="020B0604020202020204" charset="0"/>
              </a:rPr>
              <a:t>Research process-</a:t>
            </a:r>
            <a:r>
              <a:rPr lang="en-US" sz="2500" dirty="0">
                <a:solidFill>
                  <a:schemeClr val="bg1"/>
                </a:solidFill>
                <a:latin typeface="Maven Pro" panose="020B0604020202020204" charset="0"/>
              </a:rPr>
              <a:t> Data Acquisition</a:t>
            </a:r>
            <a:endParaRPr lang="he-IL" sz="2500" dirty="0">
              <a:latin typeface="Maven Pro" panose="020B060402020202020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2214CA-5FCC-4EC7-B315-51106CD038C5}"/>
              </a:ext>
            </a:extLst>
          </p:cNvPr>
          <p:cNvSpPr txBox="1"/>
          <p:nvPr/>
        </p:nvSpPr>
        <p:spPr>
          <a:xfrm>
            <a:off x="484911" y="1873854"/>
            <a:ext cx="79247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Used a function from ‘pandas’ to crawl the list of all the American movies from Wikipedia.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Search for every movie from Wikipedia list in IMDB with selenium automation and take the details (Director, Actors, Genre, Rating, Movie length)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We search most of the Females from the movie world and crawl from different sites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8" name="Google Shape;1770;p52">
            <a:extLst>
              <a:ext uri="{FF2B5EF4-FFF2-40B4-BE49-F238E27FC236}">
                <a16:creationId xmlns:a16="http://schemas.microsoft.com/office/drawing/2014/main" id="{81E0F95E-82D0-414E-90FF-9B3AFAE0C5B4}"/>
              </a:ext>
            </a:extLst>
          </p:cNvPr>
          <p:cNvSpPr/>
          <p:nvPr/>
        </p:nvSpPr>
        <p:spPr>
          <a:xfrm>
            <a:off x="242454" y="215234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70;p52">
            <a:extLst>
              <a:ext uri="{FF2B5EF4-FFF2-40B4-BE49-F238E27FC236}">
                <a16:creationId xmlns:a16="http://schemas.microsoft.com/office/drawing/2014/main" id="{3F7A3940-7E4E-46C3-8A0E-922D9F4FF267}"/>
              </a:ext>
            </a:extLst>
          </p:cNvPr>
          <p:cNvSpPr/>
          <p:nvPr/>
        </p:nvSpPr>
        <p:spPr>
          <a:xfrm>
            <a:off x="245105" y="2521955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0;p52">
            <a:extLst>
              <a:ext uri="{FF2B5EF4-FFF2-40B4-BE49-F238E27FC236}">
                <a16:creationId xmlns:a16="http://schemas.microsoft.com/office/drawing/2014/main" id="{6F0A7663-A6C6-423A-A878-D303DE749433}"/>
              </a:ext>
            </a:extLst>
          </p:cNvPr>
          <p:cNvSpPr/>
          <p:nvPr/>
        </p:nvSpPr>
        <p:spPr>
          <a:xfrm>
            <a:off x="242454" y="305207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7861ED9-F400-41E8-8B1A-CE42D654C523}"/>
              </a:ext>
            </a:extLst>
          </p:cNvPr>
          <p:cNvSpPr txBox="1"/>
          <p:nvPr/>
        </p:nvSpPr>
        <p:spPr>
          <a:xfrm>
            <a:off x="335159" y="1131793"/>
            <a:ext cx="792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We do 3 different crawling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A6C3AC14-F9D4-4FB3-8630-53A970961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21" y="3694806"/>
            <a:ext cx="3644377" cy="12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272753"/>
            <a:ext cx="6338455" cy="577800"/>
          </a:xfrm>
        </p:spPr>
        <p:txBody>
          <a:bodyPr/>
          <a:lstStyle/>
          <a:p>
            <a:r>
              <a:rPr lang="en-US" sz="2500" dirty="0">
                <a:latin typeface="Maven Pro" panose="020B0604020202020204" charset="0"/>
              </a:rPr>
              <a:t>Research process-</a:t>
            </a:r>
            <a:r>
              <a:rPr lang="en-US" sz="2500" dirty="0">
                <a:solidFill>
                  <a:schemeClr val="bg1"/>
                </a:solidFill>
                <a:latin typeface="Maven Pro" panose="020B0604020202020204" charset="0"/>
              </a:rPr>
              <a:t> Data Acquisition</a:t>
            </a:r>
            <a:endParaRPr lang="he-IL" sz="2500" dirty="0">
              <a:latin typeface="Maven Pro" panose="020B0604020202020204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DC9425-EAF3-46FC-97BF-81A7C17E69DD}"/>
              </a:ext>
            </a:extLst>
          </p:cNvPr>
          <p:cNvSpPr txBox="1"/>
          <p:nvPr/>
        </p:nvSpPr>
        <p:spPr>
          <a:xfrm>
            <a:off x="256309" y="1154918"/>
            <a:ext cx="19517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 of American films</a:t>
            </a: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 Site</a:t>
            </a: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#1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Maven Pro" panose="020B060402020202020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#2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#3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#4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#5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#6</a:t>
            </a: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/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A44764C-F56F-416B-B193-0CD7C29C49CE}"/>
              </a:ext>
            </a:extLst>
          </p:cNvPr>
          <p:cNvSpPr txBox="1"/>
          <p:nvPr/>
        </p:nvSpPr>
        <p:spPr>
          <a:xfrm>
            <a:off x="2812472" y="754808"/>
            <a:ext cx="7924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Maven Pro" panose="020B0604020202020204" charset="0"/>
              </a:rPr>
              <a:t>Sources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90C1D6D4-A60B-45D3-963F-45A42A719C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992" y="4284135"/>
            <a:ext cx="1305391" cy="73428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77ADF04-5940-48E2-975A-5ED2678EB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6299" y="4011707"/>
            <a:ext cx="1036441" cy="103644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442E44E-F5E9-429E-9F34-BF13F4349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0" y="1386795"/>
            <a:ext cx="3398262" cy="1430847"/>
          </a:xfrm>
          <a:prstGeom prst="rect">
            <a:avLst/>
          </a:prstGeom>
          <a:effectLst>
            <a:glow rad="76200">
              <a:schemeClr val="bg1">
                <a:alpha val="17000"/>
              </a:schemeClr>
            </a:glow>
            <a:outerShdw blurRad="50800" dist="50800" dir="5400000" sx="91000" sy="9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00ED4CE-DBA8-4C8E-9430-FF4EA65B76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6273" y="3632234"/>
            <a:ext cx="3769546" cy="1107024"/>
          </a:xfrm>
          <a:prstGeom prst="rect">
            <a:avLst/>
          </a:prstGeom>
          <a:effectLst>
            <a:glow rad="76200">
              <a:schemeClr val="bg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12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2214CA-5FCC-4EC7-B315-51106CD038C5}"/>
              </a:ext>
            </a:extLst>
          </p:cNvPr>
          <p:cNvSpPr txBox="1"/>
          <p:nvPr/>
        </p:nvSpPr>
        <p:spPr>
          <a:xfrm>
            <a:off x="441719" y="1876179"/>
            <a:ext cx="79247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Concatenation of all the information into one table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Clean mismatch between IMDB and Wikipedia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Handling NULL Values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Handling length of movie format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Split columns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8" name="Google Shape;1770;p52">
            <a:extLst>
              <a:ext uri="{FF2B5EF4-FFF2-40B4-BE49-F238E27FC236}">
                <a16:creationId xmlns:a16="http://schemas.microsoft.com/office/drawing/2014/main" id="{81E0F95E-82D0-414E-90FF-9B3AFAE0C5B4}"/>
              </a:ext>
            </a:extLst>
          </p:cNvPr>
          <p:cNvSpPr/>
          <p:nvPr/>
        </p:nvSpPr>
        <p:spPr>
          <a:xfrm>
            <a:off x="242454" y="215234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CAEBC5-EE01-4DE6-A119-15E19CA2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91" y="3079581"/>
            <a:ext cx="1839191" cy="1839191"/>
          </a:xfrm>
          <a:prstGeom prst="rect">
            <a:avLst/>
          </a:prstGeom>
        </p:spPr>
      </p:pic>
      <p:sp>
        <p:nvSpPr>
          <p:cNvPr id="17" name="Google Shape;1770;p52">
            <a:extLst>
              <a:ext uri="{FF2B5EF4-FFF2-40B4-BE49-F238E27FC236}">
                <a16:creationId xmlns:a16="http://schemas.microsoft.com/office/drawing/2014/main" id="{12873E13-C605-4EE5-966E-5F25A6F7B709}"/>
              </a:ext>
            </a:extLst>
          </p:cNvPr>
          <p:cNvSpPr/>
          <p:nvPr/>
        </p:nvSpPr>
        <p:spPr>
          <a:xfrm>
            <a:off x="242454" y="2524747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70;p52">
            <a:extLst>
              <a:ext uri="{FF2B5EF4-FFF2-40B4-BE49-F238E27FC236}">
                <a16:creationId xmlns:a16="http://schemas.microsoft.com/office/drawing/2014/main" id="{057571D6-CADE-401A-B0AC-75C5640705B0}"/>
              </a:ext>
            </a:extLst>
          </p:cNvPr>
          <p:cNvSpPr/>
          <p:nvPr/>
        </p:nvSpPr>
        <p:spPr>
          <a:xfrm>
            <a:off x="249382" y="289715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70;p52">
            <a:extLst>
              <a:ext uri="{FF2B5EF4-FFF2-40B4-BE49-F238E27FC236}">
                <a16:creationId xmlns:a16="http://schemas.microsoft.com/office/drawing/2014/main" id="{A0A40A54-925E-444F-806B-EF9D6B8B3C64}"/>
              </a:ext>
            </a:extLst>
          </p:cNvPr>
          <p:cNvSpPr/>
          <p:nvPr/>
        </p:nvSpPr>
        <p:spPr>
          <a:xfrm>
            <a:off x="242454" y="324630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770;p52">
            <a:extLst>
              <a:ext uri="{FF2B5EF4-FFF2-40B4-BE49-F238E27FC236}">
                <a16:creationId xmlns:a16="http://schemas.microsoft.com/office/drawing/2014/main" id="{8269572F-F920-4999-93AB-3B15051F6EB1}"/>
              </a:ext>
            </a:extLst>
          </p:cNvPr>
          <p:cNvSpPr/>
          <p:nvPr/>
        </p:nvSpPr>
        <p:spPr>
          <a:xfrm>
            <a:off x="242454" y="3595454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43DD6A4-DD6F-4A39-999F-2DEE79DEE0D6}"/>
              </a:ext>
            </a:extLst>
          </p:cNvPr>
          <p:cNvSpPr txBox="1"/>
          <p:nvPr/>
        </p:nvSpPr>
        <p:spPr>
          <a:xfrm>
            <a:off x="455574" y="1159369"/>
            <a:ext cx="79247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Clean mismatch between IMDB and Wikipedia</a:t>
            </a:r>
          </a:p>
          <a:p>
            <a:pPr algn="l" rtl="0"/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In our project there were a few mismatches between crawling from Wikipedia and IMDB.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We put all the data in one table and compare the years from Wiki to IDBM.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DAE448C-206A-47F3-B692-E471E17C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61" y="2645902"/>
            <a:ext cx="5054874" cy="2002796"/>
          </a:xfrm>
          <a:prstGeom prst="rect">
            <a:avLst/>
          </a:prstGeom>
          <a:effectLst>
            <a:glow rad="88900">
              <a:schemeClr val="bg1">
                <a:alpha val="6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36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BA352A-0152-453E-AADB-EEBD29624EBB}"/>
              </a:ext>
            </a:extLst>
          </p:cNvPr>
          <p:cNvSpPr txBox="1"/>
          <p:nvPr/>
        </p:nvSpPr>
        <p:spPr>
          <a:xfrm>
            <a:off x="342087" y="1212172"/>
            <a:ext cx="792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Handling length of movie format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4C45BA8-DE7B-4F22-8166-D4933C1D0775}"/>
              </a:ext>
            </a:extLst>
          </p:cNvPr>
          <p:cNvSpPr txBox="1"/>
          <p:nvPr/>
        </p:nvSpPr>
        <p:spPr>
          <a:xfrm>
            <a:off x="342087" y="1730322"/>
            <a:ext cx="7924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Format of lengths: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1hr 35min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2hr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45min</a:t>
            </a:r>
          </a:p>
          <a:p>
            <a:pPr marL="171450" indent="-171450" algn="l" rtl="0">
              <a:buFontTx/>
              <a:buChar char="-"/>
            </a:pP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We convert to uniform format – calculate to minute format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8" name="Google Shape;1770;p52">
            <a:extLst>
              <a:ext uri="{FF2B5EF4-FFF2-40B4-BE49-F238E27FC236}">
                <a16:creationId xmlns:a16="http://schemas.microsoft.com/office/drawing/2014/main" id="{6D4B090F-49AB-466F-B2E8-F003095D070B}"/>
              </a:ext>
            </a:extLst>
          </p:cNvPr>
          <p:cNvSpPr/>
          <p:nvPr/>
        </p:nvSpPr>
        <p:spPr>
          <a:xfrm>
            <a:off x="156677" y="215614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70;p52">
            <a:extLst>
              <a:ext uri="{FF2B5EF4-FFF2-40B4-BE49-F238E27FC236}">
                <a16:creationId xmlns:a16="http://schemas.microsoft.com/office/drawing/2014/main" id="{5DE1DA26-ABBD-4295-B235-90FAA0849162}"/>
              </a:ext>
            </a:extLst>
          </p:cNvPr>
          <p:cNvSpPr/>
          <p:nvPr/>
        </p:nvSpPr>
        <p:spPr>
          <a:xfrm>
            <a:off x="156677" y="2366516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70;p52">
            <a:extLst>
              <a:ext uri="{FF2B5EF4-FFF2-40B4-BE49-F238E27FC236}">
                <a16:creationId xmlns:a16="http://schemas.microsoft.com/office/drawing/2014/main" id="{2400A535-5805-4C91-89CB-C7B5266BAE01}"/>
              </a:ext>
            </a:extLst>
          </p:cNvPr>
          <p:cNvSpPr/>
          <p:nvPr/>
        </p:nvSpPr>
        <p:spPr>
          <a:xfrm>
            <a:off x="156677" y="2558808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F2135C0-5A26-4B30-B86D-60C0EBFB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98" y="3931328"/>
            <a:ext cx="391290" cy="391290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C41EDFAF-479F-4D7C-87F1-F4544043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97" y="3508346"/>
            <a:ext cx="475797" cy="1223479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CD5D5D7-B9B7-4FC8-98AD-86B2676E1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892" y="3669314"/>
            <a:ext cx="4286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BA352A-0152-453E-AADB-EEBD29624EBB}"/>
              </a:ext>
            </a:extLst>
          </p:cNvPr>
          <p:cNvSpPr txBox="1"/>
          <p:nvPr/>
        </p:nvSpPr>
        <p:spPr>
          <a:xfrm>
            <a:off x="342087" y="1212172"/>
            <a:ext cx="792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chemeClr val="bg1"/>
                </a:solidFill>
                <a:latin typeface="Maven Pro" panose="020B0604020202020204" charset="0"/>
              </a:rPr>
              <a:t>Split columns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CCCDFE-46FB-4A4B-B519-4ED59980E7AF}"/>
              </a:ext>
            </a:extLst>
          </p:cNvPr>
          <p:cNvSpPr txBox="1"/>
          <p:nvPr/>
        </p:nvSpPr>
        <p:spPr>
          <a:xfrm>
            <a:off x="342087" y="1688510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Each multi-value feature had a maximum of 3 entries, so we split each multi-entry feature into 3 columns.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9E4F491-CC36-4360-97E4-830DFA34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8" y="2601504"/>
            <a:ext cx="5375565" cy="102276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3C30E0E-A31D-43B3-BD91-F54682F2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8" y="3931328"/>
            <a:ext cx="5202383" cy="98932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C816162-38E1-46D3-8AE5-8EC51FF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834">
            <a:off x="6926797" y="3561572"/>
            <a:ext cx="640829" cy="8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6A95D1A-F0FE-44C5-A4C7-CC0037810BAF}"/>
              </a:ext>
            </a:extLst>
          </p:cNvPr>
          <p:cNvSpPr txBox="1"/>
          <p:nvPr/>
        </p:nvSpPr>
        <p:spPr>
          <a:xfrm>
            <a:off x="-1539696" y="4163890"/>
            <a:ext cx="8550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Movie rating distribution – as we can see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most rating of movies is average 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9FC3696-BA78-4F4A-A1A2-A0E75079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38" y="1177528"/>
            <a:ext cx="4788543" cy="2861903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505829" y="4163890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Movie length distribution – as we can see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most length of movies is between 80 to 120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546</Words>
  <Application>Microsoft Office PowerPoint</Application>
  <PresentationFormat>‫הצגה על המסך (16:9)</PresentationFormat>
  <Paragraphs>103</Paragraphs>
  <Slides>16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5" baseType="lpstr">
      <vt:lpstr>Maven Pro</vt:lpstr>
      <vt:lpstr>Livvic Light</vt:lpstr>
      <vt:lpstr>Advent Pro SemiBold</vt:lpstr>
      <vt:lpstr>Nunito Light</vt:lpstr>
      <vt:lpstr>Arial</vt:lpstr>
      <vt:lpstr>Wingdings</vt:lpstr>
      <vt:lpstr>Share Tech</vt:lpstr>
      <vt:lpstr>Fira Sans Extra Condensed Medium</vt:lpstr>
      <vt:lpstr>Data Science Consulting by Slidesgo</vt:lpstr>
      <vt:lpstr>Is it possible to predict whether a film will succeed according to the movie cast features?</vt:lpstr>
      <vt:lpstr>Our research - intro</vt:lpstr>
      <vt:lpstr>Research process- Data Acquisition</vt:lpstr>
      <vt:lpstr>Research process- Data Acquisition</vt:lpstr>
      <vt:lpstr>Research process – EDA </vt:lpstr>
      <vt:lpstr>Research process – EDA </vt:lpstr>
      <vt:lpstr>Research process – EDA </vt:lpstr>
      <vt:lpstr>Research process – EDA </vt:lpstr>
      <vt:lpstr>Some insights: </vt:lpstr>
      <vt:lpstr>Some insights: </vt:lpstr>
      <vt:lpstr>Some insights: </vt:lpstr>
      <vt:lpstr>Machine Learning</vt:lpstr>
      <vt:lpstr>Machine Learning</vt:lpstr>
      <vt:lpstr>Machine Learning</vt:lpstr>
      <vt:lpstr>Conclusions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possible to predict whether a film will succeed according to the movie features?</dc:title>
  <dc:creator>Tsach Yashar</dc:creator>
  <cp:lastModifiedBy>Tsach Yashar</cp:lastModifiedBy>
  <cp:revision>26</cp:revision>
  <dcterms:modified xsi:type="dcterms:W3CDTF">2022-01-25T19:13:24Z</dcterms:modified>
</cp:coreProperties>
</file>