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5" r:id="rId3"/>
    <p:sldId id="287" r:id="rId4"/>
    <p:sldId id="266" r:id="rId5"/>
    <p:sldId id="277" r:id="rId6"/>
    <p:sldId id="289" r:id="rId7"/>
    <p:sldId id="278" r:id="rId8"/>
    <p:sldId id="290" r:id="rId9"/>
    <p:sldId id="283" r:id="rId10"/>
    <p:sldId id="285" r:id="rId11"/>
    <p:sldId id="280" r:id="rId12"/>
    <p:sldId id="281" r:id="rId13"/>
    <p:sldId id="284" r:id="rId14"/>
    <p:sldId id="286" r:id="rId15"/>
    <p:sldId id="267" r:id="rId16"/>
    <p:sldId id="28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908" autoAdjust="0"/>
  </p:normalViewPr>
  <p:slideViewPr>
    <p:cSldViewPr>
      <p:cViewPr varScale="1">
        <p:scale>
          <a:sx n="84" d="100"/>
          <a:sy n="84" d="100"/>
        </p:scale>
        <p:origin x="1632" y="84"/>
      </p:cViewPr>
      <p:guideLst>
        <p:guide pos="3840"/>
        <p:guide orient="horz" pos="2160"/>
      </p:guideLst>
    </p:cSldViewPr>
  </p:slideViewPr>
  <p:notesTextViewPr>
    <p:cViewPr>
      <p:scale>
        <a:sx n="153" d="100"/>
        <a:sy n="15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50" d="100"/>
          <a:sy n="150" d="100"/>
        </p:scale>
        <p:origin x="2472" y="-18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4A08E7-9856-46FC-9DEE-673AD607E254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CD2E9-FC27-4202-8799-91DDCAC01F04}" type="pres">
      <dgm:prSet presAssocID="{984A08E7-9856-46FC-9DEE-673AD607E254}" presName="Name0" presStyleCnt="0">
        <dgm:presLayoutVars>
          <dgm:chMax val="7"/>
          <dgm:chPref val="7"/>
          <dgm:dir/>
        </dgm:presLayoutVars>
      </dgm:prSet>
      <dgm:spPr/>
    </dgm:pt>
  </dgm:ptLst>
  <dgm:cxnLst>
    <dgm:cxn modelId="{4FDAFE0E-4AF4-4AFB-84FD-1A79B798710B}" type="presOf" srcId="{984A08E7-9856-46FC-9DEE-673AD607E254}" destId="{9E8CD2E9-FC27-4202-8799-91DDCAC01F04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5/13/2025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שלום לכולם,</a:t>
            </a:r>
          </a:p>
          <a:p>
            <a:pPr algn="r" rtl="1"/>
            <a:r>
              <a:rPr lang="he-IL" dirty="0"/>
              <a:t>אנחנו עידו ודביר נציג לכם את הפרויקט שלנו </a:t>
            </a:r>
          </a:p>
          <a:p>
            <a:pPr algn="r" rtl="1"/>
            <a:r>
              <a:rPr lang="he-IL" dirty="0"/>
              <a:t>זום דיגיטלי.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נציג בפניכם את 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מטרת הפרויקט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השלבים השונים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האתגרים שעלו במהלך הדרך והפתרונות שמצאנו להם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התוצאות הסופיות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ושיפורים עתידיים</a:t>
            </a:r>
          </a:p>
          <a:p>
            <a:pPr marL="228600" indent="-228600" algn="r" rtl="1">
              <a:buAutoNum type="arabicPeriod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8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5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בהצגה נתמקד ב:</a:t>
            </a:r>
          </a:p>
          <a:p>
            <a:pPr algn="r" rtl="1"/>
            <a:r>
              <a:rPr lang="he-IL" dirty="0"/>
              <a:t>1.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E9FA4-9375-1504-9E73-012FC4BE7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70E9FD-056D-52A3-57A8-003CA7D8F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BA1FEF-654B-FFCB-B11E-7081ED3DA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המטרות של הפרויקט הן: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הפעלת המצלמה (אותה קנינו ב</a:t>
            </a:r>
            <a:r>
              <a:rPr lang="en-US" dirty="0"/>
              <a:t>E-bay</a:t>
            </a:r>
            <a:r>
              <a:rPr lang="he-IL" dirty="0"/>
              <a:t>) והצגת וידאו על המסך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מימוש של זום כפול 2 (בהזזת </a:t>
            </a:r>
            <a:r>
              <a:rPr lang="en-US" dirty="0"/>
              <a:t>Switch</a:t>
            </a:r>
            <a:r>
              <a:rPr lang="he-IL" dirty="0"/>
              <a:t>) על המסך כולו – </a:t>
            </a:r>
            <a:r>
              <a:rPr lang="en-US" dirty="0"/>
              <a:t>crop + expand</a:t>
            </a:r>
            <a:endParaRPr lang="he-IL" dirty="0"/>
          </a:p>
          <a:p>
            <a:pPr marL="228600" indent="-228600" algn="r" rtl="1">
              <a:buAutoNum type="arabicPeriod"/>
            </a:pPr>
            <a:r>
              <a:rPr lang="he-IL" dirty="0"/>
              <a:t>פתרון בעיית פיקסול בזום – באמצעות אינטרפולציה בי-לינארית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815AA-CBD8-3426-8E68-0E962E10DF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1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שלבי הפרויקט כבכל </a:t>
            </a:r>
            <a:r>
              <a:rPr lang="en-US" dirty="0"/>
              <a:t>FPGA</a:t>
            </a:r>
            <a:r>
              <a:rPr lang="he-IL" dirty="0"/>
              <a:t> הם: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האריכטקטורה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כתיבת הקוד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סימולציות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סינתזה 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Place &amp; route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צריבה על הכרטיס והפעלת המצלמה</a:t>
            </a:r>
          </a:p>
          <a:p>
            <a:pPr marL="228600" indent="-228600" algn="r" rtl="1">
              <a:buAutoNum type="arabicPeriod"/>
            </a:pPr>
            <a:endParaRPr lang="he-IL" dirty="0"/>
          </a:p>
          <a:p>
            <a:pPr algn="r" rtl="1"/>
            <a:r>
              <a:rPr lang="he-IL" dirty="0"/>
              <a:t>נתחיל מהארכיטקטורה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66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זוהי האריכטקטורה הבסיסית לפני מימוש האינטרפולציה למניעת הפיקסול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ניתן לראות כאן 6 בלוקים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&lt;קליק&gt;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כאשר הבלוקים המוקפים בעיגול הם ה</a:t>
            </a:r>
            <a:r>
              <a:rPr lang="en-US" dirty="0"/>
              <a:t>Interface</a:t>
            </a:r>
            <a:r>
              <a:rPr lang="he-IL" dirty="0"/>
              <a:t> (האיי-או-אים </a:t>
            </a:r>
            <a:r>
              <a:rPr lang="en-US" dirty="0"/>
              <a:t>I/</a:t>
            </a:r>
            <a:r>
              <a:rPr lang="en-US" dirty="0" err="1"/>
              <a:t>Os</a:t>
            </a:r>
            <a:r>
              <a:rPr lang="he-IL" dirty="0"/>
              <a:t>) בין ה</a:t>
            </a:r>
            <a:r>
              <a:rPr lang="en-US" dirty="0"/>
              <a:t>Board</a:t>
            </a:r>
            <a:r>
              <a:rPr lang="he-IL" dirty="0"/>
              <a:t> למצלמה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24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כאן ניתן לראות את הארכיטקטורה יחד עם הפתרון של האינטרפולציה</a:t>
            </a:r>
          </a:p>
          <a:p>
            <a:pPr algn="r" rtl="1"/>
            <a:r>
              <a:rPr lang="he-IL" dirty="0"/>
              <a:t>נוספו כאן 3 מודולים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&lt;קליק&gt;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מסומנים בירוק כהה</a:t>
            </a:r>
          </a:p>
          <a:p>
            <a:pPr algn="r" rtl="1"/>
            <a:r>
              <a:rPr lang="he-IL" dirty="0"/>
              <a:t>הכוללים:</a:t>
            </a:r>
          </a:p>
          <a:p>
            <a:pPr algn="r" rtl="1"/>
            <a:endParaRPr lang="he-IL" dirty="0"/>
          </a:p>
          <a:p>
            <a:pPr marL="228600" indent="-228600" algn="r" rtl="1">
              <a:buAutoNum type="arabicPeriod"/>
            </a:pPr>
            <a:r>
              <a:rPr lang="he-IL" dirty="0"/>
              <a:t>זכרון נוסף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חישוב האינטרפולציה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ו</a:t>
            </a:r>
            <a:r>
              <a:rPr lang="en-US" dirty="0"/>
              <a:t>MUX</a:t>
            </a:r>
            <a:r>
              <a:rPr lang="he-IL" dirty="0"/>
              <a:t> שמאפשר למשתמש לראות על המסך את: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 הוידאו עם הזום המפולטר</a:t>
            </a:r>
          </a:p>
          <a:p>
            <a:pPr lvl="1" algn="r" rtl="1"/>
            <a:r>
              <a:rPr lang="he-IL" dirty="0"/>
              <a:t>בלי לוותר על 2 הפיצ'רים הקודמים:</a:t>
            </a:r>
          </a:p>
          <a:p>
            <a:pPr marL="628650" lvl="1" indent="-171450" algn="r" rtl="1">
              <a:buFontTx/>
              <a:buChar char="-"/>
            </a:pPr>
            <a:r>
              <a:rPr lang="he-IL" dirty="0"/>
              <a:t>וידאו רגיל בלי זום</a:t>
            </a:r>
          </a:p>
          <a:p>
            <a:pPr marL="628650" lvl="1" indent="-171450" algn="r" rtl="1">
              <a:buFontTx/>
              <a:buChar char="-"/>
            </a:pPr>
            <a:r>
              <a:rPr lang="he-IL" dirty="0"/>
              <a:t>זום מפוקסל.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97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69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המשתמש יוכל להפעיל את המצלמה ולשנות את הזום והרזולציה באמצעות הסוויצ’ים</a:t>
            </a:r>
            <a:r>
              <a:rPr lang="en-US" dirty="0"/>
              <a:t>:</a:t>
            </a:r>
          </a:p>
          <a:p>
            <a:pPr algn="r" rtl="1"/>
            <a:endParaRPr lang="en-US" dirty="0"/>
          </a:p>
          <a:p>
            <a:pPr marL="228600" indent="-228600" algn="r" rtl="1">
              <a:buAutoNum type="arabicPeriod"/>
            </a:pPr>
            <a:r>
              <a:rPr lang="en-US" dirty="0"/>
              <a:t>SW15</a:t>
            </a:r>
            <a:r>
              <a:rPr lang="he-IL" dirty="0"/>
              <a:t> – השמאלי ביותר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ירסט את המערכת ונוכל לראות על מסך ה</a:t>
            </a:r>
            <a:r>
              <a:rPr lang="en-US" dirty="0"/>
              <a:t>VGA</a:t>
            </a:r>
            <a:r>
              <a:rPr lang="he-IL" dirty="0"/>
              <a:t> פסים צבעוניים (מעין בדיקת שפיות)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SW14</a:t>
            </a:r>
            <a:r>
              <a:rPr lang="he-IL" dirty="0"/>
              <a:t> – מימינו יפעיל את המצלמה – המשתמש יראה את הוידאו מוקרן על המסך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SW13</a:t>
            </a:r>
            <a:r>
              <a:rPr lang="he-IL" dirty="0"/>
              <a:t> – המצלמה תקונפג והצבעים יהיו ריאלסטיים יותר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SW12</a:t>
            </a:r>
            <a:r>
              <a:rPr lang="he-IL" dirty="0"/>
              <a:t> – זום -&gt; רק מרכז התמונה יוקרן על המסך כולו.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SW11</a:t>
            </a:r>
            <a:r>
              <a:rPr lang="he-IL" dirty="0"/>
              <a:t> – אינטרפולציה – התמונה עם הזום תראה טוב יותר עם מעט פיקסול</a:t>
            </a:r>
          </a:p>
          <a:p>
            <a:pPr marL="228600" indent="-228600" algn="r" rtl="1">
              <a:buAutoNum type="arabicPeriod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37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המודול הראשון </a:t>
            </a:r>
            <a:r>
              <a:rPr lang="en-US" dirty="0"/>
              <a:t>Controller</a:t>
            </a:r>
            <a:endParaRPr lang="he-IL" dirty="0"/>
          </a:p>
          <a:p>
            <a:pPr algn="r" rtl="1"/>
            <a:r>
              <a:rPr lang="he-IL" dirty="0"/>
              <a:t>תפקידו להתממשק עם המצלמה ולספק לה: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שעון וריסט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לקנפג את הרגיסטרים של המצלמה באמצעות פרוטוקול דומה </a:t>
            </a:r>
          </a:p>
          <a:p>
            <a:pPr algn="r" rtl="1"/>
            <a:r>
              <a:rPr lang="he-IL" dirty="0"/>
              <a:t>ל</a:t>
            </a:r>
            <a:r>
              <a:rPr lang="en-US" dirty="0"/>
              <a:t> I2C</a:t>
            </a:r>
            <a:r>
              <a:rPr lang="he-IL" dirty="0"/>
              <a:t> (=</a:t>
            </a:r>
            <a:r>
              <a:rPr lang="en-US" dirty="0"/>
              <a:t>Inter-Integrated Circuit</a:t>
            </a:r>
            <a:r>
              <a:rPr lang="he-IL" dirty="0"/>
              <a:t>) בשם </a:t>
            </a:r>
            <a:r>
              <a:rPr lang="en-US" dirty="0"/>
              <a:t>SCCB</a:t>
            </a:r>
            <a:r>
              <a:rPr lang="he-IL" dirty="0"/>
              <a:t> (=</a:t>
            </a:r>
            <a:r>
              <a:rPr lang="en-US" dirty="0"/>
              <a:t>Serial Camera Control Bus</a:t>
            </a:r>
            <a:r>
              <a:rPr lang="he-IL" dirty="0"/>
              <a:t>):</a:t>
            </a:r>
          </a:p>
          <a:p>
            <a:pPr algn="r" rtl="1"/>
            <a:r>
              <a:rPr lang="he-IL" dirty="0"/>
              <a:t>&lt;קליק&gt;</a:t>
            </a:r>
          </a:p>
          <a:p>
            <a:pPr algn="r" rtl="1"/>
            <a:r>
              <a:rPr lang="he-IL" dirty="0"/>
              <a:t>ניתן לראות בסימולציה שיצרנו דוגמה לכתיבה לרגיסטר:</a:t>
            </a:r>
          </a:p>
          <a:p>
            <a:pPr algn="r" rtl="1"/>
            <a:r>
              <a:rPr lang="he-IL" dirty="0"/>
              <a:t>בהתחלה נרצה לכתוב </a:t>
            </a:r>
            <a:r>
              <a:rPr lang="en-US" dirty="0"/>
              <a:t>x”42”</a:t>
            </a:r>
            <a:r>
              <a:rPr lang="he-IL" dirty="0"/>
              <a:t> שזהו ה</a:t>
            </a:r>
            <a:r>
              <a:rPr lang="en-US" dirty="0"/>
              <a:t>ID</a:t>
            </a:r>
            <a:r>
              <a:rPr lang="he-IL" dirty="0"/>
              <a:t> של המצלמה שלנו</a:t>
            </a:r>
          </a:p>
          <a:p>
            <a:pPr algn="r" rtl="1"/>
            <a:r>
              <a:rPr lang="he-IL" dirty="0"/>
              <a:t>ניתן לראות את השעון דוגם 0 ואז 1 ו0 ו0 – שזה 4</a:t>
            </a:r>
          </a:p>
          <a:p>
            <a:pPr algn="r" rtl="1"/>
            <a:r>
              <a:rPr lang="he-IL" dirty="0"/>
              <a:t>ו0 0 1 ו0 – זהו 2</a:t>
            </a:r>
          </a:p>
          <a:p>
            <a:pPr algn="r" rtl="1"/>
            <a:r>
              <a:rPr lang="he-IL" dirty="0"/>
              <a:t>&lt;קליק&gt;</a:t>
            </a:r>
          </a:p>
          <a:p>
            <a:pPr algn="r" rtl="1"/>
            <a:r>
              <a:rPr lang="he-IL" dirty="0"/>
              <a:t>ואז את כתובת הרגיסטר </a:t>
            </a:r>
            <a:r>
              <a:rPr lang="en-US" dirty="0"/>
              <a:t>X”12”</a:t>
            </a:r>
            <a:endParaRPr lang="he-IL" dirty="0"/>
          </a:p>
          <a:p>
            <a:pPr algn="r" rtl="1"/>
            <a:r>
              <a:rPr lang="he-IL" dirty="0"/>
              <a:t>&lt;קליק&gt;</a:t>
            </a:r>
          </a:p>
          <a:p>
            <a:pPr algn="r" rtl="1"/>
            <a:r>
              <a:rPr lang="he-IL" dirty="0"/>
              <a:t>ולבסוף את ה</a:t>
            </a:r>
            <a:r>
              <a:rPr lang="en-US" dirty="0"/>
              <a:t>DATA</a:t>
            </a:r>
            <a:r>
              <a:rPr lang="he-IL" dirty="0"/>
              <a:t> </a:t>
            </a:r>
            <a:r>
              <a:rPr lang="en-US" dirty="0"/>
              <a:t>X”80”</a:t>
            </a:r>
            <a:r>
              <a:rPr lang="he-IL" dirty="0"/>
              <a:t> באופן דומה ל</a:t>
            </a:r>
            <a:r>
              <a:rPr lang="en-US" dirty="0"/>
              <a:t>X”42”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9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0.pn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Zoom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Ido W. and Dvir H.</a:t>
            </a:r>
          </a:p>
          <a:p>
            <a:r>
              <a:rPr lang="en-US" dirty="0"/>
              <a:t>May, 2025</a:t>
            </a:r>
            <a:endParaRPr dirty="0"/>
          </a:p>
        </p:txBody>
      </p:sp>
      <p:pic>
        <p:nvPicPr>
          <p:cNvPr id="1026" name="Picture 2" descr="Logtel לוגטל | LinkedIn">
            <a:extLst>
              <a:ext uri="{FF2B5EF4-FFF2-40B4-BE49-F238E27FC236}">
                <a16:creationId xmlns:a16="http://schemas.microsoft.com/office/drawing/2014/main" id="{FB46A8E9-20F4-8904-3268-4A97E849C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3286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4DD85A6-1F0A-3CD8-8251-25DFC6E73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4650" y="466722"/>
            <a:ext cx="1647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2AF45-8B4E-EADA-A7B5-B3ABAFFA8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screen with many colors&#10;&#10;AI-generated content may be incorrect.">
            <a:extLst>
              <a:ext uri="{FF2B5EF4-FFF2-40B4-BE49-F238E27FC236}">
                <a16:creationId xmlns:a16="http://schemas.microsoft.com/office/drawing/2014/main" id="{35C4AAE8-28BD-9AFA-CECF-401852188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343400"/>
            <a:ext cx="1791883" cy="1066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F245036-97D1-C14E-285C-580A8C743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6525"/>
            <a:ext cx="12192000" cy="11368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3FB57A5-C562-292C-DCB8-DED9956E2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9448800" cy="1143000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50070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BC6C-07B8-A718-09D4-456674952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6B5B-4857-456D-6D85-D2E68D7C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Module:</a:t>
            </a:r>
            <a:br>
              <a:rPr lang="en-US" dirty="0"/>
            </a:br>
            <a:r>
              <a:rPr lang="en-US" dirty="0"/>
              <a:t>Controller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E7F5EB-1C6A-F2DF-CEE3-74AD27992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04707" y="718772"/>
            <a:ext cx="1698096" cy="1524000"/>
          </a:xfrm>
          <a:prstGeom prst="rect">
            <a:avLst/>
          </a:prstGeom>
        </p:spPr>
      </p:pic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0A2D4D05-67A9-02E9-404E-11D8317AF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>
            <a:off x="9448800" y="602951"/>
            <a:ext cx="2147920" cy="19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CB9A45A7-9C81-990B-1304-067CEF5CA419}"/>
              </a:ext>
            </a:extLst>
          </p:cNvPr>
          <p:cNvSpPr/>
          <p:nvPr/>
        </p:nvSpPr>
        <p:spPr>
          <a:xfrm rot="10800000" flipV="1">
            <a:off x="6619337" y="1250638"/>
            <a:ext cx="2796395" cy="460268"/>
          </a:xfrm>
          <a:prstGeom prst="rightArrow">
            <a:avLst>
              <a:gd name="adj1" fmla="val 50000"/>
              <a:gd name="adj2" fmla="val 862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Config,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, reset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314EE98-8BC6-8C70-450C-35C3B60D9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0158" y="2393638"/>
                <a:ext cx="4343400" cy="18048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0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9436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8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087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3172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6060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AutoNum type="arabicPeriod"/>
                </a:pPr>
                <a:r>
                  <a:rPr lang="en-US" dirty="0"/>
                  <a:t>Configure registers with protocol </a:t>
                </a:r>
                <a:r>
                  <a:rPr lang="en-US" dirty="0" err="1"/>
                  <a:t>SccB</a:t>
                </a:r>
                <a:r>
                  <a:rPr lang="en-US" dirty="0"/>
                  <a:t> (I2C like), 97.65KHz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𝑆𝐼𝑂𝐶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𝐾𝐻𝑧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314EE98-8BC6-8C70-450C-35C3B60D9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158" y="2393638"/>
                <a:ext cx="4343400" cy="1804890"/>
              </a:xfrm>
              <a:prstGeom prst="rect">
                <a:avLst/>
              </a:prstGeom>
              <a:blipFill>
                <a:blip r:embed="rId5"/>
                <a:stretch>
                  <a:fillRect l="-1543" t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D482E09-27BF-ECEA-97EC-39DD019FC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730392"/>
            <a:ext cx="12192000" cy="151800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1EE3B07-B3A5-B842-DA5D-CBEDE8FC54C9}"/>
              </a:ext>
            </a:extLst>
          </p:cNvPr>
          <p:cNvSpPr txBox="1">
            <a:spLocks/>
          </p:cNvSpPr>
          <p:nvPr/>
        </p:nvSpPr>
        <p:spPr>
          <a:xfrm>
            <a:off x="2724678" y="5489396"/>
            <a:ext cx="2590800" cy="40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B"01000010" = x"42"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8144D02-BB22-297E-A8DC-DD7E88895A52}"/>
              </a:ext>
            </a:extLst>
          </p:cNvPr>
          <p:cNvSpPr txBox="1">
            <a:spLocks/>
          </p:cNvSpPr>
          <p:nvPr/>
        </p:nvSpPr>
        <p:spPr>
          <a:xfrm>
            <a:off x="8688238" y="5523203"/>
            <a:ext cx="2590800" cy="408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B“1000_0000" = x“80"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D50B053-A84D-06DC-951C-78039F2A0B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767" y="1807114"/>
            <a:ext cx="2657846" cy="2267266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BE2297D-B87E-DD6C-F6FE-FB318B95063B}"/>
              </a:ext>
            </a:extLst>
          </p:cNvPr>
          <p:cNvSpPr/>
          <p:nvPr/>
        </p:nvSpPr>
        <p:spPr>
          <a:xfrm>
            <a:off x="762000" y="1710907"/>
            <a:ext cx="3124200" cy="2459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3" grpId="0"/>
      <p:bldP spid="14" grpId="0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87685-1561-72E4-03C3-38DBFB09D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E072-1A3E-2A54-C5DF-6519873A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Module:</a:t>
            </a:r>
            <a:br>
              <a:rPr lang="en-US" dirty="0"/>
            </a:br>
            <a:r>
              <a:rPr lang="en-US" dirty="0"/>
              <a:t>Capture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703C56-9A95-D4F2-4F1D-3B5A4F43B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04707" y="718772"/>
            <a:ext cx="1698096" cy="1524000"/>
          </a:xfrm>
          <a:prstGeom prst="rect">
            <a:avLst/>
          </a:prstGeom>
        </p:spPr>
      </p:pic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1C2DA500-E8F5-A7E5-FB08-91E4C4238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>
            <a:off x="9448800" y="602951"/>
            <a:ext cx="2147920" cy="19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6EB55D-9A24-5AD1-D84D-C696F115090F}"/>
              </a:ext>
            </a:extLst>
          </p:cNvPr>
          <p:cNvSpPr txBox="1">
            <a:spLocks/>
          </p:cNvSpPr>
          <p:nvPr/>
        </p:nvSpPr>
        <p:spPr>
          <a:xfrm>
            <a:off x="5091080" y="2378686"/>
            <a:ext cx="43434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dirty="0"/>
              <a:t>Collects pixel data by sampling two consecutive 8-bit values to form one pixel.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Converts camera data from RGB565 to RGB444 (to match the board’s VGA pin format).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Writes the pixel data to BRAM.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Zoom mode – stores only the center portion of the image pixels in BRAM.</a:t>
            </a:r>
            <a:endParaRPr lang="en-US" sz="21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9C17E8C-A177-F5D0-81CA-6822B1478F47}"/>
              </a:ext>
            </a:extLst>
          </p:cNvPr>
          <p:cNvSpPr/>
          <p:nvPr/>
        </p:nvSpPr>
        <p:spPr>
          <a:xfrm>
            <a:off x="6573094" y="1235686"/>
            <a:ext cx="3028106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Pixels data,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, sync signals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EC4033-3157-1DCF-DE7B-B0A4F5424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80" y="1710907"/>
            <a:ext cx="3671920" cy="260288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FD9BC7B-B37C-CD33-0E09-786464A57E93}"/>
              </a:ext>
            </a:extLst>
          </p:cNvPr>
          <p:cNvSpPr/>
          <p:nvPr/>
        </p:nvSpPr>
        <p:spPr>
          <a:xfrm>
            <a:off x="152400" y="1710907"/>
            <a:ext cx="4495800" cy="2459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4AA026A-2B69-4735-CB79-FF0B115E2923}"/>
              </a:ext>
            </a:extLst>
          </p:cNvPr>
          <p:cNvSpPr txBox="1">
            <a:spLocks/>
          </p:cNvSpPr>
          <p:nvPr/>
        </p:nvSpPr>
        <p:spPr>
          <a:xfrm>
            <a:off x="3581400" y="41693"/>
            <a:ext cx="4114800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base">
              <a:spcAft>
                <a:spcPct val="0"/>
              </a:spcAft>
              <a:buNone/>
            </a:pPr>
            <a:r>
              <a:rPr lang="en-US" sz="2100" dirty="0">
                <a:solidFill>
                  <a:srgbClr val="92D050"/>
                </a:solidFill>
              </a:rPr>
              <a:t>Capture</a:t>
            </a:r>
            <a:r>
              <a:rPr lang="en-US" sz="2100" dirty="0"/>
              <a:t> → BRAM →  VGA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64392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A0E09-50AF-CDE4-D44A-78E155D9F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F258-4D5E-8895-7B05-4C0887FE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Module:</a:t>
            </a:r>
            <a:br>
              <a:rPr lang="en-US" dirty="0"/>
            </a:br>
            <a:r>
              <a:rPr lang="en-US" dirty="0"/>
              <a:t>BRAM</a:t>
            </a:r>
          </a:p>
        </p:txBody>
      </p:sp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2C254E4D-EADA-F196-8D27-44498CD54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>
            <a:off x="9815480" y="228600"/>
            <a:ext cx="2147920" cy="19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AB0048-B39C-EDB3-6E10-D1790A3C2100}"/>
              </a:ext>
            </a:extLst>
          </p:cNvPr>
          <p:cNvSpPr txBox="1">
            <a:spLocks/>
          </p:cNvSpPr>
          <p:nvPr/>
        </p:nvSpPr>
        <p:spPr>
          <a:xfrm>
            <a:off x="2286000" y="1507672"/>
            <a:ext cx="68580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dirty="0"/>
              <a:t>Collects pixel data by sampling two consecutive 8-bit values to form one pixel.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Converts camera data from RGB565 to RGB444 (to match the board’s VGA pin format).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Writes the pixel data to BRAM.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Zoom mode – stores only the center portion of the image pixels in BRAM. (Use only ¼ BRAM)</a:t>
            </a:r>
          </a:p>
          <a:p>
            <a:pPr marL="822960" lvl="1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endParaRPr lang="en-US" sz="1900" dirty="0"/>
          </a:p>
          <a:p>
            <a:pPr marL="365760" lvl="1" indent="0" fontAlgn="base">
              <a:spcAft>
                <a:spcPct val="0"/>
              </a:spcAft>
              <a:buNone/>
            </a:pPr>
            <a:r>
              <a:rPr lang="en-US" sz="1900" dirty="0"/>
              <a:t>Memory size:</a:t>
            </a:r>
          </a:p>
          <a:p>
            <a:pPr lvl="1" fontAlgn="base">
              <a:spcAft>
                <a:spcPct val="0"/>
              </a:spcAft>
            </a:pPr>
            <a:r>
              <a:rPr lang="en-US" sz="1900" dirty="0"/>
              <a:t>RGB444 		- width 12 bits.</a:t>
            </a:r>
          </a:p>
          <a:p>
            <a:pPr lvl="1" fontAlgn="base">
              <a:spcAft>
                <a:spcPct val="0"/>
              </a:spcAft>
            </a:pPr>
            <a:r>
              <a:rPr lang="en-US" sz="1900" dirty="0"/>
              <a:t>640x480 resolution – Depth 307,200 </a:t>
            </a:r>
          </a:p>
          <a:p>
            <a:pPr marL="365760" lvl="1" indent="0" fontAlgn="base">
              <a:spcAft>
                <a:spcPct val="0"/>
              </a:spcAft>
              <a:buNone/>
            </a:pPr>
            <a:endParaRPr lang="en-US" sz="1900" dirty="0"/>
          </a:p>
          <a:p>
            <a:pPr marL="365760" lvl="1" indent="0" fontAlgn="base">
              <a:spcAft>
                <a:spcPct val="0"/>
              </a:spcAft>
              <a:buNone/>
            </a:pPr>
            <a:endParaRPr lang="en-US" sz="1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C3B504-622E-949E-A59D-B466D5AD5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07672"/>
            <a:ext cx="1981200" cy="27595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79A514-C419-8B17-4754-E60D6EBC2091}"/>
              </a:ext>
            </a:extLst>
          </p:cNvPr>
          <p:cNvSpPr txBox="1"/>
          <p:nvPr/>
        </p:nvSpPr>
        <p:spPr>
          <a:xfrm>
            <a:off x="2667000" y="11668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fontAlgn="base">
              <a:spcAft>
                <a:spcPct val="0"/>
              </a:spcAft>
              <a:buNone/>
            </a:pPr>
            <a:r>
              <a:rPr lang="en-US" sz="2100" dirty="0"/>
              <a:t>Capture → </a:t>
            </a:r>
            <a:r>
              <a:rPr lang="en-US" sz="2100" dirty="0">
                <a:solidFill>
                  <a:srgbClr val="92D050"/>
                </a:solidFill>
              </a:rPr>
              <a:t>BRAM</a:t>
            </a:r>
            <a:r>
              <a:rPr lang="en-US" sz="2100" dirty="0"/>
              <a:t> →  VGA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C5F87-6B13-4284-B693-F7F09064E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4495800"/>
            <a:ext cx="1524000" cy="94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3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D23C-D86F-C263-DBD1-FBE057740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97B2-0D97-DE6C-1C24-D3AAE6E4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Module:</a:t>
            </a:r>
            <a:br>
              <a:rPr lang="en-US" dirty="0"/>
            </a:br>
            <a:r>
              <a:rPr lang="en-US" dirty="0"/>
              <a:t>VGA</a:t>
            </a:r>
          </a:p>
        </p:txBody>
      </p:sp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E75DEFEC-039C-8E4F-43B9-22F929F10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 rot="10800000">
            <a:off x="9920722" y="31451"/>
            <a:ext cx="2147920" cy="19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A128187-F9AD-75BE-EA37-5F3A25961055}"/>
              </a:ext>
            </a:extLst>
          </p:cNvPr>
          <p:cNvSpPr txBox="1">
            <a:spLocks/>
          </p:cNvSpPr>
          <p:nvPr/>
        </p:nvSpPr>
        <p:spPr>
          <a:xfrm>
            <a:off x="3343742" y="1449063"/>
            <a:ext cx="6858000" cy="504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0" lvl="1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sz="1900" dirty="0"/>
              <a:t>Reads pixel data from BRAM </a:t>
            </a:r>
          </a:p>
          <a:p>
            <a:pPr marL="822960" lvl="1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sz="1900" dirty="0"/>
              <a:t>Transmits pixel data to VGA Monitor..</a:t>
            </a:r>
          </a:p>
          <a:p>
            <a:pPr marL="822960" lvl="1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sz="1900" dirty="0"/>
              <a:t>When the zoom switch is enabled, the VGA module replicates each pixel 4 times to upscale the center of the image and fill the entire screen.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5308E-2A28-5AFB-E7EA-8DC84543BA65}"/>
              </a:ext>
            </a:extLst>
          </p:cNvPr>
          <p:cNvSpPr txBox="1"/>
          <p:nvPr/>
        </p:nvSpPr>
        <p:spPr>
          <a:xfrm>
            <a:off x="2667000" y="11668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fontAlgn="base">
              <a:spcAft>
                <a:spcPct val="0"/>
              </a:spcAft>
              <a:buNone/>
            </a:pPr>
            <a:r>
              <a:rPr lang="en-US" sz="2100" dirty="0"/>
              <a:t>Capture → BRAM →  </a:t>
            </a:r>
            <a:r>
              <a:rPr lang="en-US" sz="2100" dirty="0">
                <a:solidFill>
                  <a:srgbClr val="92D050"/>
                </a:solidFill>
              </a:rPr>
              <a:t>VGA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E67C9-4834-96A3-4421-C105E2EF5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7638"/>
            <a:ext cx="3343742" cy="2305372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82B08A-3140-67BC-75BD-115E35409DFA}"/>
              </a:ext>
            </a:extLst>
          </p:cNvPr>
          <p:cNvGraphicFramePr>
            <a:graphicFrameLocks noGrp="1"/>
          </p:cNvGraphicFramePr>
          <p:nvPr/>
        </p:nvGraphicFramePr>
        <p:xfrm>
          <a:off x="4038599" y="3571875"/>
          <a:ext cx="4114802" cy="781050"/>
        </p:xfrm>
        <a:graphic>
          <a:graphicData uri="http://schemas.openxmlformats.org/drawingml/2006/table">
            <a:tbl>
              <a:tblPr/>
              <a:tblGrid>
                <a:gridCol w="293689">
                  <a:extLst>
                    <a:ext uri="{9D8B030D-6E8A-4147-A177-3AD203B41FA5}">
                      <a16:colId xmlns:a16="http://schemas.microsoft.com/office/drawing/2014/main" val="3484761893"/>
                    </a:ext>
                  </a:extLst>
                </a:gridCol>
                <a:gridCol w="293689">
                  <a:extLst>
                    <a:ext uri="{9D8B030D-6E8A-4147-A177-3AD203B41FA5}">
                      <a16:colId xmlns:a16="http://schemas.microsoft.com/office/drawing/2014/main" val="2639119147"/>
                    </a:ext>
                  </a:extLst>
                </a:gridCol>
                <a:gridCol w="293689">
                  <a:extLst>
                    <a:ext uri="{9D8B030D-6E8A-4147-A177-3AD203B41FA5}">
                      <a16:colId xmlns:a16="http://schemas.microsoft.com/office/drawing/2014/main" val="2947686051"/>
                    </a:ext>
                  </a:extLst>
                </a:gridCol>
                <a:gridCol w="293689">
                  <a:extLst>
                    <a:ext uri="{9D8B030D-6E8A-4147-A177-3AD203B41FA5}">
                      <a16:colId xmlns:a16="http://schemas.microsoft.com/office/drawing/2014/main" val="2639859321"/>
                    </a:ext>
                  </a:extLst>
                </a:gridCol>
                <a:gridCol w="606325">
                  <a:extLst>
                    <a:ext uri="{9D8B030D-6E8A-4147-A177-3AD203B41FA5}">
                      <a16:colId xmlns:a16="http://schemas.microsoft.com/office/drawing/2014/main" val="2220190225"/>
                    </a:ext>
                  </a:extLst>
                </a:gridCol>
                <a:gridCol w="467376">
                  <a:extLst>
                    <a:ext uri="{9D8B030D-6E8A-4147-A177-3AD203B41FA5}">
                      <a16:colId xmlns:a16="http://schemas.microsoft.com/office/drawing/2014/main" val="2056468885"/>
                    </a:ext>
                  </a:extLst>
                </a:gridCol>
                <a:gridCol w="445270">
                  <a:extLst>
                    <a:ext uri="{9D8B030D-6E8A-4147-A177-3AD203B41FA5}">
                      <a16:colId xmlns:a16="http://schemas.microsoft.com/office/drawing/2014/main" val="3018582407"/>
                    </a:ext>
                  </a:extLst>
                </a:gridCol>
                <a:gridCol w="293689">
                  <a:extLst>
                    <a:ext uri="{9D8B030D-6E8A-4147-A177-3AD203B41FA5}">
                      <a16:colId xmlns:a16="http://schemas.microsoft.com/office/drawing/2014/main" val="535713764"/>
                    </a:ext>
                  </a:extLst>
                </a:gridCol>
                <a:gridCol w="151581">
                  <a:extLst>
                    <a:ext uri="{9D8B030D-6E8A-4147-A177-3AD203B41FA5}">
                      <a16:colId xmlns:a16="http://schemas.microsoft.com/office/drawing/2014/main" val="1955321105"/>
                    </a:ext>
                  </a:extLst>
                </a:gridCol>
                <a:gridCol w="454744">
                  <a:extLst>
                    <a:ext uri="{9D8B030D-6E8A-4147-A177-3AD203B41FA5}">
                      <a16:colId xmlns:a16="http://schemas.microsoft.com/office/drawing/2014/main" val="414714847"/>
                    </a:ext>
                  </a:extLst>
                </a:gridCol>
                <a:gridCol w="521061">
                  <a:extLst>
                    <a:ext uri="{9D8B030D-6E8A-4147-A177-3AD203B41FA5}">
                      <a16:colId xmlns:a16="http://schemas.microsoft.com/office/drawing/2014/main" val="37325430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86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97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A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6260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76480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30564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307199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504522"/>
                  </a:ext>
                </a:extLst>
              </a:tr>
            </a:tbl>
          </a:graphicData>
        </a:graphic>
      </p:graphicFrame>
      <p:pic>
        <p:nvPicPr>
          <p:cNvPr id="12" name="Picture 6" descr="Vga Monitor 7 Inch 1024*600 Hd Mini Portable Monitor With Av Vga Input">
            <a:extLst>
              <a:ext uri="{FF2B5EF4-FFF2-40B4-BE49-F238E27FC236}">
                <a16:creationId xmlns:a16="http://schemas.microsoft.com/office/drawing/2014/main" id="{1939AC34-0881-35EE-0617-516FFEC0B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048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Up 13">
            <a:extLst>
              <a:ext uri="{FF2B5EF4-FFF2-40B4-BE49-F238E27FC236}">
                <a16:creationId xmlns:a16="http://schemas.microsoft.com/office/drawing/2014/main" id="{D900A246-3744-1902-0A74-00F536759484}"/>
              </a:ext>
            </a:extLst>
          </p:cNvPr>
          <p:cNvSpPr/>
          <p:nvPr/>
        </p:nvSpPr>
        <p:spPr>
          <a:xfrm rot="10800000" flipH="1">
            <a:off x="11430000" y="3168947"/>
            <a:ext cx="1676400" cy="1326851"/>
          </a:xfrm>
          <a:prstGeom prst="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FBFB0D81-A5AB-D2EF-FD6F-F2FE26A4EC93}"/>
              </a:ext>
            </a:extLst>
          </p:cNvPr>
          <p:cNvSpPr/>
          <p:nvPr/>
        </p:nvSpPr>
        <p:spPr>
          <a:xfrm>
            <a:off x="10134600" y="1981200"/>
            <a:ext cx="762000" cy="109825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insight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Timing..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VGA &amp; Camera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Algorithm implementations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/>
              <a:t>Zoom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/>
              <a:t>Bilinear interpolation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Version control – solution - git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Memory shortage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21B40-FC43-E1C7-649D-53EC1C4B4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E176-EAEA-03C3-461E-98708FDD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Timing..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4DCE2-E19D-BFCA-7C98-BCD06E8CC6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Timing..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VGA &amp; Camera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Algorithm implementations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/>
              <a:t>Zoom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/>
              <a:t>Bilinear interpolation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Version control – solution - git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Memory shortage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04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WIP, Future features / improvements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9BA9A-B574-A112-8B33-7056735E5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DSP utilize..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System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Project’s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Architectures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49E55-3F29-1706-2C2D-3DE8ED5F9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17F7AB1-8ECA-7F2C-E5C1-15B28FA0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  <a:endParaRPr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6C7A961-BC75-5158-A300-659B577DB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Goals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digital zoom on FPGA: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Operates </a:t>
            </a:r>
            <a:r>
              <a:rPr lang="en-US" b="1" dirty="0"/>
              <a:t>OV7670 camera</a:t>
            </a:r>
            <a:r>
              <a:rPr lang="en-US" dirty="0"/>
              <a:t> as input and </a:t>
            </a:r>
            <a:r>
              <a:rPr lang="en-US" b="1" dirty="0"/>
              <a:t>VGA monitor</a:t>
            </a:r>
            <a:r>
              <a:rPr lang="en-US" dirty="0"/>
              <a:t> for display.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 zoom x 2.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Solve zoom pixelation by Bilinear Interpolation.</a:t>
            </a:r>
          </a:p>
          <a:p>
            <a:endParaRPr lang="en-US" dirty="0"/>
          </a:p>
          <a:p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E2FB34-6381-0205-C4DF-08AC97370415}"/>
              </a:ext>
            </a:extLst>
          </p:cNvPr>
          <p:cNvGrpSpPr/>
          <p:nvPr/>
        </p:nvGrpSpPr>
        <p:grpSpPr>
          <a:xfrm>
            <a:off x="6400800" y="2133600"/>
            <a:ext cx="5245415" cy="4343400"/>
            <a:chOff x="2047025" y="-122464"/>
            <a:chExt cx="9294390" cy="6980464"/>
          </a:xfrm>
        </p:grpSpPr>
        <p:pic>
          <p:nvPicPr>
            <p:cNvPr id="2" name="Content Placeholder 7">
              <a:extLst>
                <a:ext uri="{FF2B5EF4-FFF2-40B4-BE49-F238E27FC236}">
                  <a16:creationId xmlns:a16="http://schemas.microsoft.com/office/drawing/2014/main" id="{B3AFCDE3-EB07-C8D4-9460-07B7254D6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7025" y="4353560"/>
              <a:ext cx="1686775" cy="1513840"/>
            </a:xfrm>
            <a:prstGeom prst="rect">
              <a:avLst/>
            </a:prstGeom>
          </p:spPr>
        </p:pic>
        <p:pic>
          <p:nvPicPr>
            <p:cNvPr id="4" name="Picture 4" descr="Digilent Nexys A7">
              <a:extLst>
                <a:ext uri="{FF2B5EF4-FFF2-40B4-BE49-F238E27FC236}">
                  <a16:creationId xmlns:a16="http://schemas.microsoft.com/office/drawing/2014/main" id="{DE04FBD6-EB0C-3A88-ACC0-6D030F11AC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2" t="6060" r="9091" b="15152"/>
            <a:stretch/>
          </p:blipFill>
          <p:spPr bwMode="auto">
            <a:xfrm>
              <a:off x="6663907" y="2514600"/>
              <a:ext cx="4677508" cy="434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328CD1D-59C4-D27B-1589-A246B064D6BF}"/>
                </a:ext>
              </a:extLst>
            </p:cNvPr>
            <p:cNvSpPr/>
            <p:nvPr/>
          </p:nvSpPr>
          <p:spPr>
            <a:xfrm>
              <a:off x="3702481" y="4572000"/>
              <a:ext cx="3231719" cy="4572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Pixel data, </a:t>
              </a:r>
              <a:r>
                <a:rPr lang="en-US" sz="1050" dirty="0" err="1">
                  <a:solidFill>
                    <a:schemeClr val="bg1"/>
                  </a:solidFill>
                </a:rPr>
                <a:t>clk</a:t>
              </a:r>
              <a:r>
                <a:rPr lang="en-US" sz="1050" dirty="0">
                  <a:solidFill>
                    <a:schemeClr val="bg1"/>
                  </a:solidFill>
                </a:rPr>
                <a:t>, sync signals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8DE8CA77-9EC3-15ED-4CA3-CE93C86BAE4F}"/>
                </a:ext>
              </a:extLst>
            </p:cNvPr>
            <p:cNvSpPr/>
            <p:nvPr/>
          </p:nvSpPr>
          <p:spPr>
            <a:xfrm rot="10800000" flipV="1">
              <a:off x="3744174" y="5333999"/>
              <a:ext cx="3190026" cy="457200"/>
            </a:xfrm>
            <a:prstGeom prst="rightArrow">
              <a:avLst>
                <a:gd name="adj1" fmla="val 50000"/>
                <a:gd name="adj2" fmla="val 8622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SCCB Config, </a:t>
              </a:r>
              <a:r>
                <a:rPr lang="en-US" sz="1050" dirty="0" err="1">
                  <a:solidFill>
                    <a:schemeClr val="bg1"/>
                  </a:solidFill>
                </a:rPr>
                <a:t>clk</a:t>
              </a:r>
              <a:r>
                <a:rPr lang="en-US" sz="1050" dirty="0">
                  <a:solidFill>
                    <a:schemeClr val="bg1"/>
                  </a:solidFill>
                </a:rPr>
                <a:t>, reset</a:t>
              </a:r>
            </a:p>
          </p:txBody>
        </p:sp>
        <p:pic>
          <p:nvPicPr>
            <p:cNvPr id="7" name="Picture 6" descr="Vga Monitor 7 Inch 1024*600 Hd Mini Portable Monitor With Av Vga Input">
              <a:extLst>
                <a:ext uri="{FF2B5EF4-FFF2-40B4-BE49-F238E27FC236}">
                  <a16:creationId xmlns:a16="http://schemas.microsoft.com/office/drawing/2014/main" id="{584C2B83-B9E1-A5CF-2B09-FA225822B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7801" y="-122464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41D0016D-1008-52DD-053E-2FD9D74BA07C}"/>
                </a:ext>
              </a:extLst>
            </p:cNvPr>
            <p:cNvSpPr/>
            <p:nvPr/>
          </p:nvSpPr>
          <p:spPr>
            <a:xfrm>
              <a:off x="9608109" y="1592036"/>
              <a:ext cx="644246" cy="917121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VGA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EEB6E4-84DB-4500-1E17-8D69A02BB2A6}"/>
                </a:ext>
              </a:extLst>
            </p:cNvPr>
            <p:cNvSpPr/>
            <p:nvPr/>
          </p:nvSpPr>
          <p:spPr>
            <a:xfrm>
              <a:off x="7239000" y="6019800"/>
              <a:ext cx="1143000" cy="685800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881057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Project’s steps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42915-F82F-66CE-FA5D-1C13F6D55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Architecture – Key FPGA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Code implementation (RTL)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Simulations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Synthesis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Place &amp; Route - .</a:t>
            </a:r>
            <a:r>
              <a:rPr lang="en-US" dirty="0" err="1"/>
              <a:t>xdc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A9AE0-484E-C2C5-77D1-BF5A96E07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A41D-7DD2-5D04-AE46-A89D7F6E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9448800" cy="1143000"/>
          </a:xfrm>
        </p:spPr>
        <p:txBody>
          <a:bodyPr/>
          <a:lstStyle/>
          <a:p>
            <a:r>
              <a:rPr lang="en-US" dirty="0"/>
              <a:t>Architecture V1.0 – Key FPGA Modules.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9C2FF-8367-D139-B798-3ACD652C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Initial architecture: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9497D-2F3F-5F77-FFC6-F07C8C1399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236" t="-1825" r="11397" b="2730"/>
          <a:stretch/>
        </p:blipFill>
        <p:spPr>
          <a:xfrm>
            <a:off x="2114550" y="2238260"/>
            <a:ext cx="7810500" cy="413968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E561214-1D83-DEBD-6561-840EF5798CF8}"/>
              </a:ext>
            </a:extLst>
          </p:cNvPr>
          <p:cNvSpPr/>
          <p:nvPr/>
        </p:nvSpPr>
        <p:spPr>
          <a:xfrm>
            <a:off x="7086600" y="4038600"/>
            <a:ext cx="1981200" cy="14478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779E53-4033-6E6A-95FD-AD4D69B168C1}"/>
              </a:ext>
            </a:extLst>
          </p:cNvPr>
          <p:cNvSpPr/>
          <p:nvPr/>
        </p:nvSpPr>
        <p:spPr>
          <a:xfrm>
            <a:off x="5029200" y="2438400"/>
            <a:ext cx="1981200" cy="14478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BF9BD8-3035-878F-9986-5549548C2733}"/>
              </a:ext>
            </a:extLst>
          </p:cNvPr>
          <p:cNvSpPr/>
          <p:nvPr/>
        </p:nvSpPr>
        <p:spPr>
          <a:xfrm>
            <a:off x="914400" y="2514600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Capture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E9EA95-BCBD-6966-5CBE-934760BDD646}"/>
              </a:ext>
            </a:extLst>
          </p:cNvPr>
          <p:cNvSpPr/>
          <p:nvPr/>
        </p:nvSpPr>
        <p:spPr>
          <a:xfrm>
            <a:off x="6096000" y="3886200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Zoom x2</a:t>
            </a:r>
          </a:p>
          <a:p>
            <a:pPr algn="ctr"/>
            <a:r>
              <a:rPr lang="en-US" dirty="0"/>
              <a:t>Pixel render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2C5A2-3E31-D8BF-0028-D00BC66F4867}"/>
              </a:ext>
            </a:extLst>
          </p:cNvPr>
          <p:cNvSpPr/>
          <p:nvPr/>
        </p:nvSpPr>
        <p:spPr>
          <a:xfrm>
            <a:off x="8686800" y="2514600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VGA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ED641C-AC96-E830-F45A-CB03C7E06983}"/>
              </a:ext>
            </a:extLst>
          </p:cNvPr>
          <p:cNvSpPr/>
          <p:nvPr/>
        </p:nvSpPr>
        <p:spPr>
          <a:xfrm>
            <a:off x="3505200" y="2514600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BRAM</a:t>
            </a:r>
          </a:p>
          <a:p>
            <a:pPr algn="ctr"/>
            <a:r>
              <a:rPr lang="en-US" dirty="0"/>
              <a:t>(640 x 480 x 12)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ECE7BC-62B9-1651-C430-3AB8482C4A00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971800" y="3124200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ED17D7-7C14-C87C-CB63-DF4D51DA5A5D}"/>
              </a:ext>
            </a:extLst>
          </p:cNvPr>
          <p:cNvCxnSpPr>
            <a:cxnSpLocks/>
          </p:cNvCxnSpPr>
          <p:nvPr/>
        </p:nvCxnSpPr>
        <p:spPr>
          <a:xfrm>
            <a:off x="5562600" y="4495800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57A641-8186-A7BB-359C-CC92232A88B6}"/>
              </a:ext>
            </a:extLst>
          </p:cNvPr>
          <p:cNvCxnSpPr>
            <a:cxnSpLocks/>
          </p:cNvCxnSpPr>
          <p:nvPr/>
        </p:nvCxnSpPr>
        <p:spPr>
          <a:xfrm>
            <a:off x="8458200" y="31242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5F52EB-B7A6-B759-35B9-E6B94704ADB4}"/>
              </a:ext>
            </a:extLst>
          </p:cNvPr>
          <p:cNvCxnSpPr>
            <a:cxnSpLocks/>
          </p:cNvCxnSpPr>
          <p:nvPr/>
        </p:nvCxnSpPr>
        <p:spPr>
          <a:xfrm>
            <a:off x="9715500" y="1828800"/>
            <a:ext cx="0" cy="7048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B8D80B-CB0B-80C3-A1F2-7E0E10FB5CDB}"/>
              </a:ext>
            </a:extLst>
          </p:cNvPr>
          <p:cNvCxnSpPr/>
          <p:nvPr/>
        </p:nvCxnSpPr>
        <p:spPr>
          <a:xfrm flipH="1">
            <a:off x="4533900" y="1828800"/>
            <a:ext cx="518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E05E86-40B5-AF3C-1261-B39F1FCE09B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533900" y="1828800"/>
            <a:ext cx="0" cy="685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1FC952C-A804-2760-F505-BE5086A74593}"/>
              </a:ext>
            </a:extLst>
          </p:cNvPr>
          <p:cNvSpPr txBox="1"/>
          <p:nvPr/>
        </p:nvSpPr>
        <p:spPr>
          <a:xfrm>
            <a:off x="3886200" y="1447800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800" dirty="0"/>
              <a:t>Zoom disabled</a:t>
            </a:r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1FA479D-2C2D-ADDE-5ED9-D7B89736F164}"/>
              </a:ext>
            </a:extLst>
          </p:cNvPr>
          <p:cNvSpPr/>
          <p:nvPr/>
        </p:nvSpPr>
        <p:spPr>
          <a:xfrm>
            <a:off x="3505200" y="3886200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¼ BRAM</a:t>
            </a:r>
          </a:p>
          <a:p>
            <a:pPr algn="ctr"/>
            <a:r>
              <a:rPr lang="en-US" dirty="0"/>
              <a:t>(640 x 480 x 12)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3D477E-A4DD-E090-F243-906BD8320A53}"/>
              </a:ext>
            </a:extLst>
          </p:cNvPr>
          <p:cNvCxnSpPr>
            <a:cxnSpLocks/>
          </p:cNvCxnSpPr>
          <p:nvPr/>
        </p:nvCxnSpPr>
        <p:spPr>
          <a:xfrm flipV="1">
            <a:off x="1943100" y="4486275"/>
            <a:ext cx="1609725" cy="9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76AB47-5353-9B19-12B5-6041DF0EC6F6}"/>
              </a:ext>
            </a:extLst>
          </p:cNvPr>
          <p:cNvCxnSpPr>
            <a:cxnSpLocks/>
          </p:cNvCxnSpPr>
          <p:nvPr/>
        </p:nvCxnSpPr>
        <p:spPr>
          <a:xfrm>
            <a:off x="1943100" y="3733800"/>
            <a:ext cx="0" cy="7524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BA5BA9-4BB1-2323-0C66-7DD1480997F6}"/>
              </a:ext>
            </a:extLst>
          </p:cNvPr>
          <p:cNvCxnSpPr>
            <a:cxnSpLocks/>
          </p:cNvCxnSpPr>
          <p:nvPr/>
        </p:nvCxnSpPr>
        <p:spPr>
          <a:xfrm>
            <a:off x="8458200" y="3133725"/>
            <a:ext cx="0" cy="1362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34A3A1-EF27-5958-A6FF-D81A03FA1D7E}"/>
              </a:ext>
            </a:extLst>
          </p:cNvPr>
          <p:cNvCxnSpPr>
            <a:cxnSpLocks/>
          </p:cNvCxnSpPr>
          <p:nvPr/>
        </p:nvCxnSpPr>
        <p:spPr>
          <a:xfrm flipH="1">
            <a:off x="8153400" y="448627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E7AA244-6670-7A7F-9DDD-B73CDD94C154}"/>
              </a:ext>
            </a:extLst>
          </p:cNvPr>
          <p:cNvSpPr txBox="1"/>
          <p:nvPr/>
        </p:nvSpPr>
        <p:spPr>
          <a:xfrm>
            <a:off x="-303362" y="4840069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800" dirty="0"/>
              <a:t>Zoom enabled</a:t>
            </a:r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6184887E-F413-227A-DB79-BFAFD434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81000"/>
            <a:ext cx="9448800" cy="1143000"/>
          </a:xfrm>
        </p:spPr>
        <p:txBody>
          <a:bodyPr/>
          <a:lstStyle/>
          <a:p>
            <a:r>
              <a:rPr lang="en-US" dirty="0"/>
              <a:t>Architecture V1.0 – Data Flow.</a:t>
            </a:r>
          </a:p>
        </p:txBody>
      </p:sp>
    </p:spTree>
    <p:extLst>
      <p:ext uri="{BB962C8B-B14F-4D97-AF65-F5344CB8AC3E}">
        <p14:creationId xmlns:p14="http://schemas.microsoft.com/office/powerpoint/2010/main" val="212455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67026-BD37-21A7-65C4-AEFB753FC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91E3-0AA6-7BC5-BDD6-D84EE7D5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525000" cy="1143000"/>
          </a:xfrm>
        </p:spPr>
        <p:txBody>
          <a:bodyPr/>
          <a:lstStyle/>
          <a:p>
            <a:r>
              <a:rPr lang="en-US" dirty="0"/>
              <a:t>Architecture V2.0 – Key FPGA Modules.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0AF26-5F74-5197-AFCC-1A59182E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 architecture: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54488-CACB-A384-9F50-12615CA26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286000"/>
            <a:ext cx="12192000" cy="432832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00BDE77-CC40-DEF8-9796-8149456E069E}"/>
              </a:ext>
            </a:extLst>
          </p:cNvPr>
          <p:cNvSpPr/>
          <p:nvPr/>
        </p:nvSpPr>
        <p:spPr>
          <a:xfrm>
            <a:off x="2819400" y="2209800"/>
            <a:ext cx="1676400" cy="12954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4ED40A-4777-5431-F32B-CF7C2ABDD48F}"/>
              </a:ext>
            </a:extLst>
          </p:cNvPr>
          <p:cNvSpPr/>
          <p:nvPr/>
        </p:nvSpPr>
        <p:spPr>
          <a:xfrm>
            <a:off x="9448800" y="5334000"/>
            <a:ext cx="1676400" cy="12954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7DEA58-14A2-8D47-5409-400E9B83C15D}"/>
              </a:ext>
            </a:extLst>
          </p:cNvPr>
          <p:cNvSpPr/>
          <p:nvPr/>
        </p:nvSpPr>
        <p:spPr>
          <a:xfrm>
            <a:off x="4953000" y="2438400"/>
            <a:ext cx="2286000" cy="1600200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9A79E0-4A25-F19D-A4D9-EFA914F64198}"/>
              </a:ext>
            </a:extLst>
          </p:cNvPr>
          <p:cNvSpPr/>
          <p:nvPr/>
        </p:nvSpPr>
        <p:spPr>
          <a:xfrm>
            <a:off x="7315200" y="3276600"/>
            <a:ext cx="1752600" cy="1600200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561BA7-E2EB-7002-E2B1-C314C36DBDA6}"/>
              </a:ext>
            </a:extLst>
          </p:cNvPr>
          <p:cNvSpPr/>
          <p:nvPr/>
        </p:nvSpPr>
        <p:spPr>
          <a:xfrm>
            <a:off x="2819400" y="3276600"/>
            <a:ext cx="1752600" cy="1600200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3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CB949-1DD2-F25A-BB8D-4834D5959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29F390-B5AE-133D-C2A9-17B9A904E1D7}"/>
              </a:ext>
            </a:extLst>
          </p:cNvPr>
          <p:cNvSpPr/>
          <p:nvPr/>
        </p:nvSpPr>
        <p:spPr>
          <a:xfrm>
            <a:off x="914400" y="2302736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Capture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80C3E5-B477-2A83-08D5-B1B8876D2A27}"/>
              </a:ext>
            </a:extLst>
          </p:cNvPr>
          <p:cNvSpPr/>
          <p:nvPr/>
        </p:nvSpPr>
        <p:spPr>
          <a:xfrm>
            <a:off x="6096000" y="3886200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Bi-linear interpolation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E0BE10-93B0-4606-9120-53494DF08A51}"/>
              </a:ext>
            </a:extLst>
          </p:cNvPr>
          <p:cNvSpPr/>
          <p:nvPr/>
        </p:nvSpPr>
        <p:spPr>
          <a:xfrm>
            <a:off x="8686800" y="2302736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VGA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2E417A-BB43-9365-080C-C02BF187D761}"/>
              </a:ext>
            </a:extLst>
          </p:cNvPr>
          <p:cNvSpPr/>
          <p:nvPr/>
        </p:nvSpPr>
        <p:spPr>
          <a:xfrm>
            <a:off x="3505200" y="2302736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BRAM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6B108C-5539-5941-0DAA-31B49E234C86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971800" y="2912336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EC7B29-FA56-77AC-EAF1-58440F2B4AF7}"/>
              </a:ext>
            </a:extLst>
          </p:cNvPr>
          <p:cNvCxnSpPr>
            <a:cxnSpLocks/>
          </p:cNvCxnSpPr>
          <p:nvPr/>
        </p:nvCxnSpPr>
        <p:spPr>
          <a:xfrm>
            <a:off x="5562600" y="4495800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0770C1-5B2F-01F5-E7C6-4AFA59F18A40}"/>
              </a:ext>
            </a:extLst>
          </p:cNvPr>
          <p:cNvSpPr txBox="1"/>
          <p:nvPr/>
        </p:nvSpPr>
        <p:spPr>
          <a:xfrm>
            <a:off x="4076700" y="2514629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800" dirty="0"/>
              <a:t>Zoom disabled</a:t>
            </a:r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374CDCF-E602-92B4-1EC9-FFBC17A88783}"/>
              </a:ext>
            </a:extLst>
          </p:cNvPr>
          <p:cNvSpPr/>
          <p:nvPr/>
        </p:nvSpPr>
        <p:spPr>
          <a:xfrm>
            <a:off x="3505200" y="3886200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BRAM</a:t>
            </a:r>
          </a:p>
          <a:p>
            <a:pPr algn="ctr"/>
            <a:r>
              <a:rPr lang="en-US" dirty="0"/>
              <a:t>(320 x 240 x 12)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2B3FD8-3051-BD10-EC39-F092BDCE5E47}"/>
              </a:ext>
            </a:extLst>
          </p:cNvPr>
          <p:cNvCxnSpPr>
            <a:cxnSpLocks/>
          </p:cNvCxnSpPr>
          <p:nvPr/>
        </p:nvCxnSpPr>
        <p:spPr>
          <a:xfrm flipV="1">
            <a:off x="1943100" y="4486275"/>
            <a:ext cx="1609725" cy="9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12084-3A4E-3047-08F7-296BEC8CBE4B}"/>
              </a:ext>
            </a:extLst>
          </p:cNvPr>
          <p:cNvCxnSpPr>
            <a:cxnSpLocks/>
          </p:cNvCxnSpPr>
          <p:nvPr/>
        </p:nvCxnSpPr>
        <p:spPr>
          <a:xfrm>
            <a:off x="1943100" y="3581400"/>
            <a:ext cx="0" cy="904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C0E562-C3EE-1CBE-A6A5-0264BA01C3B8}"/>
              </a:ext>
            </a:extLst>
          </p:cNvPr>
          <p:cNvSpPr txBox="1"/>
          <p:nvPr/>
        </p:nvSpPr>
        <p:spPr>
          <a:xfrm>
            <a:off x="1143000" y="4078069"/>
            <a:ext cx="3122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800" dirty="0"/>
              <a:t>Zoom enabled</a:t>
            </a:r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EC5949A-6C5A-6921-011C-535D12FC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9448800" cy="1143000"/>
          </a:xfrm>
        </p:spPr>
        <p:txBody>
          <a:bodyPr/>
          <a:lstStyle/>
          <a:p>
            <a:r>
              <a:rPr lang="en-US" dirty="0"/>
              <a:t>Architecture V2.0 – Data Flow.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7BECAA-2849-36F8-79D2-D654EFC5F25A}"/>
              </a:ext>
            </a:extLst>
          </p:cNvPr>
          <p:cNvSpPr/>
          <p:nvPr/>
        </p:nvSpPr>
        <p:spPr>
          <a:xfrm>
            <a:off x="8686800" y="3835255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BRAM</a:t>
            </a:r>
          </a:p>
          <a:p>
            <a:pPr algn="ctr"/>
            <a:r>
              <a:rPr lang="en-US" dirty="0"/>
              <a:t>(640 x 480 x 12)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92D27-8B32-AE8A-DB12-D39491E1A648}"/>
              </a:ext>
            </a:extLst>
          </p:cNvPr>
          <p:cNvSpPr txBox="1"/>
          <p:nvPr/>
        </p:nvSpPr>
        <p:spPr>
          <a:xfrm>
            <a:off x="6934200" y="5900668"/>
            <a:ext cx="1961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dirty="0"/>
              <a:t>filter</a:t>
            </a:r>
            <a:r>
              <a:rPr lang="en-US" sz="1800" dirty="0"/>
              <a:t> disabled</a:t>
            </a:r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A38C4-A845-E968-34F3-93D94D980A02}"/>
              </a:ext>
            </a:extLst>
          </p:cNvPr>
          <p:cNvCxnSpPr>
            <a:cxnSpLocks/>
          </p:cNvCxnSpPr>
          <p:nvPr/>
        </p:nvCxnSpPr>
        <p:spPr>
          <a:xfrm>
            <a:off x="8153400" y="4486275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1A6EC2-1500-0313-34AF-2A0D1E7C838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715500" y="3521936"/>
            <a:ext cx="0" cy="346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22A24E-61F6-9B11-044B-FABBD096E4C8}"/>
              </a:ext>
            </a:extLst>
          </p:cNvPr>
          <p:cNvSpPr txBox="1"/>
          <p:nvPr/>
        </p:nvSpPr>
        <p:spPr>
          <a:xfrm>
            <a:off x="5562600" y="3563641"/>
            <a:ext cx="3122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800" dirty="0"/>
              <a:t>filter enabled</a:t>
            </a:r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DE3DC-2D7F-5B5D-E310-85E75323BE0E}"/>
              </a:ext>
            </a:extLst>
          </p:cNvPr>
          <p:cNvGrpSpPr/>
          <p:nvPr/>
        </p:nvGrpSpPr>
        <p:grpSpPr>
          <a:xfrm>
            <a:off x="4518974" y="2971800"/>
            <a:ext cx="6758626" cy="2895599"/>
            <a:chOff x="4518974" y="2971800"/>
            <a:chExt cx="6758626" cy="289559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8F1330-E2FE-011F-5C5B-07581C2480A1}"/>
                </a:ext>
              </a:extLst>
            </p:cNvPr>
            <p:cNvGrpSpPr/>
            <p:nvPr/>
          </p:nvGrpSpPr>
          <p:grpSpPr>
            <a:xfrm flipV="1">
              <a:off x="4518974" y="5108794"/>
              <a:ext cx="6747081" cy="758605"/>
              <a:chOff x="4533900" y="1828800"/>
              <a:chExt cx="6747081" cy="685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16244C9-E517-C9B1-DED0-ED603AF33B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3900" y="1828800"/>
                <a:ext cx="6747081" cy="283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0978311-E3EB-6B16-7F6F-269749DF9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3900" y="1828800"/>
                <a:ext cx="0" cy="685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85456-D074-7EF6-61F2-6CF3A54E61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4200" y="2971800"/>
              <a:ext cx="533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3FDF2-0E64-51F2-35C7-31A10CE7C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6055" y="2971800"/>
              <a:ext cx="11545" cy="28642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910F71-A7B0-3059-5304-FC3B9DBACC40}"/>
              </a:ext>
            </a:extLst>
          </p:cNvPr>
          <p:cNvCxnSpPr>
            <a:cxnSpLocks/>
          </p:cNvCxnSpPr>
          <p:nvPr/>
        </p:nvCxnSpPr>
        <p:spPr>
          <a:xfrm>
            <a:off x="5562600" y="2912336"/>
            <a:ext cx="31227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6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77D2884-7261-CA18-ADF9-EE9030DC7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F5F18B8-5C81-2878-E83E-C6463A95B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261104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A123E964-34B5-8A13-32C2-4540FC6AD1A6}"/>
              </a:ext>
            </a:extLst>
          </p:cNvPr>
          <p:cNvSpPr/>
          <p:nvPr/>
        </p:nvSpPr>
        <p:spPr>
          <a:xfrm>
            <a:off x="411480" y="2019300"/>
            <a:ext cx="1645920" cy="1371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Idle – No VGA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D107CC-4C4D-AA90-7F01-EE309EB22248}"/>
              </a:ext>
            </a:extLst>
          </p:cNvPr>
          <p:cNvSpPr/>
          <p:nvPr/>
        </p:nvSpPr>
        <p:spPr>
          <a:xfrm>
            <a:off x="3535680" y="1981200"/>
            <a:ext cx="1645920" cy="1371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Active VGA -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Rainbow screen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A03823-B9A9-E9F8-B892-709592563B0A}"/>
              </a:ext>
            </a:extLst>
          </p:cNvPr>
          <p:cNvSpPr/>
          <p:nvPr/>
        </p:nvSpPr>
        <p:spPr>
          <a:xfrm>
            <a:off x="6690360" y="1905000"/>
            <a:ext cx="1645920" cy="1371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Camera Display 640×480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47CEF4-4E85-42B1-13EB-C0578CD2D577}"/>
              </a:ext>
            </a:extLst>
          </p:cNvPr>
          <p:cNvSpPr/>
          <p:nvPr/>
        </p:nvSpPr>
        <p:spPr>
          <a:xfrm>
            <a:off x="9860280" y="1981200"/>
            <a:ext cx="1645920" cy="1371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Camera tuning setup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B66A7D2-5E6C-3990-D81F-8C2046FF2D3D}"/>
              </a:ext>
            </a:extLst>
          </p:cNvPr>
          <p:cNvSpPr/>
          <p:nvPr/>
        </p:nvSpPr>
        <p:spPr>
          <a:xfrm>
            <a:off x="2011680" y="2438400"/>
            <a:ext cx="1554480" cy="54864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reset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51D6E88-212B-58AB-B6EF-2AC0C2524B89}"/>
              </a:ext>
            </a:extLst>
          </p:cNvPr>
          <p:cNvSpPr/>
          <p:nvPr/>
        </p:nvSpPr>
        <p:spPr>
          <a:xfrm>
            <a:off x="5181600" y="2362200"/>
            <a:ext cx="1554480" cy="54864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Camera </a:t>
            </a:r>
            <a:r>
              <a:rPr lang="en-US" dirty="0" err="1">
                <a:solidFill>
                  <a:schemeClr val="bg1"/>
                </a:solidFill>
              </a:rPr>
              <a:t>cntl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3C28592-3776-0B74-405D-A3B37692CD8F}"/>
              </a:ext>
            </a:extLst>
          </p:cNvPr>
          <p:cNvSpPr/>
          <p:nvPr/>
        </p:nvSpPr>
        <p:spPr>
          <a:xfrm>
            <a:off x="8336280" y="2362200"/>
            <a:ext cx="1554480" cy="54864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config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CFEE0A3-5BB4-882F-73AE-40AF675C43E8}"/>
              </a:ext>
            </a:extLst>
          </p:cNvPr>
          <p:cNvSpPr/>
          <p:nvPr/>
        </p:nvSpPr>
        <p:spPr>
          <a:xfrm>
            <a:off x="10012680" y="4495800"/>
            <a:ext cx="1645920" cy="1371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Zoom x 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Cropped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320x240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EDFC36C-A79A-D808-5837-64D560D21D8C}"/>
              </a:ext>
            </a:extLst>
          </p:cNvPr>
          <p:cNvSpPr/>
          <p:nvPr/>
        </p:nvSpPr>
        <p:spPr>
          <a:xfrm>
            <a:off x="10363200" y="3352800"/>
            <a:ext cx="792480" cy="114300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zoom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47802A-6B29-5974-2FA2-5EF462FB9ED2}"/>
              </a:ext>
            </a:extLst>
          </p:cNvPr>
          <p:cNvSpPr/>
          <p:nvPr/>
        </p:nvSpPr>
        <p:spPr>
          <a:xfrm>
            <a:off x="6812280" y="4495800"/>
            <a:ext cx="1645920" cy="1371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Zoom x 2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filtered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640x480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B898C0E-9046-90AD-43F0-D69B9CB18CE6}"/>
              </a:ext>
            </a:extLst>
          </p:cNvPr>
          <p:cNvSpPr/>
          <p:nvPr/>
        </p:nvSpPr>
        <p:spPr>
          <a:xfrm rot="10800000" flipV="1">
            <a:off x="8458199" y="4861559"/>
            <a:ext cx="1554480" cy="548640"/>
          </a:xfrm>
          <a:prstGeom prst="rightArrow">
            <a:avLst>
              <a:gd name="adj1" fmla="val 50000"/>
              <a:gd name="adj2" fmla="val 86227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Bili </a:t>
            </a:r>
            <a:r>
              <a:rPr lang="en-US" dirty="0" err="1">
                <a:solidFill>
                  <a:schemeClr val="bg1"/>
                </a:solidFill>
              </a:rPr>
              <a:t>cntl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1" name="Picture 30" descr="A screen with many colors&#10;&#10;AI-generated content may be incorrect.">
            <a:extLst>
              <a:ext uri="{FF2B5EF4-FFF2-40B4-BE49-F238E27FC236}">
                <a16:creationId xmlns:a16="http://schemas.microsoft.com/office/drawing/2014/main" id="{7F6BF124-F967-436A-7C2E-D0E85BEFAB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9230" y="3368040"/>
            <a:ext cx="2303850" cy="1371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6F67B96-6CA8-9CC7-08D8-6720F9826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9448800" cy="1143000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40402798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621</TotalTime>
  <Words>959</Words>
  <Application>Microsoft Office PowerPoint</Application>
  <PresentationFormat>Widescreen</PresentationFormat>
  <Paragraphs>233</Paragraphs>
  <Slides>23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 Narrow</vt:lpstr>
      <vt:lpstr>Arial</vt:lpstr>
      <vt:lpstr>Cambria Math</vt:lpstr>
      <vt:lpstr>Candara</vt:lpstr>
      <vt:lpstr>Consolas</vt:lpstr>
      <vt:lpstr>Tech Computer 16x9</vt:lpstr>
      <vt:lpstr>Digital Zoom</vt:lpstr>
      <vt:lpstr>Agenda</vt:lpstr>
      <vt:lpstr>System Overview</vt:lpstr>
      <vt:lpstr>Project’s steps</vt:lpstr>
      <vt:lpstr>Architecture V1.0 – Key FPGA Modules.</vt:lpstr>
      <vt:lpstr>Architecture V1.0 – Data Flow.</vt:lpstr>
      <vt:lpstr>Architecture V2.0 – Key FPGA Modules.</vt:lpstr>
      <vt:lpstr>Architecture V2.0 – Data Flow.</vt:lpstr>
      <vt:lpstr>User interface</vt:lpstr>
      <vt:lpstr>User interface</vt:lpstr>
      <vt:lpstr> Module: Controller</vt:lpstr>
      <vt:lpstr> Module: Capture</vt:lpstr>
      <vt:lpstr> Module: BRAM</vt:lpstr>
      <vt:lpstr> Module: VGA</vt:lpstr>
      <vt:lpstr>Challenges and insight</vt:lpstr>
      <vt:lpstr>Timing..</vt:lpstr>
      <vt:lpstr>WIP, Future features / improvements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dvir hershkovits</dc:creator>
  <cp:lastModifiedBy>ido weinstock</cp:lastModifiedBy>
  <cp:revision>39</cp:revision>
  <dcterms:created xsi:type="dcterms:W3CDTF">2025-05-13T07:58:58Z</dcterms:created>
  <dcterms:modified xsi:type="dcterms:W3CDTF">2025-05-13T18:27:02Z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