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5" r:id="rId3"/>
    <p:sldId id="287" r:id="rId4"/>
    <p:sldId id="266" r:id="rId5"/>
    <p:sldId id="277" r:id="rId6"/>
    <p:sldId id="289" r:id="rId7"/>
    <p:sldId id="278" r:id="rId8"/>
    <p:sldId id="290" r:id="rId9"/>
    <p:sldId id="280" r:id="rId10"/>
    <p:sldId id="281" r:id="rId11"/>
    <p:sldId id="284" r:id="rId12"/>
    <p:sldId id="286" r:id="rId13"/>
    <p:sldId id="267" r:id="rId14"/>
    <p:sldId id="288" r:id="rId15"/>
    <p:sldId id="269" r:id="rId16"/>
    <p:sldId id="291" r:id="rId17"/>
    <p:sldId id="292" r:id="rId18"/>
    <p:sldId id="293" r:id="rId19"/>
    <p:sldId id="296" r:id="rId20"/>
    <p:sldId id="297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235" autoAdjust="0"/>
  </p:normalViewPr>
  <p:slideViewPr>
    <p:cSldViewPr>
      <p:cViewPr varScale="1">
        <p:scale>
          <a:sx n="90" d="100"/>
          <a:sy n="90" d="100"/>
        </p:scale>
        <p:origin x="1392" y="78"/>
      </p:cViewPr>
      <p:guideLst>
        <p:guide pos="3840"/>
        <p:guide orient="horz" pos="2160"/>
      </p:guideLst>
    </p:cSldViewPr>
  </p:slideViewPr>
  <p:notesTextViewPr>
    <p:cViewPr>
      <p:scale>
        <a:sx n="153" d="100"/>
        <a:sy n="153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>
        <p:scale>
          <a:sx n="150" d="100"/>
          <a:sy n="150" d="100"/>
        </p:scale>
        <p:origin x="2472" y="-18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5/15/2025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4T12:10:45.17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5/15/2025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שלום לכולם,</a:t>
            </a:r>
          </a:p>
          <a:p>
            <a:pPr algn="r" rtl="1"/>
            <a:r>
              <a:rPr lang="he-IL" dirty="0"/>
              <a:t>אנחנו עידו ודביר נציג לכם את הפרויקט שלנו </a:t>
            </a:r>
          </a:p>
          <a:p>
            <a:pPr algn="r" rtl="1"/>
            <a:r>
              <a:rPr lang="he-IL" dirty="0"/>
              <a:t>זום דיגיטלי.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נציג בפניכם את :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מטרת הפרויקט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השלבים השונים שעברנו עד היום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האתגרים שעלו במהלך הדרך והפתרונות שמצאנו להם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התוצאות הסופיות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ושיפורים עתידיים</a:t>
            </a:r>
          </a:p>
          <a:p>
            <a:pPr marL="228600" indent="-228600" algn="r" rtl="1">
              <a:buAutoNum type="arabicPeriod"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998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59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r" rtl="1">
              <a:buFontTx/>
              <a:buChar char="-"/>
            </a:pPr>
            <a:r>
              <a:rPr lang="he-IL" dirty="0"/>
              <a:t>המודל של ה</a:t>
            </a:r>
            <a:r>
              <a:rPr lang="en-US" dirty="0"/>
              <a:t>VGA</a:t>
            </a:r>
            <a:r>
              <a:rPr lang="he-IL" dirty="0"/>
              <a:t> יכול בלחיצת הסוויץ' של הזום להכפיל את הפיקסלים השמורים ברבע ה</a:t>
            </a:r>
            <a:r>
              <a:rPr lang="en-US" dirty="0"/>
              <a:t>BRAM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443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29F09-6DAD-2D1A-5ABE-D5E77F387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4DDBBA-EE1D-D468-C748-F3561FC7E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62EAAC-672A-BE38-7619-5A12BA2531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המשתמש יוכל להפעיל את המצלמה ולשנות את הזום והרזולציה באמצעות הסוויצ’ים</a:t>
            </a:r>
            <a:r>
              <a:rPr lang="en-US" dirty="0"/>
              <a:t>:</a:t>
            </a:r>
          </a:p>
          <a:p>
            <a:pPr algn="r" rtl="1"/>
            <a:endParaRPr lang="en-US" dirty="0"/>
          </a:p>
          <a:p>
            <a:pPr marL="228600" indent="-228600" algn="r" rtl="1">
              <a:buAutoNum type="arabicPeriod"/>
            </a:pPr>
            <a:r>
              <a:rPr lang="en-US" dirty="0"/>
              <a:t>SW15</a:t>
            </a:r>
            <a:r>
              <a:rPr lang="he-IL" dirty="0"/>
              <a:t> – השמאלי ביותר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ירסט את המערכת ונוכל לראות על מסך ה</a:t>
            </a:r>
            <a:r>
              <a:rPr lang="en-US" dirty="0"/>
              <a:t>VGA</a:t>
            </a:r>
            <a:r>
              <a:rPr lang="he-IL" dirty="0"/>
              <a:t> פסים צבעוניים (מעין בדיקת שפיות)</a:t>
            </a:r>
          </a:p>
          <a:p>
            <a:pPr marL="228600" indent="-228600" algn="r" rtl="1">
              <a:buAutoNum type="arabicPeriod"/>
            </a:pPr>
            <a:r>
              <a:rPr lang="en-US" dirty="0"/>
              <a:t>SW14</a:t>
            </a:r>
            <a:r>
              <a:rPr lang="he-IL" dirty="0"/>
              <a:t> – מימינו יפעיל את המצלמה – המשתמש יראה את הוידאו מוקרן על המסך</a:t>
            </a:r>
          </a:p>
          <a:p>
            <a:pPr marL="228600" indent="-228600" algn="r" rtl="1">
              <a:buAutoNum type="arabicPeriod"/>
            </a:pPr>
            <a:r>
              <a:rPr lang="en-US" dirty="0"/>
              <a:t>SW13</a:t>
            </a:r>
            <a:r>
              <a:rPr lang="he-IL" dirty="0"/>
              <a:t> – המצלמה תקונפג והצבעים יהיו ריאלסטיים יותר</a:t>
            </a:r>
          </a:p>
          <a:p>
            <a:pPr marL="228600" indent="-228600" algn="r" rtl="1">
              <a:buAutoNum type="arabicPeriod"/>
            </a:pPr>
            <a:r>
              <a:rPr lang="en-US" dirty="0"/>
              <a:t>SW12</a:t>
            </a:r>
            <a:r>
              <a:rPr lang="he-IL" dirty="0"/>
              <a:t> – זום -&gt; רק מרכז התמונה יוקרן על המסך כולו.</a:t>
            </a:r>
          </a:p>
          <a:p>
            <a:pPr marL="228600" indent="-228600" algn="r" rtl="1">
              <a:buAutoNum type="arabicPeriod"/>
            </a:pPr>
            <a:r>
              <a:rPr lang="en-US" dirty="0"/>
              <a:t>SW11</a:t>
            </a:r>
            <a:r>
              <a:rPr lang="he-IL" dirty="0"/>
              <a:t> – אינטרפולציה – התמונה עם הזום תראה טוב יותר עם מעט פיקסול</a:t>
            </a:r>
          </a:p>
          <a:p>
            <a:pPr marL="228600" indent="-228600" algn="r" rtl="1">
              <a:buAutoNum type="arabicPeriod"/>
            </a:pPr>
            <a:endParaRPr 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1BC59-CB43-EF16-B2F9-13CD5B202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8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נתחיל את ההצגה מהתמונה הגדולה של הפרויקט והמוצר, </a:t>
            </a:r>
          </a:p>
          <a:p>
            <a:pPr algn="r" rtl="1"/>
            <a:r>
              <a:rPr lang="he-IL" dirty="0"/>
              <a:t>ונרד בהדרגה לפרטים הקטנים. </a:t>
            </a:r>
          </a:p>
          <a:p>
            <a:pPr algn="r" rtl="1"/>
            <a:r>
              <a:rPr lang="he-IL" dirty="0"/>
              <a:t>בדרך נעבור דרך האתגרים שעמדו בפנינו והתובנות שלמדנו במהלך הפיתוח.</a:t>
            </a:r>
          </a:p>
          <a:p>
            <a:pPr algn="r" rtl="1"/>
            <a:r>
              <a:rPr lang="he-IL" dirty="0"/>
              <a:t>לבסוף נדגים בלייב את התוצאות.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E9FA4-9375-1504-9E73-012FC4BE7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70E9FD-056D-52A3-57A8-003CA7D8F7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BA1FEF-654B-FFCB-B11E-7081ED3DA5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&lt;קליק&gt;</a:t>
            </a:r>
          </a:p>
          <a:p>
            <a:pPr algn="r" rtl="1"/>
            <a:r>
              <a:rPr lang="he-IL" dirty="0"/>
              <a:t>המטרות של הפרויקט הן: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הפעלת המצלמה בשם </a:t>
            </a:r>
            <a:r>
              <a:rPr lang="en-US" dirty="0"/>
              <a:t> OV7670</a:t>
            </a:r>
            <a:r>
              <a:rPr lang="he-IL" dirty="0"/>
              <a:t>והצגת וידאו על </a:t>
            </a:r>
            <a:r>
              <a:rPr lang="en-US" dirty="0"/>
              <a:t>VGA</a:t>
            </a:r>
            <a:r>
              <a:rPr lang="he-IL" dirty="0"/>
              <a:t>.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מימוש של זום כפול 2 (בהזזת </a:t>
            </a:r>
            <a:r>
              <a:rPr lang="en-US" dirty="0"/>
              <a:t>Switch</a:t>
            </a:r>
            <a:r>
              <a:rPr lang="he-IL" dirty="0"/>
              <a:t>) על המסך כולו – </a:t>
            </a:r>
            <a:r>
              <a:rPr lang="en-US" dirty="0"/>
              <a:t>crop + expand</a:t>
            </a:r>
            <a:endParaRPr lang="he-IL" dirty="0"/>
          </a:p>
          <a:p>
            <a:pPr marL="228600" indent="-228600" algn="r" rtl="1">
              <a:buAutoNum type="arabicPeriod"/>
            </a:pPr>
            <a:r>
              <a:rPr lang="he-IL" dirty="0"/>
              <a:t>פתרון בעיית פיקסול בזום – באמצעות אינטרפולציה בי-לינארית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815AA-CBD8-3426-8E68-0E962E10DF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18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שלבי הפרויקט כבכל תהליך של </a:t>
            </a:r>
            <a:r>
              <a:rPr lang="en-US" dirty="0"/>
              <a:t>FPGA</a:t>
            </a:r>
            <a:r>
              <a:rPr lang="he-IL" dirty="0"/>
              <a:t> הם: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האריכטקטורה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כתיבת הקוד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סימולציות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סינתזה </a:t>
            </a:r>
          </a:p>
          <a:p>
            <a:pPr marL="228600" indent="-228600" algn="r" rtl="1">
              <a:buAutoNum type="arabicPeriod"/>
            </a:pPr>
            <a:r>
              <a:rPr lang="en-US" dirty="0"/>
              <a:t>Place &amp; route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צריבה על הכרטיס והפעלת המצלמה</a:t>
            </a:r>
          </a:p>
          <a:p>
            <a:pPr marL="228600" indent="-228600" algn="r" rtl="1">
              <a:buAutoNum type="arabicPeriod"/>
            </a:pPr>
            <a:endParaRPr lang="he-IL" dirty="0"/>
          </a:p>
          <a:p>
            <a:pPr algn="r" rtl="1"/>
            <a:r>
              <a:rPr lang="he-IL" dirty="0"/>
              <a:t>נתמקד בעיקר בארכיטקטורה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66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זוהי האריכטקטורה הבסיסית לפני מימוש האינטרפולציה למניעת הפיקסול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ניתן לראות כאן 6 בלוקים 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&lt;קליק&gt;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כאשר הבלוקים המוקפים בעיגול הם ה</a:t>
            </a:r>
            <a:r>
              <a:rPr lang="en-US" dirty="0"/>
              <a:t>Interface</a:t>
            </a:r>
            <a:r>
              <a:rPr lang="he-IL" dirty="0"/>
              <a:t> (האיי-או-אים </a:t>
            </a:r>
            <a:r>
              <a:rPr lang="en-US" dirty="0"/>
              <a:t>I/</a:t>
            </a:r>
            <a:r>
              <a:rPr lang="en-US" dirty="0" err="1"/>
              <a:t>Os</a:t>
            </a:r>
            <a:r>
              <a:rPr lang="he-IL" dirty="0"/>
              <a:t>) בין ה</a:t>
            </a:r>
            <a:r>
              <a:rPr lang="en-US" dirty="0"/>
              <a:t>Board</a:t>
            </a:r>
            <a:r>
              <a:rPr lang="he-IL" dirty="0"/>
              <a:t> למצלמה</a:t>
            </a:r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24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א. כשמוצגת תמונה רגילה עיקר המידע (הפיקסלים) נע מ: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dirty="0"/>
              <a:t>בלוק ה</a:t>
            </a:r>
            <a:r>
              <a:rPr lang="en-US" dirty="0"/>
              <a:t>CATPTURE</a:t>
            </a:r>
            <a:r>
              <a:rPr lang="he-IL" dirty="0"/>
              <a:t> שמחובר ישירות למצלמה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en-US" dirty="0"/>
              <a:t>FRAME </a:t>
            </a:r>
            <a:r>
              <a:rPr lang="he-IL" dirty="0"/>
              <a:t> שלם נשמר ב</a:t>
            </a:r>
            <a:r>
              <a:rPr lang="en-US" dirty="0"/>
              <a:t>BRAM</a:t>
            </a:r>
            <a:r>
              <a:rPr lang="he-IL" dirty="0"/>
              <a:t> 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dirty="0"/>
              <a:t>ובלוק ה</a:t>
            </a:r>
            <a:r>
              <a:rPr lang="en-US" dirty="0"/>
              <a:t>VGA</a:t>
            </a:r>
            <a:r>
              <a:rPr lang="he-IL" dirty="0"/>
              <a:t> מוציא את הפיקסלים ומציג אותם על המסך </a:t>
            </a:r>
          </a:p>
          <a:p>
            <a:pPr marL="228600" indent="-228600" algn="r" rtl="1">
              <a:buFont typeface="+mj-lt"/>
              <a:buAutoNum type="arabicPeriod"/>
            </a:pPr>
            <a:endParaRPr lang="he-IL" dirty="0"/>
          </a:p>
          <a:p>
            <a:pPr marL="0" indent="0" algn="r" rtl="1">
              <a:buFont typeface="+mj-lt"/>
              <a:buNone/>
            </a:pPr>
            <a:r>
              <a:rPr lang="he-IL" dirty="0"/>
              <a:t>כשיש זום ישנה התנהגות קצת אחרת: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dirty="0"/>
              <a:t>ה</a:t>
            </a:r>
            <a:r>
              <a:rPr lang="en-US" dirty="0"/>
              <a:t>CAPTURE</a:t>
            </a:r>
            <a:r>
              <a:rPr lang="he-IL" dirty="0"/>
              <a:t> שומר רק את התמונה במרכז המסך 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dirty="0"/>
              <a:t>כותב את ה</a:t>
            </a:r>
            <a:r>
              <a:rPr lang="en-US" dirty="0"/>
              <a:t>DATA</a:t>
            </a:r>
            <a:r>
              <a:rPr lang="he-IL" dirty="0"/>
              <a:t> לרבע </a:t>
            </a:r>
            <a:r>
              <a:rPr lang="en-US" dirty="0"/>
              <a:t>BRAM</a:t>
            </a:r>
            <a:endParaRPr lang="he-IL" dirty="0"/>
          </a:p>
          <a:p>
            <a:pPr marL="228600" indent="-228600" algn="r" rtl="1">
              <a:buFont typeface="+mj-lt"/>
              <a:buAutoNum type="arabicPeriod"/>
            </a:pPr>
            <a:r>
              <a:rPr lang="he-IL" dirty="0"/>
              <a:t>ה</a:t>
            </a:r>
            <a:r>
              <a:rPr lang="en-US" dirty="0"/>
              <a:t>VGA</a:t>
            </a:r>
            <a:r>
              <a:rPr lang="he-IL" dirty="0"/>
              <a:t> כל פיקסל 4 פעמים (2 לרוחב ו2 לאורך)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671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[עידו]:</a:t>
            </a:r>
            <a:endParaRPr lang="en-US" dirty="0"/>
          </a:p>
          <a:p>
            <a:pPr algn="r" rtl="1"/>
            <a:r>
              <a:rPr lang="he-IL" dirty="0"/>
              <a:t>הארכיטקטורה הסופית מוסיפה את הפתרון של האינטרפולציה.</a:t>
            </a:r>
          </a:p>
          <a:p>
            <a:pPr algn="r" rtl="1"/>
            <a:r>
              <a:rPr lang="he-IL" dirty="0"/>
              <a:t>נוספו כאן 3 מודולים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&lt;קליק&gt; 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מסומנים בירוק כהה</a:t>
            </a:r>
          </a:p>
          <a:p>
            <a:pPr algn="r" rtl="1"/>
            <a:r>
              <a:rPr lang="he-IL" dirty="0"/>
              <a:t>הכוללים:</a:t>
            </a:r>
          </a:p>
          <a:p>
            <a:pPr algn="r" rtl="1"/>
            <a:endParaRPr lang="he-IL" dirty="0"/>
          </a:p>
          <a:p>
            <a:pPr marL="228600" indent="-228600" algn="r" rtl="1">
              <a:buAutoNum type="arabicPeriod"/>
            </a:pPr>
            <a:r>
              <a:rPr lang="he-IL" dirty="0"/>
              <a:t>זכרון נוסף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חישוב האינטרפולציה</a:t>
            </a:r>
          </a:p>
          <a:p>
            <a:pPr marL="228600" indent="-228600" algn="r" rtl="1">
              <a:buAutoNum type="arabicPeriod"/>
            </a:pPr>
            <a:r>
              <a:rPr lang="he-IL" dirty="0"/>
              <a:t>ו</a:t>
            </a:r>
            <a:r>
              <a:rPr lang="en-US" dirty="0"/>
              <a:t>MUX</a:t>
            </a:r>
            <a:r>
              <a:rPr lang="he-IL" dirty="0"/>
              <a:t> שמאפשר למשתמש לראות על המסך את:</a:t>
            </a:r>
          </a:p>
          <a:p>
            <a:pPr marL="685800" lvl="1" indent="-228600" algn="r" rtl="1">
              <a:buAutoNum type="arabicPeriod"/>
            </a:pPr>
            <a:r>
              <a:rPr lang="he-IL" dirty="0"/>
              <a:t> הוידאו עם הזום המפולטר</a:t>
            </a:r>
          </a:p>
          <a:p>
            <a:pPr lvl="1" algn="r" rtl="1"/>
            <a:r>
              <a:rPr lang="he-IL" dirty="0"/>
              <a:t>בלי לוותר על 2 הפיצ'רים הקודמים:</a:t>
            </a:r>
          </a:p>
          <a:p>
            <a:pPr marL="628650" lvl="1" indent="-171450" algn="r" rtl="1">
              <a:buFontTx/>
              <a:buChar char="-"/>
            </a:pPr>
            <a:r>
              <a:rPr lang="he-IL" dirty="0"/>
              <a:t>וידאו רגיל בלי זום</a:t>
            </a:r>
          </a:p>
          <a:p>
            <a:pPr marL="628650" lvl="1" indent="-171450" algn="r" rtl="1">
              <a:buFontTx/>
              <a:buChar char="-"/>
            </a:pPr>
            <a:r>
              <a:rPr lang="he-IL" dirty="0"/>
              <a:t>זום מפוקסל.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697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[עידו]: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74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המודול הראשון </a:t>
            </a:r>
            <a:r>
              <a:rPr lang="en-US" dirty="0"/>
              <a:t>Controller</a:t>
            </a:r>
            <a:endParaRPr lang="he-IL" dirty="0"/>
          </a:p>
          <a:p>
            <a:pPr algn="r" rtl="1"/>
            <a:r>
              <a:rPr lang="he-IL" dirty="0"/>
              <a:t>תפקידו להתממשק עם המצלמה ולספק לה: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dirty="0"/>
              <a:t>שעון וריסט</a:t>
            </a:r>
          </a:p>
          <a:p>
            <a:pPr marL="228600" indent="-228600" algn="r" rtl="1">
              <a:buFont typeface="+mj-lt"/>
              <a:buAutoNum type="arabicPeriod"/>
            </a:pPr>
            <a:r>
              <a:rPr lang="he-IL" dirty="0"/>
              <a:t>לקנפג את הרגיסטרים של המצלמה באמצעות פרוטוקול דומה </a:t>
            </a:r>
          </a:p>
          <a:p>
            <a:pPr algn="r" rtl="1"/>
            <a:r>
              <a:rPr lang="he-IL" dirty="0"/>
              <a:t>ל</a:t>
            </a:r>
            <a:r>
              <a:rPr lang="en-US" dirty="0"/>
              <a:t> I2C</a:t>
            </a:r>
            <a:r>
              <a:rPr lang="he-IL" dirty="0"/>
              <a:t> (=</a:t>
            </a:r>
            <a:r>
              <a:rPr lang="en-US" dirty="0"/>
              <a:t>Inter-Integrated Circuit</a:t>
            </a:r>
            <a:r>
              <a:rPr lang="he-IL" dirty="0"/>
              <a:t>) בשם </a:t>
            </a:r>
            <a:r>
              <a:rPr lang="en-US" dirty="0"/>
              <a:t>SCCB</a:t>
            </a:r>
            <a:r>
              <a:rPr lang="he-IL" dirty="0"/>
              <a:t> (=</a:t>
            </a:r>
            <a:r>
              <a:rPr lang="en-US" dirty="0"/>
              <a:t>Serial Camera Control Bus</a:t>
            </a:r>
            <a:r>
              <a:rPr lang="he-IL" dirty="0"/>
              <a:t>):</a:t>
            </a:r>
          </a:p>
          <a:p>
            <a:pPr algn="r" rtl="1"/>
            <a:r>
              <a:rPr lang="he-IL" dirty="0"/>
              <a:t>&lt;קליק&gt;</a:t>
            </a:r>
          </a:p>
          <a:p>
            <a:pPr algn="r" rtl="1"/>
            <a:r>
              <a:rPr lang="he-IL" dirty="0"/>
              <a:t>ניתן לראות בסימולציה שיצרנו דוגמה לכתיבה לרגיסטר:</a:t>
            </a:r>
          </a:p>
          <a:p>
            <a:pPr algn="r" rtl="1"/>
            <a:r>
              <a:rPr lang="he-IL" dirty="0"/>
              <a:t>בהתחלה נרצה לכתוב </a:t>
            </a:r>
            <a:r>
              <a:rPr lang="en-US" dirty="0"/>
              <a:t>x”42”</a:t>
            </a:r>
            <a:r>
              <a:rPr lang="he-IL" dirty="0"/>
              <a:t> שזהו ה</a:t>
            </a:r>
            <a:r>
              <a:rPr lang="en-US" dirty="0"/>
              <a:t>ID</a:t>
            </a:r>
            <a:r>
              <a:rPr lang="he-IL" dirty="0"/>
              <a:t> של המצלמה שלנו</a:t>
            </a:r>
          </a:p>
          <a:p>
            <a:pPr algn="r" rtl="1"/>
            <a:r>
              <a:rPr lang="he-IL" dirty="0"/>
              <a:t>ניתן לראות את השעון דוגם 0 ואז 1 ו0 ו0 – שזה 4</a:t>
            </a:r>
          </a:p>
          <a:p>
            <a:pPr algn="r" rtl="1"/>
            <a:r>
              <a:rPr lang="he-IL" dirty="0"/>
              <a:t>ו0 0 1 ו0 – זהו 2</a:t>
            </a:r>
          </a:p>
          <a:p>
            <a:pPr algn="r" rtl="1"/>
            <a:r>
              <a:rPr lang="he-IL" dirty="0"/>
              <a:t>&lt;קליק&gt;</a:t>
            </a:r>
          </a:p>
          <a:p>
            <a:pPr algn="r" rtl="1"/>
            <a:r>
              <a:rPr lang="he-IL" dirty="0"/>
              <a:t>ואז את כתובת הרגיסטר </a:t>
            </a:r>
            <a:r>
              <a:rPr lang="en-US" dirty="0"/>
              <a:t>X”12”</a:t>
            </a:r>
            <a:endParaRPr lang="he-IL" dirty="0"/>
          </a:p>
          <a:p>
            <a:pPr algn="r" rtl="1"/>
            <a:r>
              <a:rPr lang="he-IL" dirty="0"/>
              <a:t>&lt;קליק&gt;</a:t>
            </a:r>
          </a:p>
          <a:p>
            <a:pPr algn="r" rtl="1"/>
            <a:r>
              <a:rPr lang="he-IL" dirty="0"/>
              <a:t>ולבסוף את ה</a:t>
            </a:r>
            <a:r>
              <a:rPr lang="en-US" dirty="0"/>
              <a:t>DATA</a:t>
            </a:r>
            <a:r>
              <a:rPr lang="he-IL" dirty="0"/>
              <a:t> </a:t>
            </a:r>
            <a:r>
              <a:rPr lang="en-US" dirty="0"/>
              <a:t>X”80”</a:t>
            </a:r>
            <a:r>
              <a:rPr lang="he-IL" dirty="0"/>
              <a:t> באופן דומה ל</a:t>
            </a:r>
            <a:r>
              <a:rPr lang="en-US" dirty="0"/>
              <a:t>X”42”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E2CF44-2B13-41B4-A334-1CDF534EEB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99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22.png"/><Relationship Id="rId7" Type="http://schemas.openxmlformats.org/officeDocument/2006/relationships/image" Target="../media/image2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Zoom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Designed by Ido W. and Dvir H.</a:t>
            </a:r>
          </a:p>
          <a:p>
            <a:r>
              <a:rPr lang="en-US" dirty="0"/>
              <a:t>May 2025</a:t>
            </a:r>
            <a:endParaRPr dirty="0"/>
          </a:p>
        </p:txBody>
      </p:sp>
      <p:pic>
        <p:nvPicPr>
          <p:cNvPr id="1026" name="Picture 2" descr="Logtel לוגטל | LinkedIn">
            <a:extLst>
              <a:ext uri="{FF2B5EF4-FFF2-40B4-BE49-F238E27FC236}">
                <a16:creationId xmlns:a16="http://schemas.microsoft.com/office/drawing/2014/main" id="{FB46A8E9-20F4-8904-3268-4A97E849C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328610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4DD85A6-1F0A-3CD8-8251-25DFC6E73C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34650" y="466722"/>
            <a:ext cx="16478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87685-1561-72E4-03C3-38DBFB09D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E072-1A3E-2A54-C5DF-6519873AE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80" y="457200"/>
            <a:ext cx="10072720" cy="1143000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Module: Capture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5703C56-9A95-D4F2-4F1D-3B5A4F43B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04707" y="718772"/>
            <a:ext cx="1698096" cy="1524000"/>
          </a:xfrm>
          <a:prstGeom prst="rect">
            <a:avLst/>
          </a:prstGeom>
        </p:spPr>
      </p:pic>
      <p:pic>
        <p:nvPicPr>
          <p:cNvPr id="1028" name="Picture 4" descr="Digilent Nexys A7">
            <a:extLst>
              <a:ext uri="{FF2B5EF4-FFF2-40B4-BE49-F238E27FC236}">
                <a16:creationId xmlns:a16="http://schemas.microsoft.com/office/drawing/2014/main" id="{1C2DA500-E8F5-A7E5-FB08-91E4C42381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2" t="6060" r="9091" b="15152"/>
          <a:stretch/>
        </p:blipFill>
        <p:spPr bwMode="auto">
          <a:xfrm>
            <a:off x="9448800" y="602951"/>
            <a:ext cx="2147920" cy="199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26EB55D-9A24-5AD1-D84D-C696F115090F}"/>
              </a:ext>
            </a:extLst>
          </p:cNvPr>
          <p:cNvSpPr txBox="1">
            <a:spLocks/>
          </p:cNvSpPr>
          <p:nvPr/>
        </p:nvSpPr>
        <p:spPr>
          <a:xfrm>
            <a:off x="5091080" y="2378686"/>
            <a:ext cx="4343400" cy="4270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dirty="0"/>
              <a:t>Collects pixel data by sampling 2 consecutive 8-bit values to form 1 pixel.</a:t>
            </a:r>
          </a:p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dirty="0"/>
              <a:t>Converts RGB565 camera data to RGB444 (to match the board’s VGA pin format).</a:t>
            </a:r>
          </a:p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dirty="0"/>
              <a:t>Writes the pixel data to BRAM.</a:t>
            </a:r>
          </a:p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dirty="0"/>
              <a:t>In zoom mode, only the center portion of the image is stored in BRAM (- ¼ of the BRAM)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9C17E8C-A177-F5D0-81CA-6822B1478F47}"/>
              </a:ext>
            </a:extLst>
          </p:cNvPr>
          <p:cNvSpPr/>
          <p:nvPr/>
        </p:nvSpPr>
        <p:spPr>
          <a:xfrm>
            <a:off x="6573094" y="1235686"/>
            <a:ext cx="3028106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Pixels data, </a:t>
            </a:r>
            <a:r>
              <a:rPr lang="en-US" dirty="0" err="1">
                <a:solidFill>
                  <a:schemeClr val="bg1"/>
                </a:solidFill>
              </a:rPr>
              <a:t>clk</a:t>
            </a:r>
            <a:r>
              <a:rPr lang="en-US" dirty="0">
                <a:solidFill>
                  <a:schemeClr val="bg1"/>
                </a:solidFill>
              </a:rPr>
              <a:t>, sync signals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EC4033-3157-1DCF-DE7B-B0A4F5424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80" y="1710907"/>
            <a:ext cx="3671920" cy="260288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1FD9BC7B-B37C-CD33-0E09-786464A57E93}"/>
              </a:ext>
            </a:extLst>
          </p:cNvPr>
          <p:cNvSpPr/>
          <p:nvPr/>
        </p:nvSpPr>
        <p:spPr>
          <a:xfrm>
            <a:off x="152400" y="1710907"/>
            <a:ext cx="4495800" cy="245968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4AA026A-2B69-4735-CB79-FF0B115E2923}"/>
              </a:ext>
            </a:extLst>
          </p:cNvPr>
          <p:cNvSpPr txBox="1">
            <a:spLocks/>
          </p:cNvSpPr>
          <p:nvPr/>
        </p:nvSpPr>
        <p:spPr>
          <a:xfrm>
            <a:off x="3581400" y="41693"/>
            <a:ext cx="4114800" cy="457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fontAlgn="base">
              <a:spcAft>
                <a:spcPct val="0"/>
              </a:spcAft>
              <a:buNone/>
            </a:pPr>
            <a:r>
              <a:rPr lang="en-US" sz="2100" dirty="0">
                <a:solidFill>
                  <a:srgbClr val="92D050"/>
                </a:solidFill>
              </a:rPr>
              <a:t>Capture</a:t>
            </a:r>
            <a:r>
              <a:rPr lang="en-US" sz="2100" dirty="0"/>
              <a:t> → BRAM →  VGA</a:t>
            </a:r>
          </a:p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64392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A0E09-50AF-CDE4-D44A-78E155D9F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F258-4D5E-8895-7B05-4C0887FE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457200"/>
            <a:ext cx="10439400" cy="1143000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Module: BRAM</a:t>
            </a:r>
          </a:p>
        </p:txBody>
      </p:sp>
      <p:pic>
        <p:nvPicPr>
          <p:cNvPr id="1028" name="Picture 4" descr="Digilent Nexys A7">
            <a:extLst>
              <a:ext uri="{FF2B5EF4-FFF2-40B4-BE49-F238E27FC236}">
                <a16:creationId xmlns:a16="http://schemas.microsoft.com/office/drawing/2014/main" id="{2C254E4D-EADA-F196-8D27-44498CD54D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2" t="6060" r="9091" b="15152"/>
          <a:stretch/>
        </p:blipFill>
        <p:spPr bwMode="auto">
          <a:xfrm>
            <a:off x="9815480" y="228600"/>
            <a:ext cx="2147920" cy="199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AB0048-B39C-EDB3-6E10-D1790A3C2100}"/>
              </a:ext>
            </a:extLst>
          </p:cNvPr>
          <p:cNvSpPr txBox="1">
            <a:spLocks/>
          </p:cNvSpPr>
          <p:nvPr/>
        </p:nvSpPr>
        <p:spPr>
          <a:xfrm>
            <a:off x="2286000" y="1507672"/>
            <a:ext cx="6858000" cy="42703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dirty="0"/>
              <a:t>Collects pixel data by sampling two consecutive 8-bit values to form one pixel.</a:t>
            </a:r>
          </a:p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sz="2100" dirty="0"/>
              <a:t>Converts camera data from RGB565 to RGB444 (to match the board’s VGA pin format).</a:t>
            </a:r>
          </a:p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sz="2100" dirty="0"/>
              <a:t>Writes the pixel data to BRAM.</a:t>
            </a:r>
          </a:p>
          <a:p>
            <a:pPr marL="457200" lvl="0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r>
              <a:rPr lang="en-US" altLang="en-US" sz="2100" dirty="0"/>
              <a:t>Zoom mode – stores only the center portion of the image pixels in BRAM. (Use only ¼ BRAM)</a:t>
            </a:r>
          </a:p>
          <a:p>
            <a:pPr marL="822960" lvl="1" indent="-457200" fontAlgn="base">
              <a:spcAft>
                <a:spcPct val="0"/>
              </a:spcAft>
              <a:buFont typeface="Arial" pitchFamily="34" charset="0"/>
              <a:buAutoNum type="arabicPeriod"/>
            </a:pPr>
            <a:endParaRPr lang="en-US" sz="1900" dirty="0"/>
          </a:p>
          <a:p>
            <a:pPr marL="365760" lvl="1" indent="0" fontAlgn="base">
              <a:spcAft>
                <a:spcPct val="0"/>
              </a:spcAft>
              <a:buNone/>
            </a:pPr>
            <a:r>
              <a:rPr lang="en-US" sz="1900" dirty="0"/>
              <a:t>Memory size:</a:t>
            </a:r>
          </a:p>
          <a:p>
            <a:pPr lvl="1" fontAlgn="base">
              <a:spcAft>
                <a:spcPct val="0"/>
              </a:spcAft>
            </a:pPr>
            <a:r>
              <a:rPr lang="en-US" sz="1900" dirty="0"/>
              <a:t>RGB444 		– width 12 bits.</a:t>
            </a:r>
          </a:p>
          <a:p>
            <a:pPr lvl="1" fontAlgn="base">
              <a:spcAft>
                <a:spcPct val="0"/>
              </a:spcAft>
            </a:pPr>
            <a:r>
              <a:rPr lang="en-US" sz="1900" dirty="0"/>
              <a:t>640x480 resolution 	– Depth 307,200 </a:t>
            </a:r>
          </a:p>
          <a:p>
            <a:pPr marL="365760" lvl="1" indent="0" fontAlgn="base">
              <a:spcAft>
                <a:spcPct val="0"/>
              </a:spcAft>
              <a:buNone/>
            </a:pPr>
            <a:endParaRPr lang="en-US" sz="1900" dirty="0"/>
          </a:p>
          <a:p>
            <a:pPr marL="365760" lvl="1" indent="0" fontAlgn="base">
              <a:spcAft>
                <a:spcPct val="0"/>
              </a:spcAft>
              <a:buNone/>
            </a:pPr>
            <a:endParaRPr lang="en-US" sz="19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BC3B504-622E-949E-A59D-B466D5AD5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07672"/>
            <a:ext cx="1981200" cy="27595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B79A514-C419-8B17-4754-E60D6EBC2091}"/>
              </a:ext>
            </a:extLst>
          </p:cNvPr>
          <p:cNvSpPr txBox="1"/>
          <p:nvPr/>
        </p:nvSpPr>
        <p:spPr>
          <a:xfrm>
            <a:off x="2667000" y="11668"/>
            <a:ext cx="6096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fontAlgn="base">
              <a:spcAft>
                <a:spcPct val="0"/>
              </a:spcAft>
              <a:buNone/>
            </a:pPr>
            <a:r>
              <a:rPr lang="en-US" sz="2100" dirty="0"/>
              <a:t>Capture → </a:t>
            </a:r>
            <a:r>
              <a:rPr lang="en-US" sz="2100" dirty="0">
                <a:solidFill>
                  <a:srgbClr val="92D050"/>
                </a:solidFill>
              </a:rPr>
              <a:t>BRAM</a:t>
            </a:r>
            <a:r>
              <a:rPr lang="en-US" sz="2100" dirty="0"/>
              <a:t> →  VGA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1C5F87-6B13-4284-B693-F7F09064E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4495800"/>
            <a:ext cx="1524000" cy="94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3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CD23C-D86F-C263-DBD1-FBE057740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197B2-0D97-DE6C-1C24-D3AAE6E4C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58" y="457200"/>
            <a:ext cx="10544642" cy="1143000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Module: VGA</a:t>
            </a:r>
          </a:p>
        </p:txBody>
      </p:sp>
      <p:pic>
        <p:nvPicPr>
          <p:cNvPr id="1028" name="Picture 4" descr="Digilent Nexys A7">
            <a:extLst>
              <a:ext uri="{FF2B5EF4-FFF2-40B4-BE49-F238E27FC236}">
                <a16:creationId xmlns:a16="http://schemas.microsoft.com/office/drawing/2014/main" id="{E75DEFEC-039C-8E4F-43B9-22F929F107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2" t="6060" r="9091" b="15152"/>
          <a:stretch/>
        </p:blipFill>
        <p:spPr bwMode="auto">
          <a:xfrm rot="10800000">
            <a:off x="9920722" y="31451"/>
            <a:ext cx="2147920" cy="199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A128187-F9AD-75BE-EA37-5F3A25961055}"/>
              </a:ext>
            </a:extLst>
          </p:cNvPr>
          <p:cNvSpPr txBox="1">
            <a:spLocks/>
          </p:cNvSpPr>
          <p:nvPr/>
        </p:nvSpPr>
        <p:spPr>
          <a:xfrm>
            <a:off x="3343742" y="1449063"/>
            <a:ext cx="6858000" cy="5045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22960" lvl="1" indent="-457200" fontAlgn="base">
              <a:spcAft>
                <a:spcPct val="0"/>
              </a:spcAft>
              <a:buFont typeface="+mj-lt"/>
              <a:buAutoNum type="arabicPeriod"/>
            </a:pPr>
            <a:r>
              <a:rPr lang="en-US" sz="2000" dirty="0"/>
              <a:t>Reads pixel data from BRAM and transmits it to the VGA monitor.</a:t>
            </a:r>
          </a:p>
          <a:p>
            <a:pPr marL="822960" lvl="1" indent="-457200" fontAlgn="base">
              <a:spcAft>
                <a:spcPct val="0"/>
              </a:spcAft>
              <a:buFont typeface="+mj-lt"/>
              <a:buAutoNum type="arabicPeriod"/>
            </a:pPr>
            <a:r>
              <a:rPr lang="en-US" sz="1900" dirty="0"/>
              <a:t>When zoom mode is enabled, the module replicates each pixel 4 times to upscale the center region and fill the screen.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35308E-2A28-5AFB-E7EA-8DC84543BA65}"/>
              </a:ext>
            </a:extLst>
          </p:cNvPr>
          <p:cNvSpPr txBox="1"/>
          <p:nvPr/>
        </p:nvSpPr>
        <p:spPr>
          <a:xfrm>
            <a:off x="2667000" y="11668"/>
            <a:ext cx="6096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fontAlgn="base">
              <a:spcAft>
                <a:spcPct val="0"/>
              </a:spcAft>
              <a:buNone/>
            </a:pPr>
            <a:r>
              <a:rPr lang="en-US" sz="2100" dirty="0"/>
              <a:t>Capture → BRAM →  </a:t>
            </a:r>
            <a:r>
              <a:rPr lang="en-US" sz="2100" dirty="0">
                <a:solidFill>
                  <a:srgbClr val="92D050"/>
                </a:solidFill>
              </a:rPr>
              <a:t>VGA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CE67C9-4834-96A3-4421-C105E2EF5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77638"/>
            <a:ext cx="3343742" cy="2305372"/>
          </a:xfrm>
          <a:prstGeom prst="rect">
            <a:avLst/>
          </a:prstGeom>
        </p:spPr>
      </p:pic>
      <p:pic>
        <p:nvPicPr>
          <p:cNvPr id="12" name="Picture 6" descr="Vga Monitor 7 Inch 1024*600 Hd Mini Portable Monitor With Av Vga Input">
            <a:extLst>
              <a:ext uri="{FF2B5EF4-FFF2-40B4-BE49-F238E27FC236}">
                <a16:creationId xmlns:a16="http://schemas.microsoft.com/office/drawing/2014/main" id="{1939AC34-0881-35EE-0617-516FFEC0B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30480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Down 14">
            <a:extLst>
              <a:ext uri="{FF2B5EF4-FFF2-40B4-BE49-F238E27FC236}">
                <a16:creationId xmlns:a16="http://schemas.microsoft.com/office/drawing/2014/main" id="{FBFB0D81-A5AB-D2EF-FD6F-F2FE26A4EC93}"/>
              </a:ext>
            </a:extLst>
          </p:cNvPr>
          <p:cNvSpPr/>
          <p:nvPr/>
        </p:nvSpPr>
        <p:spPr>
          <a:xfrm>
            <a:off x="10134600" y="1981200"/>
            <a:ext cx="762000" cy="109825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AF30610-531B-92A7-8DCC-D5CED94FD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157795"/>
              </p:ext>
            </p:extLst>
          </p:nvPr>
        </p:nvGraphicFramePr>
        <p:xfrm>
          <a:off x="2362200" y="4510739"/>
          <a:ext cx="558800" cy="1343025"/>
        </p:xfrm>
        <a:graphic>
          <a:graphicData uri="http://schemas.openxmlformats.org/drawingml/2006/table">
            <a:tbl>
              <a:tblPr/>
              <a:tblGrid>
                <a:gridCol w="558800">
                  <a:extLst>
                    <a:ext uri="{9D8B030D-6E8A-4147-A177-3AD203B41FA5}">
                      <a16:colId xmlns:a16="http://schemas.microsoft.com/office/drawing/2014/main" val="12960721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2138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1CB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54650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4699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1399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7866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6355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76799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539869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BBBE11E8-8CC9-AA1D-11B3-69B2CD1C4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929675"/>
              </p:ext>
            </p:extLst>
          </p:nvPr>
        </p:nvGraphicFramePr>
        <p:xfrm>
          <a:off x="5499101" y="4572000"/>
          <a:ext cx="3721099" cy="1152525"/>
        </p:xfrm>
        <a:graphic>
          <a:graphicData uri="http://schemas.openxmlformats.org/drawingml/2006/table">
            <a:tbl>
              <a:tblPr/>
              <a:tblGrid>
                <a:gridCol w="522537">
                  <a:extLst>
                    <a:ext uri="{9D8B030D-6E8A-4147-A177-3AD203B41FA5}">
                      <a16:colId xmlns:a16="http://schemas.microsoft.com/office/drawing/2014/main" val="4255232317"/>
                    </a:ext>
                  </a:extLst>
                </a:gridCol>
                <a:gridCol w="671381">
                  <a:extLst>
                    <a:ext uri="{9D8B030D-6E8A-4147-A177-3AD203B41FA5}">
                      <a16:colId xmlns:a16="http://schemas.microsoft.com/office/drawing/2014/main" val="1453016901"/>
                    </a:ext>
                  </a:extLst>
                </a:gridCol>
                <a:gridCol w="418030">
                  <a:extLst>
                    <a:ext uri="{9D8B030D-6E8A-4147-A177-3AD203B41FA5}">
                      <a16:colId xmlns:a16="http://schemas.microsoft.com/office/drawing/2014/main" val="936660383"/>
                    </a:ext>
                  </a:extLst>
                </a:gridCol>
                <a:gridCol w="342025">
                  <a:extLst>
                    <a:ext uri="{9D8B030D-6E8A-4147-A177-3AD203B41FA5}">
                      <a16:colId xmlns:a16="http://schemas.microsoft.com/office/drawing/2014/main" val="47518988"/>
                    </a:ext>
                  </a:extLst>
                </a:gridCol>
                <a:gridCol w="291354">
                  <a:extLst>
                    <a:ext uri="{9D8B030D-6E8A-4147-A177-3AD203B41FA5}">
                      <a16:colId xmlns:a16="http://schemas.microsoft.com/office/drawing/2014/main" val="3256603370"/>
                    </a:ext>
                  </a:extLst>
                </a:gridCol>
                <a:gridCol w="316689">
                  <a:extLst>
                    <a:ext uri="{9D8B030D-6E8A-4147-A177-3AD203B41FA5}">
                      <a16:colId xmlns:a16="http://schemas.microsoft.com/office/drawing/2014/main" val="2189237071"/>
                    </a:ext>
                  </a:extLst>
                </a:gridCol>
                <a:gridCol w="560540">
                  <a:extLst>
                    <a:ext uri="{9D8B030D-6E8A-4147-A177-3AD203B41FA5}">
                      <a16:colId xmlns:a16="http://schemas.microsoft.com/office/drawing/2014/main" val="2256936066"/>
                    </a:ext>
                  </a:extLst>
                </a:gridCol>
                <a:gridCol w="598543">
                  <a:extLst>
                    <a:ext uri="{9D8B030D-6E8A-4147-A177-3AD203B41FA5}">
                      <a16:colId xmlns:a16="http://schemas.microsoft.com/office/drawing/2014/main" val="101542862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73168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E5014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1CBF3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4262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521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6931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76799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76799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46668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76799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76799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375851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96437068-338E-3364-B3CE-4C7FA00C42E8}"/>
              </a:ext>
            </a:extLst>
          </p:cNvPr>
          <p:cNvSpPr/>
          <p:nvPr/>
        </p:nvSpPr>
        <p:spPr>
          <a:xfrm>
            <a:off x="5486400" y="4593577"/>
            <a:ext cx="3734733" cy="1140474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583CD1-5AC9-F7F2-8B06-7B8395341204}"/>
              </a:ext>
            </a:extLst>
          </p:cNvPr>
          <p:cNvSpPr/>
          <p:nvPr/>
        </p:nvSpPr>
        <p:spPr>
          <a:xfrm>
            <a:off x="2361267" y="4524375"/>
            <a:ext cx="608668" cy="1343025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5C4BF7-4F7C-826E-85C4-4921BF470AB8}"/>
              </a:ext>
            </a:extLst>
          </p:cNvPr>
          <p:cNvSpPr txBox="1"/>
          <p:nvPr/>
        </p:nvSpPr>
        <p:spPr>
          <a:xfrm>
            <a:off x="5838358" y="4126468"/>
            <a:ext cx="26198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VGA Monitor – 640 x 480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0CDC98-EC41-D150-4468-CD7F54F3D75F}"/>
              </a:ext>
            </a:extLst>
          </p:cNvPr>
          <p:cNvSpPr txBox="1"/>
          <p:nvPr/>
        </p:nvSpPr>
        <p:spPr>
          <a:xfrm>
            <a:off x="609600" y="4648200"/>
            <a:ext cx="16525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BRAM</a:t>
            </a:r>
          </a:p>
          <a:p>
            <a:pPr algn="ctr"/>
            <a:r>
              <a:rPr lang="en-US" dirty="0"/>
              <a:t>76,800</a:t>
            </a:r>
          </a:p>
          <a:p>
            <a:pPr algn="ctr"/>
            <a:r>
              <a:rPr lang="en-US" dirty="0"/>
              <a:t>(307200 / 4)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CE38F704-BFE5-980F-D598-72E5F474AEA0}"/>
              </a:ext>
            </a:extLst>
          </p:cNvPr>
          <p:cNvSpPr/>
          <p:nvPr/>
        </p:nvSpPr>
        <p:spPr>
          <a:xfrm rot="16200000">
            <a:off x="3845655" y="3879055"/>
            <a:ext cx="762000" cy="2519490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5" grpId="0" animBg="1"/>
      <p:bldP spid="27" grpId="0" animBg="1"/>
      <p:bldP spid="28" grpId="0" animBg="1"/>
      <p:bldP spid="30" grpId="0"/>
      <p:bldP spid="31" grpId="0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insights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Timing Issues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VGA &amp; Camera protocols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Algorithm implementations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000" dirty="0"/>
              <a:t>Zoom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000" dirty="0"/>
              <a:t>Bilinear interpolation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Version control – solution - git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Memory shortage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21B40-FC43-E1C7-649D-53EC1C4B4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E176-EAEA-03C3-461E-98708FDD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Timing..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4DCE2-E19D-BFCA-7C98-BCD06E8CC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9144000" cy="42703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camera controller converts a 25 MHz internal FPGA clock to a 100 kHz SCCB protocol.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bilinear interpolation unit reads 4 pixels at 25 MHz and writes the result at 100 </a:t>
            </a:r>
            <a:r>
              <a:rPr lang="en-US" dirty="0" err="1"/>
              <a:t>MHz.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VGA timing is 800 horizontal × 525 vertical × 60 fps = 25.2 </a:t>
            </a:r>
            <a:r>
              <a:rPr lang="en-US" dirty="0" err="1"/>
              <a:t>MHz.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Since the camera operates at 30 fps and the monitor at 60 fps, each frame is read twice.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23EF08-D2F4-9985-27B4-ADFA962C3A8C}"/>
              </a:ext>
            </a:extLst>
          </p:cNvPr>
          <p:cNvSpPr txBox="1"/>
          <p:nvPr/>
        </p:nvSpPr>
        <p:spPr>
          <a:xfrm>
            <a:off x="2895600" y="15240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Challenges and insights</a:t>
            </a:r>
          </a:p>
        </p:txBody>
      </p:sp>
    </p:spTree>
    <p:extLst>
      <p:ext uri="{BB962C8B-B14F-4D97-AF65-F5344CB8AC3E}">
        <p14:creationId xmlns:p14="http://schemas.microsoft.com/office/powerpoint/2010/main" val="3506304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VGA &amp; Camera protocols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9BA9A-B574-A112-8B33-7056735E5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Camera controller RGB565 – RGB444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HS, VS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C0EA2-B4F0-158C-8CED-2FCBC5AF3E1B}"/>
              </a:ext>
            </a:extLst>
          </p:cNvPr>
          <p:cNvSpPr txBox="1"/>
          <p:nvPr/>
        </p:nvSpPr>
        <p:spPr>
          <a:xfrm>
            <a:off x="3048000" y="15240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j-ea"/>
                <a:cs typeface="+mj-cs"/>
              </a:rPr>
              <a:t>Challenges and insights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831E9-265B-A24D-0D04-36F30542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A8D49-411C-31EB-21AA-2A4D7DE0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implementations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7C7960-A720-3EEA-059F-E6EE27940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Bi-linear interpolation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Zoom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1026" name="Picture 2" descr="Bilinear interpolation. Easy: | by Abhishek Kumar Pandey | Medium">
            <a:extLst>
              <a:ext uri="{FF2B5EF4-FFF2-40B4-BE49-F238E27FC236}">
                <a16:creationId xmlns:a16="http://schemas.microsoft.com/office/drawing/2014/main" id="{F61933A3-511C-6B96-83DE-65229666A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828800"/>
            <a:ext cx="349567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A0B8F8-B996-2E5D-6123-207451458A10}"/>
              </a:ext>
            </a:extLst>
          </p:cNvPr>
          <p:cNvSpPr txBox="1"/>
          <p:nvPr/>
        </p:nvSpPr>
        <p:spPr>
          <a:xfrm>
            <a:off x="3048000" y="15240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+mj-ea"/>
                <a:cs typeface="+mj-cs"/>
              </a:rPr>
              <a:t>Challenges and insights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84975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457BD-439B-7315-E3A7-2AAF6CB7F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87B6-8501-8707-E93C-EC1242961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7B391-18E4-8911-8229-2C3779BB1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600200"/>
            <a:ext cx="91440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Issues: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Multiple versions and development steps.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Need to track progress while 2 engineers worked in parallel.</a:t>
            </a:r>
          </a:p>
          <a:p>
            <a:pPr marL="0" indent="0">
              <a:buNone/>
            </a:pPr>
            <a:r>
              <a:rPr lang="en-US" dirty="0"/>
              <a:t>Solution - </a:t>
            </a:r>
            <a:r>
              <a:rPr lang="en-US" b="1" u="sng" dirty="0"/>
              <a:t>GIT</a:t>
            </a:r>
          </a:p>
          <a:p>
            <a:pPr marL="0" indent="0">
              <a:buNone/>
            </a:pPr>
            <a:r>
              <a:rPr lang="en-US" dirty="0"/>
              <a:t>Used Git with tags, branches, and commits.</a:t>
            </a:r>
          </a:p>
          <a:p>
            <a:pPr marL="0" indent="0">
              <a:buNone/>
            </a:pPr>
            <a:r>
              <a:rPr lang="en-US" dirty="0"/>
              <a:t>Managed with GitHub forks and pull </a:t>
            </a:r>
          </a:p>
          <a:p>
            <a:pPr marL="0" indent="0">
              <a:buNone/>
            </a:pPr>
            <a:r>
              <a:rPr lang="en-US" dirty="0"/>
              <a:t>requests, including conflict resolution.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2050" name="Picture 2" descr="How Git Works: Explained in 4 Minutes">
            <a:extLst>
              <a:ext uri="{FF2B5EF4-FFF2-40B4-BE49-F238E27FC236}">
                <a16:creationId xmlns:a16="http://schemas.microsoft.com/office/drawing/2014/main" id="{74AAF2E4-DDCC-C0B8-C385-760FC8CB51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8" t="24579" r="4918" b="2562"/>
          <a:stretch/>
        </p:blipFill>
        <p:spPr bwMode="auto">
          <a:xfrm>
            <a:off x="7924800" y="0"/>
            <a:ext cx="4191000" cy="190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35CCD1-D858-9A06-10F7-0BBA7403B4F9}"/>
              </a:ext>
            </a:extLst>
          </p:cNvPr>
          <p:cNvSpPr txBox="1"/>
          <p:nvPr/>
        </p:nvSpPr>
        <p:spPr>
          <a:xfrm>
            <a:off x="2895600" y="15240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Challenges and insights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68C253A-F30D-C3AF-4F4A-361CC7472B40}"/>
                  </a:ext>
                </a:extLst>
              </p14:cNvPr>
              <p14:cNvContentPartPr/>
              <p14:nvPr/>
            </p14:nvContentPartPr>
            <p14:xfrm>
              <a:off x="3866760" y="3533655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68C253A-F30D-C3AF-4F4A-361CC7472B4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58120" y="3524655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163969B7-5D6D-8D80-E379-8C180882BA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939" y="3056995"/>
            <a:ext cx="5811061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29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25F45-F355-121C-8C8B-426B3B141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FB5D4-3519-435A-C439-AB14FD5F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Shortage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EDD92D-08E1-2430-5923-77825BCBC1AE}"/>
              </a:ext>
            </a:extLst>
          </p:cNvPr>
          <p:cNvSpPr txBox="1"/>
          <p:nvPr/>
        </p:nvSpPr>
        <p:spPr>
          <a:xfrm>
            <a:off x="1504950" y="1600200"/>
            <a:ext cx="824865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Bilinear Interpolation Implementation: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Initial Requirement: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We required 2 BRAMs, each with a size of 450KB.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Calculation:  (307,200 x 12) \ 8 \ 1024 = 450 KB</a:t>
            </a:r>
          </a:p>
          <a:p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Issue: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This requirement exceeded the available BRAM resources.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8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Solution: 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We optimized the design to use only ¼ of the BRAM, as the zoom functionality requires only ¼ of the total image pixels.</a:t>
            </a:r>
            <a:endParaRPr lang="he-IL" sz="20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A29216-6DB9-CE8B-B15C-8B3717CC4247}"/>
              </a:ext>
            </a:extLst>
          </p:cNvPr>
          <p:cNvSpPr txBox="1"/>
          <p:nvPr/>
        </p:nvSpPr>
        <p:spPr>
          <a:xfrm>
            <a:off x="2895600" y="15240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Challenges and insights</a:t>
            </a:r>
          </a:p>
        </p:txBody>
      </p:sp>
    </p:spTree>
    <p:extLst>
      <p:ext uri="{BB962C8B-B14F-4D97-AF65-F5344CB8AC3E}">
        <p14:creationId xmlns:p14="http://schemas.microsoft.com/office/powerpoint/2010/main" val="16587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2032E-EB9D-98D2-3ED4-A3543020B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7EDAF-96F4-30DD-CE4A-CD572EB56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280440-DACD-C554-079A-E7FEA42A9422}"/>
              </a:ext>
            </a:extLst>
          </p:cNvPr>
          <p:cNvSpPr txBox="1"/>
          <p:nvPr/>
        </p:nvSpPr>
        <p:spPr>
          <a:xfrm>
            <a:off x="1504950" y="1600200"/>
            <a:ext cx="82486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</a:schemeClr>
                </a:solidFill>
              </a:rPr>
              <a:t>Bilinear filter for the zoom</a:t>
            </a:r>
          </a:p>
        </p:txBody>
      </p:sp>
    </p:spTree>
    <p:extLst>
      <p:ext uri="{BB962C8B-B14F-4D97-AF65-F5344CB8AC3E}">
        <p14:creationId xmlns:p14="http://schemas.microsoft.com/office/powerpoint/2010/main" val="165987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System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Project Steps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Architecture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Challenges and Insights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Live Demo</a:t>
            </a:r>
          </a:p>
        </p:txBody>
      </p:sp>
      <p:pic>
        <p:nvPicPr>
          <p:cNvPr id="2" name="Picture 1" descr="A computer mouse and a circuit board on a desk&#10;&#10;AI-generated content may be incorrect.">
            <a:extLst>
              <a:ext uri="{FF2B5EF4-FFF2-40B4-BE49-F238E27FC236}">
                <a16:creationId xmlns:a16="http://schemas.microsoft.com/office/drawing/2014/main" id="{9AE54D8D-37AA-D680-1201-EB4804C6C3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762000"/>
            <a:ext cx="3581400" cy="47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3E1F8-2834-DC0F-51BF-56AFAE566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 descr="A screen with many colors&#10;&#10;AI-generated content may be incorrect.">
            <a:extLst>
              <a:ext uri="{FF2B5EF4-FFF2-40B4-BE49-F238E27FC236}">
                <a16:creationId xmlns:a16="http://schemas.microsoft.com/office/drawing/2014/main" id="{25241A3F-CBE2-7764-7CC1-AC693B10B2B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252" t="-714" r="620" b="7142"/>
          <a:stretch/>
        </p:blipFill>
        <p:spPr>
          <a:xfrm rot="5400000">
            <a:off x="1358976" y="4739358"/>
            <a:ext cx="1800000" cy="105410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E6E020F-D7A3-2DAE-67DF-2FD1FDF14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206525"/>
            <a:ext cx="12192000" cy="113687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5F5DE74-C132-6B68-F455-52D3F3EC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00" y="76200"/>
            <a:ext cx="5410200" cy="1143000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pic>
        <p:nvPicPr>
          <p:cNvPr id="3" name="Picture 2" descr="A screen with a purple owl on it&#10;&#10;AI-generated content may be incorrect.">
            <a:extLst>
              <a:ext uri="{FF2B5EF4-FFF2-40B4-BE49-F238E27FC236}">
                <a16:creationId xmlns:a16="http://schemas.microsoft.com/office/drawing/2014/main" id="{6DBCD4EC-502D-9B9E-6453-5D1F33064A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t="23333" r="5834" b="16667"/>
          <a:stretch/>
        </p:blipFill>
        <p:spPr>
          <a:xfrm rot="5400000">
            <a:off x="4042892" y="4804892"/>
            <a:ext cx="1800000" cy="934615"/>
          </a:xfrm>
          <a:prstGeom prst="rect">
            <a:avLst/>
          </a:prstGeom>
        </p:spPr>
      </p:pic>
      <p:pic>
        <p:nvPicPr>
          <p:cNvPr id="6" name="Picture 5" descr="A computer monitor with a green owl on it&#10;&#10;AI-generated content may be incorrect.">
            <a:extLst>
              <a:ext uri="{FF2B5EF4-FFF2-40B4-BE49-F238E27FC236}">
                <a16:creationId xmlns:a16="http://schemas.microsoft.com/office/drawing/2014/main" id="{E158B236-F657-32E9-A16A-91FD6CDE53A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37" t="21796" r="5769" b="19230"/>
          <a:stretch/>
        </p:blipFill>
        <p:spPr>
          <a:xfrm rot="5400000">
            <a:off x="6314804" y="4790805"/>
            <a:ext cx="1800000" cy="962790"/>
          </a:xfrm>
          <a:prstGeom prst="rect">
            <a:avLst/>
          </a:prstGeom>
        </p:spPr>
      </p:pic>
      <p:pic>
        <p:nvPicPr>
          <p:cNvPr id="8" name="Picture 7" descr="A monitor with an owl image on it&#10;&#10;AI-generated content may be incorrect.">
            <a:extLst>
              <a:ext uri="{FF2B5EF4-FFF2-40B4-BE49-F238E27FC236}">
                <a16:creationId xmlns:a16="http://schemas.microsoft.com/office/drawing/2014/main" id="{B9439D82-677A-8ECC-D87D-7F43CEDA9BB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t="28571" r="16666" b="23809"/>
          <a:stretch/>
        </p:blipFill>
        <p:spPr>
          <a:xfrm rot="5400000">
            <a:off x="8371457" y="4784266"/>
            <a:ext cx="1800000" cy="964286"/>
          </a:xfrm>
          <a:prstGeom prst="rect">
            <a:avLst/>
          </a:prstGeom>
        </p:spPr>
      </p:pic>
      <p:pic>
        <p:nvPicPr>
          <p:cNvPr id="11" name="Picture 10" descr="A computer mouse and a circuit board on a desk&#10;&#10;AI-generated content may be incorrect.">
            <a:extLst>
              <a:ext uri="{FF2B5EF4-FFF2-40B4-BE49-F238E27FC236}">
                <a16:creationId xmlns:a16="http://schemas.microsoft.com/office/drawing/2014/main" id="{02A8F81F-8293-87E0-17E4-F160189066B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00" y="279400"/>
            <a:ext cx="1981200" cy="2641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AB8FA8-6D5E-4CAE-D5A9-0D84097CFB22}"/>
              </a:ext>
            </a:extLst>
          </p:cNvPr>
          <p:cNvSpPr txBox="1">
            <a:spLocks/>
          </p:cNvSpPr>
          <p:nvPr/>
        </p:nvSpPr>
        <p:spPr>
          <a:xfrm>
            <a:off x="-762000" y="1143000"/>
            <a:ext cx="5410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320271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C2D1081-A8F9-C9DA-E89D-D3CAC25AF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0"/>
            <a:ext cx="10287000" cy="689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49E55-3F29-1706-2C2D-3DE8ED5F9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17F7AB1-8ECA-7F2C-E5C1-15B28FA02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  <a:endParaRPr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6C7A961-BC75-5158-A300-659B577DB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Goals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digital zoom on FPGA: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Uses the </a:t>
            </a:r>
            <a:r>
              <a:rPr lang="en-US" u="sng" dirty="0"/>
              <a:t>OV7670 camera </a:t>
            </a:r>
            <a:r>
              <a:rPr lang="en-US" dirty="0"/>
              <a:t>as input and a </a:t>
            </a:r>
            <a:r>
              <a:rPr lang="en-US" u="sng" dirty="0"/>
              <a:t>VGA monitor </a:t>
            </a:r>
            <a:r>
              <a:rPr lang="en-US" dirty="0"/>
              <a:t>for output display.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Implements 2× digital zoom.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Reduces pixelation using bilinear interpolation.</a:t>
            </a:r>
          </a:p>
          <a:p>
            <a:endParaRPr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E2FB34-6381-0205-C4DF-08AC97370415}"/>
              </a:ext>
            </a:extLst>
          </p:cNvPr>
          <p:cNvGrpSpPr/>
          <p:nvPr/>
        </p:nvGrpSpPr>
        <p:grpSpPr>
          <a:xfrm>
            <a:off x="6400800" y="2133600"/>
            <a:ext cx="5245415" cy="4343400"/>
            <a:chOff x="2047025" y="-122464"/>
            <a:chExt cx="9294390" cy="6980464"/>
          </a:xfrm>
        </p:grpSpPr>
        <p:pic>
          <p:nvPicPr>
            <p:cNvPr id="2" name="Content Placeholder 7">
              <a:extLst>
                <a:ext uri="{FF2B5EF4-FFF2-40B4-BE49-F238E27FC236}">
                  <a16:creationId xmlns:a16="http://schemas.microsoft.com/office/drawing/2014/main" id="{B3AFCDE3-EB07-C8D4-9460-07B7254D6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7025" y="4353560"/>
              <a:ext cx="1686775" cy="1513840"/>
            </a:xfrm>
            <a:prstGeom prst="rect">
              <a:avLst/>
            </a:prstGeom>
          </p:spPr>
        </p:pic>
        <p:pic>
          <p:nvPicPr>
            <p:cNvPr id="4" name="Picture 4" descr="Digilent Nexys A7">
              <a:extLst>
                <a:ext uri="{FF2B5EF4-FFF2-40B4-BE49-F238E27FC236}">
                  <a16:creationId xmlns:a16="http://schemas.microsoft.com/office/drawing/2014/main" id="{DE04FBD6-EB0C-3A88-ACC0-6D030F11AC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62" t="6060" r="9091" b="15152"/>
            <a:stretch/>
          </p:blipFill>
          <p:spPr bwMode="auto">
            <a:xfrm>
              <a:off x="6663907" y="2514600"/>
              <a:ext cx="4677508" cy="4343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7328CD1D-59C4-D27B-1589-A246B064D6BF}"/>
                </a:ext>
              </a:extLst>
            </p:cNvPr>
            <p:cNvSpPr/>
            <p:nvPr/>
          </p:nvSpPr>
          <p:spPr>
            <a:xfrm>
              <a:off x="3702481" y="4572000"/>
              <a:ext cx="3231719" cy="4572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Pixel data, </a:t>
              </a:r>
              <a:r>
                <a:rPr lang="en-US" sz="1050" dirty="0" err="1">
                  <a:solidFill>
                    <a:schemeClr val="bg1"/>
                  </a:solidFill>
                </a:rPr>
                <a:t>clk</a:t>
              </a:r>
              <a:r>
                <a:rPr lang="en-US" sz="1050" dirty="0">
                  <a:solidFill>
                    <a:schemeClr val="bg1"/>
                  </a:solidFill>
                </a:rPr>
                <a:t>, sync signals</a:t>
              </a:r>
            </a:p>
          </p:txBody>
        </p:sp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8DE8CA77-9EC3-15ED-4CA3-CE93C86BAE4F}"/>
                </a:ext>
              </a:extLst>
            </p:cNvPr>
            <p:cNvSpPr/>
            <p:nvPr/>
          </p:nvSpPr>
          <p:spPr>
            <a:xfrm rot="10800000" flipV="1">
              <a:off x="3744174" y="5333999"/>
              <a:ext cx="3190026" cy="457200"/>
            </a:xfrm>
            <a:prstGeom prst="rightArrow">
              <a:avLst>
                <a:gd name="adj1" fmla="val 50000"/>
                <a:gd name="adj2" fmla="val 86227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>
                  <a:solidFill>
                    <a:schemeClr val="bg1"/>
                  </a:solidFill>
                </a:rPr>
                <a:t>SCCB Config, </a:t>
              </a:r>
              <a:r>
                <a:rPr lang="en-US" sz="1050" dirty="0" err="1">
                  <a:solidFill>
                    <a:schemeClr val="bg1"/>
                  </a:solidFill>
                </a:rPr>
                <a:t>clk</a:t>
              </a:r>
              <a:r>
                <a:rPr lang="en-US" sz="1050" dirty="0">
                  <a:solidFill>
                    <a:schemeClr val="bg1"/>
                  </a:solidFill>
                </a:rPr>
                <a:t>, reset</a:t>
              </a:r>
            </a:p>
          </p:txBody>
        </p:sp>
        <p:pic>
          <p:nvPicPr>
            <p:cNvPr id="7" name="Picture 6" descr="Vga Monitor 7 Inch 1024*600 Hd Mini Portable Monitor With Av Vga Input">
              <a:extLst>
                <a:ext uri="{FF2B5EF4-FFF2-40B4-BE49-F238E27FC236}">
                  <a16:creationId xmlns:a16="http://schemas.microsoft.com/office/drawing/2014/main" id="{584C2B83-B9E1-A5CF-2B09-FA225822BF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7801" y="-122464"/>
              <a:ext cx="1828800" cy="1828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Arrow: Up 7">
              <a:extLst>
                <a:ext uri="{FF2B5EF4-FFF2-40B4-BE49-F238E27FC236}">
                  <a16:creationId xmlns:a16="http://schemas.microsoft.com/office/drawing/2014/main" id="{41D0016D-1008-52DD-053E-2FD9D74BA07C}"/>
                </a:ext>
              </a:extLst>
            </p:cNvPr>
            <p:cNvSpPr/>
            <p:nvPr/>
          </p:nvSpPr>
          <p:spPr>
            <a:xfrm>
              <a:off x="9608109" y="1592036"/>
              <a:ext cx="644246" cy="917121"/>
            </a:xfrm>
            <a:prstGeom prst="up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</a:rPr>
                <a:t>VGA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EEEB6E4-84DB-4500-1E17-8D69A02BB2A6}"/>
                </a:ext>
              </a:extLst>
            </p:cNvPr>
            <p:cNvSpPr/>
            <p:nvPr/>
          </p:nvSpPr>
          <p:spPr>
            <a:xfrm>
              <a:off x="7239000" y="6019800"/>
              <a:ext cx="1143000" cy="685800"/>
            </a:xfrm>
            <a:prstGeom prst="rect">
              <a:avLst/>
            </a:prstGeom>
            <a:noFill/>
            <a:ln w="762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</p:spTree>
    <p:extLst>
      <p:ext uri="{BB962C8B-B14F-4D97-AF65-F5344CB8AC3E}">
        <p14:creationId xmlns:p14="http://schemas.microsoft.com/office/powerpoint/2010/main" val="88105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Steps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742915-F82F-66CE-FA5D-1C13F6D55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Architecture – Key FPGA modules.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Code implementation (RTL)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Simulations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Synthesis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Place &amp; Route - constraint file (.</a:t>
            </a:r>
            <a:r>
              <a:rPr lang="en-US" dirty="0" err="1"/>
              <a:t>xdc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19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A9AE0-484E-C2C5-77D1-BF5A96E07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A41D-7DD2-5D04-AE46-A89D7F6E8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9448800" cy="1143000"/>
          </a:xfrm>
        </p:spPr>
        <p:txBody>
          <a:bodyPr/>
          <a:lstStyle/>
          <a:p>
            <a:r>
              <a:rPr lang="en-US" dirty="0"/>
              <a:t>Architecture V</a:t>
            </a:r>
            <a:r>
              <a:rPr lang="en-US" u="sng" dirty="0"/>
              <a:t>1.0</a:t>
            </a:r>
            <a:r>
              <a:rPr lang="en-US" dirty="0"/>
              <a:t> – Key FPGA Modules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9C2FF-8367-D139-B798-3ACD652C0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Initial architecture: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9497D-2F3F-5F77-FFC6-F07C8C1399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236" t="-1825" r="11397" b="2730"/>
          <a:stretch/>
        </p:blipFill>
        <p:spPr>
          <a:xfrm>
            <a:off x="2114550" y="2238260"/>
            <a:ext cx="7810500" cy="413968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E561214-1D83-DEBD-6561-840EF5798CF8}"/>
              </a:ext>
            </a:extLst>
          </p:cNvPr>
          <p:cNvSpPr/>
          <p:nvPr/>
        </p:nvSpPr>
        <p:spPr>
          <a:xfrm>
            <a:off x="7086600" y="4038600"/>
            <a:ext cx="1981200" cy="14478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5779E53-4033-6E6A-95FD-AD4D69B168C1}"/>
              </a:ext>
            </a:extLst>
          </p:cNvPr>
          <p:cNvSpPr/>
          <p:nvPr/>
        </p:nvSpPr>
        <p:spPr>
          <a:xfrm>
            <a:off x="5029200" y="2438400"/>
            <a:ext cx="1981200" cy="14478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468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BF9BD8-3035-878F-9986-5549548C2733}"/>
              </a:ext>
            </a:extLst>
          </p:cNvPr>
          <p:cNvSpPr/>
          <p:nvPr/>
        </p:nvSpPr>
        <p:spPr>
          <a:xfrm>
            <a:off x="914400" y="2514600"/>
            <a:ext cx="2057400" cy="1219200"/>
          </a:xfrm>
          <a:prstGeom prst="round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Capture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E9EA95-BCBD-6966-5CBE-934760BDD646}"/>
              </a:ext>
            </a:extLst>
          </p:cNvPr>
          <p:cNvSpPr/>
          <p:nvPr/>
        </p:nvSpPr>
        <p:spPr>
          <a:xfrm>
            <a:off x="6096000" y="3886200"/>
            <a:ext cx="2057400" cy="1219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Zoom x2</a:t>
            </a:r>
          </a:p>
          <a:p>
            <a:pPr algn="ctr"/>
            <a:r>
              <a:rPr lang="en-US" dirty="0"/>
              <a:t>Pixel render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22C5A2-3E31-D8BF-0028-D00BC66F4867}"/>
              </a:ext>
            </a:extLst>
          </p:cNvPr>
          <p:cNvSpPr/>
          <p:nvPr/>
        </p:nvSpPr>
        <p:spPr>
          <a:xfrm>
            <a:off x="8686800" y="2514600"/>
            <a:ext cx="2057400" cy="1219200"/>
          </a:xfrm>
          <a:prstGeom prst="round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VGA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CED641C-AC96-E830-F45A-CB03C7E06983}"/>
              </a:ext>
            </a:extLst>
          </p:cNvPr>
          <p:cNvSpPr/>
          <p:nvPr/>
        </p:nvSpPr>
        <p:spPr>
          <a:xfrm>
            <a:off x="4495800" y="2514600"/>
            <a:ext cx="2057400" cy="1219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BRAM</a:t>
            </a:r>
          </a:p>
          <a:p>
            <a:pPr algn="ctr"/>
            <a:r>
              <a:rPr lang="en-US" dirty="0"/>
              <a:t>(640 x 480 x 12)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ECE7BC-62B9-1651-C430-3AB8482C4A00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2971800" y="3124200"/>
            <a:ext cx="15240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ED17D7-7C14-C87C-CB63-DF4D51DA5A5D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6553200" y="3124200"/>
            <a:ext cx="2133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57A641-8186-A7BB-359C-CC92232A88B6}"/>
              </a:ext>
            </a:extLst>
          </p:cNvPr>
          <p:cNvCxnSpPr>
            <a:cxnSpLocks/>
          </p:cNvCxnSpPr>
          <p:nvPr/>
        </p:nvCxnSpPr>
        <p:spPr>
          <a:xfrm>
            <a:off x="8458200" y="3581400"/>
            <a:ext cx="2286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1FA479D-2C2D-ADDE-5ED9-D7B89736F164}"/>
              </a:ext>
            </a:extLst>
          </p:cNvPr>
          <p:cNvSpPr/>
          <p:nvPr/>
        </p:nvSpPr>
        <p:spPr>
          <a:xfrm>
            <a:off x="3505200" y="3886200"/>
            <a:ext cx="2057400" cy="1219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¼ BRAM</a:t>
            </a:r>
          </a:p>
          <a:p>
            <a:pPr algn="ctr"/>
            <a:r>
              <a:rPr lang="en-US" dirty="0"/>
              <a:t>(640 x 480 x 12)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E3D477E-A4DD-E090-F243-906BD8320A53}"/>
              </a:ext>
            </a:extLst>
          </p:cNvPr>
          <p:cNvCxnSpPr>
            <a:cxnSpLocks/>
          </p:cNvCxnSpPr>
          <p:nvPr/>
        </p:nvCxnSpPr>
        <p:spPr>
          <a:xfrm flipV="1">
            <a:off x="1943100" y="4486275"/>
            <a:ext cx="1609725" cy="95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76AB47-5353-9B19-12B5-6041DF0EC6F6}"/>
              </a:ext>
            </a:extLst>
          </p:cNvPr>
          <p:cNvCxnSpPr>
            <a:cxnSpLocks/>
          </p:cNvCxnSpPr>
          <p:nvPr/>
        </p:nvCxnSpPr>
        <p:spPr>
          <a:xfrm>
            <a:off x="1943100" y="3733800"/>
            <a:ext cx="0" cy="7524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3BA5BA9-4BB1-2323-0C66-7DD1480997F6}"/>
              </a:ext>
            </a:extLst>
          </p:cNvPr>
          <p:cNvCxnSpPr>
            <a:cxnSpLocks/>
          </p:cNvCxnSpPr>
          <p:nvPr/>
        </p:nvCxnSpPr>
        <p:spPr>
          <a:xfrm>
            <a:off x="8458200" y="3581400"/>
            <a:ext cx="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434A3A1-EF27-5958-A6FF-D81A03FA1D7E}"/>
              </a:ext>
            </a:extLst>
          </p:cNvPr>
          <p:cNvCxnSpPr>
            <a:cxnSpLocks/>
          </p:cNvCxnSpPr>
          <p:nvPr/>
        </p:nvCxnSpPr>
        <p:spPr>
          <a:xfrm flipH="1">
            <a:off x="8153400" y="4486275"/>
            <a:ext cx="30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9E7AA244-6670-7A7F-9DDD-B73CDD94C154}"/>
              </a:ext>
            </a:extLst>
          </p:cNvPr>
          <p:cNvSpPr txBox="1"/>
          <p:nvPr/>
        </p:nvSpPr>
        <p:spPr>
          <a:xfrm>
            <a:off x="4533900" y="2688104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lang="en-US" sz="1800" dirty="0"/>
              <a:t>Zoom </a:t>
            </a:r>
            <a:r>
              <a:rPr lang="en-US" dirty="0"/>
              <a:t>dis</a:t>
            </a:r>
            <a:r>
              <a:rPr lang="en-US" sz="1800" dirty="0"/>
              <a:t>abled</a:t>
            </a:r>
          </a:p>
          <a:p>
            <a:pPr marL="0" lvl="0" indent="0" algn="ctr" fontAlgn="base">
              <a:spcAft>
                <a:spcPct val="0"/>
              </a:spcAft>
              <a:buNone/>
            </a:pPr>
            <a:endParaRPr lang="en-US" sz="1800" dirty="0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6184887E-F413-227A-DB79-BFAFD434F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81000"/>
            <a:ext cx="9448800" cy="1143000"/>
          </a:xfrm>
        </p:spPr>
        <p:txBody>
          <a:bodyPr/>
          <a:lstStyle/>
          <a:p>
            <a:r>
              <a:rPr lang="en-US" dirty="0"/>
              <a:t>Architecture V</a:t>
            </a:r>
            <a:r>
              <a:rPr lang="en-US" u="sng" dirty="0"/>
              <a:t>1.0</a:t>
            </a:r>
            <a:r>
              <a:rPr lang="en-US" dirty="0"/>
              <a:t> – Data Flow.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A040C9D-6F3E-7A91-2A92-8F0DA69523C3}"/>
              </a:ext>
            </a:extLst>
          </p:cNvPr>
          <p:cNvCxnSpPr>
            <a:cxnSpLocks/>
          </p:cNvCxnSpPr>
          <p:nvPr/>
        </p:nvCxnSpPr>
        <p:spPr>
          <a:xfrm>
            <a:off x="5562600" y="4495800"/>
            <a:ext cx="533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E9EFE75-2FF5-EFD6-0797-ADE228E72F5C}"/>
              </a:ext>
            </a:extLst>
          </p:cNvPr>
          <p:cNvSpPr txBox="1"/>
          <p:nvPr/>
        </p:nvSpPr>
        <p:spPr>
          <a:xfrm>
            <a:off x="-150962" y="4992469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lang="en-US" sz="1800" dirty="0"/>
              <a:t>Zoom enabled</a:t>
            </a:r>
          </a:p>
          <a:p>
            <a:pPr marL="0" lvl="0" indent="0" algn="ctr" fontAlgn="base">
              <a:spcAft>
                <a:spcPct val="0"/>
              </a:spcAft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2455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25" grpId="0" animBg="1"/>
      <p:bldP spid="36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67026-BD37-21A7-65C4-AEFB753FC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891E3-0AA6-7BC5-BDD6-D84EE7D54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57200"/>
            <a:ext cx="9525000" cy="1143000"/>
          </a:xfrm>
        </p:spPr>
        <p:txBody>
          <a:bodyPr/>
          <a:lstStyle/>
          <a:p>
            <a:r>
              <a:rPr lang="en-US" dirty="0"/>
              <a:t>Architecture V</a:t>
            </a:r>
            <a:r>
              <a:rPr lang="en-US" u="sng" dirty="0"/>
              <a:t>2.0</a:t>
            </a:r>
            <a:r>
              <a:rPr lang="en-US" dirty="0"/>
              <a:t> – Key FPGA Modules.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0AF26-5F74-5197-AFCC-1A59182EE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Final architecture: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54488-CACB-A384-9F50-12615CA26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286000"/>
            <a:ext cx="12192000" cy="4328325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00BDE77-CC40-DEF8-9796-8149456E069E}"/>
              </a:ext>
            </a:extLst>
          </p:cNvPr>
          <p:cNvSpPr/>
          <p:nvPr/>
        </p:nvSpPr>
        <p:spPr>
          <a:xfrm>
            <a:off x="2819400" y="2209800"/>
            <a:ext cx="1676400" cy="12954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C4ED40A-4777-5431-F32B-CF7C2ABDD48F}"/>
              </a:ext>
            </a:extLst>
          </p:cNvPr>
          <p:cNvSpPr/>
          <p:nvPr/>
        </p:nvSpPr>
        <p:spPr>
          <a:xfrm>
            <a:off x="9448800" y="5334000"/>
            <a:ext cx="1676400" cy="1295400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87DEA58-14A2-8D47-5409-400E9B83C15D}"/>
              </a:ext>
            </a:extLst>
          </p:cNvPr>
          <p:cNvSpPr/>
          <p:nvPr/>
        </p:nvSpPr>
        <p:spPr>
          <a:xfrm>
            <a:off x="4953000" y="2438400"/>
            <a:ext cx="2286000" cy="1600200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59A79E0-4A25-F19D-A4D9-EFA914F64198}"/>
              </a:ext>
            </a:extLst>
          </p:cNvPr>
          <p:cNvSpPr/>
          <p:nvPr/>
        </p:nvSpPr>
        <p:spPr>
          <a:xfrm>
            <a:off x="7315200" y="3276600"/>
            <a:ext cx="1752600" cy="1600200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E561BA7-E2EB-7002-E2B1-C314C36DBDA6}"/>
              </a:ext>
            </a:extLst>
          </p:cNvPr>
          <p:cNvSpPr/>
          <p:nvPr/>
        </p:nvSpPr>
        <p:spPr>
          <a:xfrm>
            <a:off x="2819400" y="3276600"/>
            <a:ext cx="1752600" cy="1600200"/>
          </a:xfrm>
          <a:prstGeom prst="ellipse">
            <a:avLst/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3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CB949-1DD2-F25A-BB8D-4834D5959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229F390-B5AE-133D-C2A9-17B9A904E1D7}"/>
              </a:ext>
            </a:extLst>
          </p:cNvPr>
          <p:cNvSpPr/>
          <p:nvPr/>
        </p:nvSpPr>
        <p:spPr>
          <a:xfrm>
            <a:off x="914400" y="2302736"/>
            <a:ext cx="2057400" cy="1219200"/>
          </a:xfrm>
          <a:prstGeom prst="round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Capture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80C3E5-B477-2A83-08D5-B1B8876D2A27}"/>
              </a:ext>
            </a:extLst>
          </p:cNvPr>
          <p:cNvSpPr/>
          <p:nvPr/>
        </p:nvSpPr>
        <p:spPr>
          <a:xfrm>
            <a:off x="6096000" y="3886200"/>
            <a:ext cx="2057400" cy="1219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Bi-linear interpolation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E0BE10-93B0-4606-9120-53494DF08A51}"/>
              </a:ext>
            </a:extLst>
          </p:cNvPr>
          <p:cNvSpPr/>
          <p:nvPr/>
        </p:nvSpPr>
        <p:spPr>
          <a:xfrm>
            <a:off x="8686800" y="2302736"/>
            <a:ext cx="2057400" cy="1219200"/>
          </a:xfrm>
          <a:prstGeom prst="round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VGA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62E417A-BB43-9365-080C-C02BF187D761}"/>
              </a:ext>
            </a:extLst>
          </p:cNvPr>
          <p:cNvSpPr/>
          <p:nvPr/>
        </p:nvSpPr>
        <p:spPr>
          <a:xfrm>
            <a:off x="4572000" y="2302736"/>
            <a:ext cx="2057400" cy="1219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BRAM</a:t>
            </a:r>
          </a:p>
          <a:p>
            <a:pPr algn="ctr"/>
            <a:r>
              <a:rPr lang="en-US" dirty="0"/>
              <a:t>(640 x 480 x 12)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56B108C-5539-5941-0DAA-31B49E234C86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2971800" y="2912336"/>
            <a:ext cx="16002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EC7B29-FA56-77AC-EAF1-58440F2B4AF7}"/>
              </a:ext>
            </a:extLst>
          </p:cNvPr>
          <p:cNvCxnSpPr>
            <a:cxnSpLocks/>
          </p:cNvCxnSpPr>
          <p:nvPr/>
        </p:nvCxnSpPr>
        <p:spPr>
          <a:xfrm>
            <a:off x="5562600" y="4495800"/>
            <a:ext cx="533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D0770C1-5B2F-01F5-E7C6-4AFA59F18A40}"/>
              </a:ext>
            </a:extLst>
          </p:cNvPr>
          <p:cNvSpPr txBox="1"/>
          <p:nvPr/>
        </p:nvSpPr>
        <p:spPr>
          <a:xfrm>
            <a:off x="6324600" y="2514629"/>
            <a:ext cx="2743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lang="en-US" sz="1800" dirty="0"/>
              <a:t>Zoom disabled</a:t>
            </a:r>
          </a:p>
          <a:p>
            <a:pPr marL="0" lvl="0" indent="0" algn="ctr" fontAlgn="base">
              <a:spcAft>
                <a:spcPct val="0"/>
              </a:spcAft>
              <a:buNone/>
            </a:pPr>
            <a:endParaRPr lang="en-US" sz="18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374CDCF-E602-92B4-1EC9-FFBC17A88783}"/>
              </a:ext>
            </a:extLst>
          </p:cNvPr>
          <p:cNvSpPr/>
          <p:nvPr/>
        </p:nvSpPr>
        <p:spPr>
          <a:xfrm>
            <a:off x="3505200" y="3886200"/>
            <a:ext cx="2057400" cy="12192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BRAM</a:t>
            </a:r>
          </a:p>
          <a:p>
            <a:pPr algn="ctr"/>
            <a:r>
              <a:rPr lang="en-US" dirty="0"/>
              <a:t>(320 x 240 x 12)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2B3FD8-3051-BD10-EC39-F092BDCE5E47}"/>
              </a:ext>
            </a:extLst>
          </p:cNvPr>
          <p:cNvCxnSpPr>
            <a:cxnSpLocks/>
          </p:cNvCxnSpPr>
          <p:nvPr/>
        </p:nvCxnSpPr>
        <p:spPr>
          <a:xfrm flipV="1">
            <a:off x="1943100" y="4486275"/>
            <a:ext cx="1609725" cy="95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12084-3A4E-3047-08F7-296BEC8CBE4B}"/>
              </a:ext>
            </a:extLst>
          </p:cNvPr>
          <p:cNvCxnSpPr>
            <a:cxnSpLocks/>
          </p:cNvCxnSpPr>
          <p:nvPr/>
        </p:nvCxnSpPr>
        <p:spPr>
          <a:xfrm>
            <a:off x="1943100" y="3581400"/>
            <a:ext cx="0" cy="904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3C0E562-C3EE-1CBE-A6A5-0264BA01C3B8}"/>
              </a:ext>
            </a:extLst>
          </p:cNvPr>
          <p:cNvSpPr txBox="1"/>
          <p:nvPr/>
        </p:nvSpPr>
        <p:spPr>
          <a:xfrm>
            <a:off x="1143000" y="4078069"/>
            <a:ext cx="3122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lang="en-US" sz="1800" dirty="0"/>
              <a:t>Zoom enabled</a:t>
            </a:r>
          </a:p>
          <a:p>
            <a:pPr marL="0" lvl="0" indent="0" algn="ctr" fontAlgn="base">
              <a:spcAft>
                <a:spcPct val="0"/>
              </a:spcAft>
              <a:buNone/>
            </a:pPr>
            <a:endParaRPr lang="en-US" sz="1800" dirty="0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0EC5949A-6C5A-6921-011C-535D12FC8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9448800" cy="1143000"/>
          </a:xfrm>
        </p:spPr>
        <p:txBody>
          <a:bodyPr/>
          <a:lstStyle/>
          <a:p>
            <a:r>
              <a:rPr lang="en-US" dirty="0"/>
              <a:t>Architecture V2.0 – Data Flow.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F7BECAA-2849-36F8-79D2-D654EFC5F25A}"/>
              </a:ext>
            </a:extLst>
          </p:cNvPr>
          <p:cNvSpPr/>
          <p:nvPr/>
        </p:nvSpPr>
        <p:spPr>
          <a:xfrm>
            <a:off x="8686800" y="3835255"/>
            <a:ext cx="2057400" cy="12192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  <a:reflection blurRad="6350" stA="50000" endA="300" endPos="38500" dist="50800" dir="5400000" sy="-100000" algn="bl" rotWithShape="0"/>
          </a:effectLst>
          <a:scene3d>
            <a:camera prst="orthographicFront"/>
            <a:lightRig rig="flood" dir="t">
              <a:rot lat="0" lon="0" rev="13800000"/>
            </a:lightRig>
          </a:scene3d>
          <a:sp3d extrusionH="107950" prstMaterial="plastic">
            <a:bevelT w="82550" h="63500" prst="divot"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BRAM</a:t>
            </a:r>
          </a:p>
          <a:p>
            <a:pPr algn="ctr"/>
            <a:r>
              <a:rPr lang="en-US" dirty="0"/>
              <a:t>(640 x 480 x 12)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192D27-8B32-AE8A-DB12-D39491E1A648}"/>
              </a:ext>
            </a:extLst>
          </p:cNvPr>
          <p:cNvSpPr txBox="1"/>
          <p:nvPr/>
        </p:nvSpPr>
        <p:spPr>
          <a:xfrm>
            <a:off x="6934200" y="5900668"/>
            <a:ext cx="19610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lang="en-US" dirty="0"/>
              <a:t>filter</a:t>
            </a:r>
            <a:r>
              <a:rPr lang="en-US" sz="1800" dirty="0"/>
              <a:t> disabled</a:t>
            </a:r>
          </a:p>
          <a:p>
            <a:pPr marL="0" lvl="0" indent="0" algn="ctr" fontAlgn="base">
              <a:spcAft>
                <a:spcPct val="0"/>
              </a:spcAft>
              <a:buNone/>
            </a:pPr>
            <a:endParaRPr lang="en-US" sz="18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5A38C4-A845-E968-34F3-93D94D980A02}"/>
              </a:ext>
            </a:extLst>
          </p:cNvPr>
          <p:cNvCxnSpPr>
            <a:cxnSpLocks/>
          </p:cNvCxnSpPr>
          <p:nvPr/>
        </p:nvCxnSpPr>
        <p:spPr>
          <a:xfrm>
            <a:off x="8153400" y="4486275"/>
            <a:ext cx="5334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C1A6EC2-1500-0313-34AF-2A0D1E7C8385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9715500" y="3521936"/>
            <a:ext cx="0" cy="3461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F22A24E-61F6-9B11-044B-FABBD096E4C8}"/>
              </a:ext>
            </a:extLst>
          </p:cNvPr>
          <p:cNvSpPr txBox="1"/>
          <p:nvPr/>
        </p:nvSpPr>
        <p:spPr>
          <a:xfrm>
            <a:off x="5562600" y="3563641"/>
            <a:ext cx="31227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Aft>
                <a:spcPct val="0"/>
              </a:spcAft>
            </a:pPr>
            <a:r>
              <a:rPr lang="en-US" sz="1800" dirty="0"/>
              <a:t>filter enabled</a:t>
            </a:r>
          </a:p>
          <a:p>
            <a:pPr marL="0" lvl="0" indent="0" algn="ctr" fontAlgn="base">
              <a:spcAft>
                <a:spcPct val="0"/>
              </a:spcAft>
              <a:buNone/>
            </a:pPr>
            <a:endParaRPr lang="en-US" sz="18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A8DE3DC-2D7F-5B5D-E310-85E75323BE0E}"/>
              </a:ext>
            </a:extLst>
          </p:cNvPr>
          <p:cNvGrpSpPr/>
          <p:nvPr/>
        </p:nvGrpSpPr>
        <p:grpSpPr>
          <a:xfrm>
            <a:off x="4518974" y="2971800"/>
            <a:ext cx="6758626" cy="2895599"/>
            <a:chOff x="4518974" y="2971800"/>
            <a:chExt cx="6758626" cy="289559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08F1330-E2FE-011F-5C5B-07581C2480A1}"/>
                </a:ext>
              </a:extLst>
            </p:cNvPr>
            <p:cNvGrpSpPr/>
            <p:nvPr/>
          </p:nvGrpSpPr>
          <p:grpSpPr>
            <a:xfrm flipV="1">
              <a:off x="4518974" y="5108794"/>
              <a:ext cx="6747081" cy="758605"/>
              <a:chOff x="4533900" y="1828800"/>
              <a:chExt cx="6747081" cy="685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16244C9-E517-C9B1-DED0-ED603AF33B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33900" y="1828800"/>
                <a:ext cx="6747081" cy="2830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0978311-E3EB-6B16-7F6F-269749DF99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33900" y="1828800"/>
                <a:ext cx="0" cy="68580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CC85456-D074-7EF6-61F2-6CF3A54E61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4200" y="2971800"/>
              <a:ext cx="533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E03FDF2-0E64-51F2-35C7-31A10CE7C6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66055" y="2971800"/>
              <a:ext cx="11545" cy="28642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1910F71-A7B0-3059-5304-FC3B9DBACC40}"/>
              </a:ext>
            </a:extLst>
          </p:cNvPr>
          <p:cNvCxnSpPr>
            <a:cxnSpLocks/>
          </p:cNvCxnSpPr>
          <p:nvPr/>
        </p:nvCxnSpPr>
        <p:spPr>
          <a:xfrm>
            <a:off x="6629400" y="2912336"/>
            <a:ext cx="20559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16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5BC6C-07B8-A718-09D4-456674952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D6B5B-4857-456D-6D85-D2E68D7CF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Module:</a:t>
            </a:r>
            <a:br>
              <a:rPr lang="en-US" dirty="0"/>
            </a:br>
            <a:r>
              <a:rPr lang="en-US" dirty="0"/>
              <a:t>Controller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1E7F5EB-1C6A-F2DF-CEE3-74AD27992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04707" y="718772"/>
            <a:ext cx="1698096" cy="1524000"/>
          </a:xfrm>
          <a:prstGeom prst="rect">
            <a:avLst/>
          </a:prstGeom>
        </p:spPr>
      </p:pic>
      <p:pic>
        <p:nvPicPr>
          <p:cNvPr id="1028" name="Picture 4" descr="Digilent Nexys A7">
            <a:extLst>
              <a:ext uri="{FF2B5EF4-FFF2-40B4-BE49-F238E27FC236}">
                <a16:creationId xmlns:a16="http://schemas.microsoft.com/office/drawing/2014/main" id="{0A2D4D05-67A9-02E9-404E-11D8317AFD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2" t="6060" r="9091" b="15152"/>
          <a:stretch/>
        </p:blipFill>
        <p:spPr bwMode="auto">
          <a:xfrm>
            <a:off x="9448800" y="602951"/>
            <a:ext cx="2147920" cy="1994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CB9A45A7-9C81-990B-1304-067CEF5CA419}"/>
              </a:ext>
            </a:extLst>
          </p:cNvPr>
          <p:cNvSpPr/>
          <p:nvPr/>
        </p:nvSpPr>
        <p:spPr>
          <a:xfrm rot="10800000" flipV="1">
            <a:off x="6619337" y="1250638"/>
            <a:ext cx="2796395" cy="460268"/>
          </a:xfrm>
          <a:prstGeom prst="rightArrow">
            <a:avLst>
              <a:gd name="adj1" fmla="val 50000"/>
              <a:gd name="adj2" fmla="val 8622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Config, </a:t>
            </a:r>
            <a:r>
              <a:rPr lang="en-US" dirty="0" err="1">
                <a:solidFill>
                  <a:schemeClr val="bg1"/>
                </a:solidFill>
              </a:rPr>
              <a:t>clk</a:t>
            </a:r>
            <a:r>
              <a:rPr lang="en-US" dirty="0">
                <a:solidFill>
                  <a:schemeClr val="bg1"/>
                </a:solidFill>
              </a:rPr>
              <a:t>, reset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314EE98-8BC6-8C70-450C-35C3B60D93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30158" y="2393638"/>
                <a:ext cx="4343400" cy="18048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2000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59436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800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3444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50876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78308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33172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606040" indent="-228600" algn="l" defTabSz="914400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Clr>
                    <a:schemeClr val="accent1"/>
                  </a:buClr>
                  <a:buFont typeface="Arial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AutoNum type="arabicPeriod"/>
                </a:pPr>
                <a:r>
                  <a:rPr lang="en-US" dirty="0"/>
                  <a:t>Configure registers with protocol SCCB (I2C like), 97.65KHz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𝑆𝐼𝑂𝐶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𝐾𝐻𝑧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B314EE98-8BC6-8C70-450C-35C3B60D9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0158" y="2393638"/>
                <a:ext cx="4343400" cy="1804890"/>
              </a:xfrm>
              <a:prstGeom prst="rect">
                <a:avLst/>
              </a:prstGeom>
              <a:blipFill>
                <a:blip r:embed="rId5"/>
                <a:stretch>
                  <a:fillRect l="-1543" t="-405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0D482E09-27BF-ECEA-97EC-39DD019FCD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730392"/>
            <a:ext cx="12192000" cy="1518008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1EE3B07-B3A5-B842-DA5D-CBEDE8FC54C9}"/>
              </a:ext>
            </a:extLst>
          </p:cNvPr>
          <p:cNvSpPr txBox="1">
            <a:spLocks/>
          </p:cNvSpPr>
          <p:nvPr/>
        </p:nvSpPr>
        <p:spPr>
          <a:xfrm>
            <a:off x="2724678" y="5489396"/>
            <a:ext cx="2590800" cy="408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000000"/>
                </a:highlight>
              </a:rPr>
              <a:t>B"0100_0010" = x"42"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8144D02-BB22-297E-A8DC-DD7E88895A52}"/>
              </a:ext>
            </a:extLst>
          </p:cNvPr>
          <p:cNvSpPr txBox="1">
            <a:spLocks/>
          </p:cNvSpPr>
          <p:nvPr/>
        </p:nvSpPr>
        <p:spPr>
          <a:xfrm>
            <a:off x="8688238" y="5523203"/>
            <a:ext cx="2590800" cy="4088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Font typeface="Arial" pitchFamily="34" charset="0"/>
              <a:buChar char="•"/>
              <a:defRPr sz="1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highlight>
                  <a:srgbClr val="000000"/>
                </a:highlight>
              </a:rPr>
              <a:t>B“1000_0000" = x“80"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D50B053-A84D-06DC-951C-78039F2A0B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5767" y="1807114"/>
            <a:ext cx="2657846" cy="2267266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DBE2297D-B87E-DD6C-F6FE-FB318B95063B}"/>
              </a:ext>
            </a:extLst>
          </p:cNvPr>
          <p:cNvSpPr/>
          <p:nvPr/>
        </p:nvSpPr>
        <p:spPr>
          <a:xfrm>
            <a:off x="762000" y="1710907"/>
            <a:ext cx="3124200" cy="2459681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/>
      <p:bldP spid="13" grpId="0"/>
      <p:bldP spid="14" grpId="0"/>
      <p:bldP spid="24" grpId="0" animBg="1"/>
    </p:bld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949</TotalTime>
  <Words>1251</Words>
  <Application>Microsoft Office PowerPoint</Application>
  <PresentationFormat>Widescreen</PresentationFormat>
  <Paragraphs>277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 Narrow</vt:lpstr>
      <vt:lpstr>Arial</vt:lpstr>
      <vt:lpstr>Cambria Math</vt:lpstr>
      <vt:lpstr>Candara</vt:lpstr>
      <vt:lpstr>Consolas</vt:lpstr>
      <vt:lpstr>Tech Computer 16x9</vt:lpstr>
      <vt:lpstr>Digital Zoom</vt:lpstr>
      <vt:lpstr>Agenda</vt:lpstr>
      <vt:lpstr>System Overview</vt:lpstr>
      <vt:lpstr>Project Steps</vt:lpstr>
      <vt:lpstr>Architecture V1.0 – Key FPGA Modules</vt:lpstr>
      <vt:lpstr>Architecture V1.0 – Data Flow.</vt:lpstr>
      <vt:lpstr>Architecture V2.0 – Key FPGA Modules.</vt:lpstr>
      <vt:lpstr>Architecture V2.0 – Data Flow.</vt:lpstr>
      <vt:lpstr> Module: Controller</vt:lpstr>
      <vt:lpstr> Module: Capture</vt:lpstr>
      <vt:lpstr> Module: BRAM</vt:lpstr>
      <vt:lpstr> Module: VGA</vt:lpstr>
      <vt:lpstr>Challenges and insights</vt:lpstr>
      <vt:lpstr>Timing..</vt:lpstr>
      <vt:lpstr>VGA &amp; Camera protocols</vt:lpstr>
      <vt:lpstr>Algorithm implementations</vt:lpstr>
      <vt:lpstr>Version Control</vt:lpstr>
      <vt:lpstr>Memory Shortage</vt:lpstr>
      <vt:lpstr>Future features</vt:lpstr>
      <vt:lpstr>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dvir hershkovits</dc:creator>
  <cp:lastModifiedBy>ido weinstock</cp:lastModifiedBy>
  <cp:revision>79</cp:revision>
  <dcterms:created xsi:type="dcterms:W3CDTF">2025-05-13T07:58:58Z</dcterms:created>
  <dcterms:modified xsi:type="dcterms:W3CDTF">2025-05-15T09:36:36Z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