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77" r:id="rId4"/>
    <p:sldId id="276" r:id="rId5"/>
    <p:sldId id="275" r:id="rId6"/>
    <p:sldId id="274" r:id="rId7"/>
    <p:sldId id="273" r:id="rId8"/>
    <p:sldId id="272" r:id="rId9"/>
    <p:sldId id="271" r:id="rId10"/>
    <p:sldId id="278" r:id="rId11"/>
    <p:sldId id="270" r:id="rId12"/>
    <p:sldId id="279" r:id="rId13"/>
    <p:sldId id="281" r:id="rId14"/>
    <p:sldId id="280" r:id="rId15"/>
    <p:sldId id="282" r:id="rId16"/>
    <p:sldId id="283" r:id="rId17"/>
    <p:sldId id="289" r:id="rId18"/>
    <p:sldId id="290" r:id="rId19"/>
    <p:sldId id="291" r:id="rId20"/>
    <p:sldId id="292" r:id="rId21"/>
    <p:sldId id="294" r:id="rId22"/>
    <p:sldId id="293" r:id="rId23"/>
    <p:sldId id="284" r:id="rId24"/>
    <p:sldId id="295" r:id="rId25"/>
    <p:sldId id="296" r:id="rId26"/>
    <p:sldId id="297" r:id="rId27"/>
    <p:sldId id="298" r:id="rId28"/>
    <p:sldId id="285" r:id="rId29"/>
    <p:sldId id="299" r:id="rId30"/>
    <p:sldId id="300" r:id="rId31"/>
    <p:sldId id="304" r:id="rId32"/>
    <p:sldId id="303" r:id="rId33"/>
    <p:sldId id="302" r:id="rId34"/>
    <p:sldId id="301" r:id="rId35"/>
    <p:sldId id="305" r:id="rId36"/>
    <p:sldId id="306" r:id="rId37"/>
    <p:sldId id="307" r:id="rId38"/>
    <p:sldId id="310" r:id="rId39"/>
    <p:sldId id="309" r:id="rId40"/>
    <p:sldId id="308" r:id="rId41"/>
    <p:sldId id="311" r:id="rId42"/>
    <p:sldId id="316" r:id="rId43"/>
    <p:sldId id="315" r:id="rId44"/>
    <p:sldId id="314" r:id="rId45"/>
    <p:sldId id="313" r:id="rId46"/>
    <p:sldId id="312" r:id="rId47"/>
    <p:sldId id="317" r:id="rId48"/>
    <p:sldId id="318" r:id="rId49"/>
    <p:sldId id="319" r:id="rId50"/>
    <p:sldId id="320" r:id="rId51"/>
    <p:sldId id="286" r:id="rId52"/>
    <p:sldId id="287" r:id="rId53"/>
    <p:sldId id="321" r:id="rId54"/>
    <p:sldId id="322" r:id="rId55"/>
    <p:sldId id="323" r:id="rId56"/>
    <p:sldId id="324" r:id="rId57"/>
    <p:sldId id="325" r:id="rId58"/>
    <p:sldId id="288" r:id="rId59"/>
    <p:sldId id="326" r:id="rId60"/>
    <p:sldId id="328" r:id="rId61"/>
    <p:sldId id="329" r:id="rId62"/>
    <p:sldId id="330" r:id="rId63"/>
    <p:sldId id="327" r:id="rId64"/>
    <p:sldId id="331" r:id="rId65"/>
    <p:sldId id="332" r:id="rId66"/>
    <p:sldId id="334" r:id="rId67"/>
    <p:sldId id="335" r:id="rId68"/>
    <p:sldId id="336" r:id="rId69"/>
    <p:sldId id="333" r:id="rId70"/>
    <p:sldId id="262" r:id="rId71"/>
  </p:sldIdLst>
  <p:sldSz cx="12188825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599" autoAdjust="0"/>
  </p:normalViewPr>
  <p:slideViewPr>
    <p:cSldViewPr>
      <p:cViewPr>
        <p:scale>
          <a:sx n="75" d="100"/>
          <a:sy n="75" d="100"/>
        </p:scale>
        <p:origin x="336" y="29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3D3191AB-E61B-454D-B645-3768EC608D43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11 יוני 23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A850423A-8BCE-448E-A97B-03A88B2B12C1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</a:p>
        </p:txBody>
      </p:sp>
      <p:sp>
        <p:nvSpPr>
          <p:cNvPr id="13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3D3191AB-E61B-454D-B645-3768EC608D43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11 יוני 23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מציין מיקום של כותרת תחתונה 3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מציין מיקום של מספר שקופית 4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A850423A-8BCE-448E-A97B-03A88B2B12C1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65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10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67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17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84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27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9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0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61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9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1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20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710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7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72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6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613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17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506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5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92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5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82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30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95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41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46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69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14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87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164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163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70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40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62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087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049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234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63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662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478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932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808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9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113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50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430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739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982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580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26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319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555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708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094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49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453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60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480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038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899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264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0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477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315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617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8906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9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5176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70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62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4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A850423A-8BCE-448E-A97B-03A88B2B12C1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1">
            <a:noAutofit/>
          </a:bodyPr>
          <a:lstStyle>
            <a:lvl1pPr algn="r" rtl="1">
              <a:defRPr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grpSp>
        <p:nvGrpSpPr>
          <p:cNvPr id="256" name="קו" descr="גרפיקת קו"/>
          <p:cNvGrpSpPr/>
          <p:nvPr/>
        </p:nvGrpSpPr>
        <p:grpSpPr bwMode="invGray">
          <a:xfrm rot="10800000">
            <a:off x="1982990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צורה חופשית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8" name="צורה חופשית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9" name="צורה חופשית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0" name="צורה חופשית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1" name="צורה חופשית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2" name="צורה חופשית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3" name="צורה חופשית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4" name="צורה חופשית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5" name="צורה חופשית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6" name="צורה חופשית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7" name="צורה חופשית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8" name="צורה חופשית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9" name="צורה חופשית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0" name="צורה חופשית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1" name="צורה חופשית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2" name="צורה חופשית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3" name="צורה חופשית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4" name="צורה חופשית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5" name="צורה חופשית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6" name="צורה חופשית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7" name="צורה חופשית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8" name="צורה חופשית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9" name="צורה חופשית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0" name="צורה חופשית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1" name="צורה חופשית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2" name="צורה חופשית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3" name="צורה חופשית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4" name="צורה חופשית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5" name="צורה חופשית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6" name="צורה חופשית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7" name="צורה חופשית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8" name="צורה חופשית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9" name="צורה חופשית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0" name="צורה חופשית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1" name="צורה חופשית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2" name="צורה חופשית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3" name="צורה חופשית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4" name="צורה חופשית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5" name="צורה חופשית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6" name="צורה חופשית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7" name="צורה חופשית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8" name="צורה חופשית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9" name="צורה חופשית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0" name="צורה חופשית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1" name="צורה חופשית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2" name="צורה חופשית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3" name="צורה חופשית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4" name="צורה חופשית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5" name="צורה חופשית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6" name="צורה חופשית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7" name="צורה חופשית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8" name="צורה חופשית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9" name="צורה חופשית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0" name="צורה חופשית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1" name="צורה חופשית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2" name="צורה חופשית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3" name="צורה חופשית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4" name="צורה חופשית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5" name="צורה חופשית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6" name="צורה חופשית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7" name="צורה חופשית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8" name="צורה חופשית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9" name="צורה חופשית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0" name="צורה חופשית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1" name="צורה חופשית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2" name="צורה חופשית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3" name="צורה חופשית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4" name="צורה חופשית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5" name="צורה חופשית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6" name="צורה חופשית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7" name="צורה חופשית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8" name="צורה חופשית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9" name="צורה חופשית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0" name="צורה חופשית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1" name="צורה חופשית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2" name="צורה חופשית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3" name="צורה חופשית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4" name="צורה חופשית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5" name="צורה חופשית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6" name="צורה חופשית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7" name="צורה חופשית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8" name="צורה חופשית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9" name="צורה חופשית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0" name="צורה חופשית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1" name="צורה חופשית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2" name="צורה חופשית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3" name="צורה חופשית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4" name="צורה חופשית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5" name="צורה חופשית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6" name="צורה חופשית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7" name="צורה חופשית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8" name="צורה חופשית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9" name="צורה חופשית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0" name="צורה חופשית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1" name="צורה חופשית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2" name="צורה חופשית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3" name="צורה חופשית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4" name="צורה חופשית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5" name="צורה חופשית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6" name="צורה חופשית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7" name="צורה חופשית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8" name="צורה חופשית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9" name="צורה חופשית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0" name="צורה חופשית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1" name="צורה חופשית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2" name="צורה חופשית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3" name="צורה חופשית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4" name="צורה חופשית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5" name="צורה חופשית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6" name="צורה חופשית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7" name="צורה חופשית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8" name="צורה חופשית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9" name="צורה חופשית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0" name="צורה חופשית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1" name="צורה חופשית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2" name="צורה חופשית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3" name="צורה חופשית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4" name="צורה חופשית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5" name="צורה חופשית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6" name="צורה חופשית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7" name="צורה חופשית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8" name="צורה חופשית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9" name="צורה חופשית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1"/>
          <a:lstStyle>
            <a:lvl1pPr marL="0" indent="0" algn="r" rtl="1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/>
              <a:t>לחץ כדי לערוך סגנון כותרת משנה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vert270" rtlCol="1"/>
          <a:lstStyle>
            <a:lvl5pPr algn="r" rtl="1">
              <a:defRPr/>
            </a:lvl5pPr>
            <a:lvl6pPr marL="1956816" algn="r" rtl="1">
              <a:defRPr/>
            </a:lvl6pPr>
            <a:lvl7pPr marL="1956816" algn="r" rtl="1">
              <a:defRPr/>
            </a:lvl7pPr>
            <a:lvl8pPr marL="1956816" algn="r" rtl="1">
              <a:defRPr/>
            </a:lvl8pPr>
            <a:lvl9pPr marL="1956816" algn="r" rtl="1">
              <a:defRPr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9DA84CC6-3D9F-44FD-A4F2-6C31D85272DF}" type="datetime8">
              <a:rPr lang="he-IL" smtClean="0"/>
              <a:t>11 יוני 23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5BA54BD-C84D-46CE-8B72-31BFB26ABA43}" type="slidenum">
              <a:rPr lang="he-IL"/>
              <a:t>‹#›</a:t>
            </a:fld>
            <a:endParaRPr lang="he-IL" dirty="0"/>
          </a:p>
        </p:txBody>
      </p:sp>
      <p:grpSp>
        <p:nvGrpSpPr>
          <p:cNvPr id="385" name="קו" descr="גרפיקת קו"/>
          <p:cNvGrpSpPr/>
          <p:nvPr userDrawn="1"/>
        </p:nvGrpSpPr>
        <p:grpSpPr bwMode="invGray">
          <a:xfrm rot="10800000">
            <a:off x="96837" y="1514475"/>
            <a:ext cx="10569575" cy="64008"/>
            <a:chOff x="1522413" y="1514475"/>
            <a:chExt cx="10569575" cy="64008"/>
          </a:xfrm>
        </p:grpSpPr>
        <p:sp>
          <p:nvSpPr>
            <p:cNvPr id="386" name="צורה חופשית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7" name="צורה חופשית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8" name="צורה חופשית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9" name="צורה חופשית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0" name="צורה חופשית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1" name="צורה חופשית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2" name="צורה חופשית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3" name="צורה חופשית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4" name="צורה חופשית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5" name="צורה חופשית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6" name="צורה חופשית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7" name="צורה חופשית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8" name="צורה חופשית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9" name="צורה חופשית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0" name="צורה חופשית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1" name="צורה חופשית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2" name="צורה חופשית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3" name="צורה חופשית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4" name="צורה חופשית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5" name="צורה חופשית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6" name="צורה חופשית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7" name="צורה חופשית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8" name="צורה חופשית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9" name="צורה חופשית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0" name="צורה חופשית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1" name="צורה חופשית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2" name="צורה חופשית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3" name="צורה חופשית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4" name="צורה חופשית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5" name="צורה חופשית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6" name="צורה חופשית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7" name="צורה חופשית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8" name="צורה חופשית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9" name="צורה חופשית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0" name="צורה חופשית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1" name="צורה חופשית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2" name="צורה חופשית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3" name="צורה חופשית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4" name="צורה חופשית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5" name="צורה חופשית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6" name="צורה חופשית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7" name="צורה חופשית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8" name="צורה חופשית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9" name="צורה חופשית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0" name="צורה חופשית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1" name="צורה חופשית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2" name="צורה חופשית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3" name="צורה חופשית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4" name="צורה חופשית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5" name="צורה חופשית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6" name="צורה חופשית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7" name="צורה חופשית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8" name="צורה חופשית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9" name="צורה חופשית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0" name="צורה חופשית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1" name="צורה חופשית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2" name="צורה חופשית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3" name="צורה חופשית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4" name="צורה חופשית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5" name="צורה חופשית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6" name="צורה חופשית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7" name="צורה חופשית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8" name="צורה חופשית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9" name="צורה חופשית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0" name="צורה חופשית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1" name="צורה חופשית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2" name="צורה חופשית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3" name="צורה חופשית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4" name="צורה חופשית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5" name="צורה חופשית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6" name="צורה חופשית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7" name="צורה חופשית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8" name="צורה חופשית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9" name="צורה חופשית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455612" y="274639"/>
            <a:ext cx="1371600" cy="5901747"/>
          </a:xfrm>
        </p:spPr>
        <p:txBody>
          <a:bodyPr vert="vert270"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grpSp>
        <p:nvGrpSpPr>
          <p:cNvPr id="7" name="קו" descr="גרפיקת קו"/>
          <p:cNvGrpSpPr/>
          <p:nvPr/>
        </p:nvGrpSpPr>
        <p:grpSpPr bwMode="invGray">
          <a:xfrm rot="5400000">
            <a:off x="-1069913" y="3472598"/>
            <a:ext cx="6492240" cy="64008"/>
            <a:chOff x="1522413" y="1514475"/>
            <a:chExt cx="10569575" cy="64008"/>
          </a:xfrm>
        </p:grpSpPr>
        <p:sp>
          <p:nvSpPr>
            <p:cNvPr id="8" name="צורה חופשית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צורה חופשית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צורה חופשית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צורה חופשית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צורה חופשית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צורה חופשית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צורה חופשית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צורה חופשית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צורה חופשית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צורה חופשית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צורה חופשית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צורה חופשית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צורה חופשית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צורה חופשית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צורה חופשית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צורה חופשית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צורה חופשית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צורה חופשית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צורה חופשית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צורה חופשית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צורה חופשית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צורה חופשית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צורה חופשית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צורה חופשית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צורה חופשית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צורה חופשית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צורה חופשית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צורה חופשית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צורה חופשית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צורה חופשית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צורה חופשית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צורה חופשית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צורה חופשית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צורה חופשית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צורה חופשית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צורה חופשית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צורה חופשית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צורה חופשית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צורה חופשית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צורה חופשית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צורה חופשית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צורה חופשית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צורה חופשית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צורה חופשית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צורה חופשית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צורה חופשית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צורה חופשית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צורה חופשית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צורה חופשית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צורה חופשית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צורה חופשית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צורה חופשית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צורה חופשית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צורה חופשית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צורה חופשית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צורה חופשית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צורה חופשית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צורה חופשית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צורה חופשית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צורה חופשית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צורה חופשית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צורה חופשית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צורה חופשית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צורה חופשית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צורה חופשית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צורה חופשית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צורה חופשית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צורה חופשית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צורה חופשית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צורה חופשית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צורה חופשית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צורה חופשית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0" name="צורה חופשית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1" name="צורה חופשית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>
            <a:off x="2513011" y="277813"/>
            <a:ext cx="9144001" cy="5898573"/>
          </a:xfrm>
        </p:spPr>
        <p:txBody>
          <a:bodyPr vert="vert270"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261872" indent="0" algn="r" rtl="1">
              <a:buNone/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F89D5C4-4B15-42CF-B3AE-2904C361F6A7}" type="datetime8">
              <a:rPr lang="he-IL" smtClean="0"/>
              <a:pPr/>
              <a:t>11 יוני 23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BA54BD-C84D-46CE-8B72-31BFB26ABA4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grpSp>
        <p:nvGrpSpPr>
          <p:cNvPr id="167" name="קו" descr="גרפיקת קו"/>
          <p:cNvGrpSpPr/>
          <p:nvPr/>
        </p:nvGrpSpPr>
        <p:grpSpPr bwMode="invGray">
          <a:xfrm rot="10800000">
            <a:off x="96837" y="1514475"/>
            <a:ext cx="10569575" cy="64008"/>
            <a:chOff x="1522413" y="1514475"/>
            <a:chExt cx="10569575" cy="64008"/>
          </a:xfrm>
        </p:grpSpPr>
        <p:sp>
          <p:nvSpPr>
            <p:cNvPr id="168" name="צורה חופשית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9" name="צורה חופשית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0" name="צורה חופשית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צורה חופשית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צורה חופשית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3" name="צורה חופשית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4" name="צורה חופשית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5" name="צורה חופשית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6" name="צורה חופשית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צורה חופשית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8" name="צורה חופשית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9" name="צורה חופשית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0" name="צורה חופשית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1" name="צורה חופשית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2" name="צורה חופשית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3" name="צורה חופשית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4" name="צורה חופשית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5" name="צורה חופשית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6" name="צורה חופשית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" name="צורה חופשית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8" name="צורה חופשית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9" name="צורה חופשית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0" name="צורה חופשית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1" name="צורה חופשית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2" name="צורה חופשית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3" name="צורה חופשית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4" name="צורה חופשית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5" name="צורה חופשית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6" name="צורה חופשית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7" name="צורה חופשית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8" name="צורה חופשית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9" name="צורה חופשית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0" name="צורה חופשית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1" name="צורה חופשית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2" name="צורה חופשית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3" name="צורה חופשית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4" name="צורה חופשית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5" name="צורה חופשית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6" name="צורה חופשית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7" name="צורה חופשית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8" name="צורה חופשית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9" name="צורה חופשית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0" name="צורה חופשית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1" name="צורה חופשית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2" name="צורה חופשית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3" name="צורה חופשית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4" name="צורה חופשית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5" name="צורה חופשית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6" name="צורה חופשית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7" name="צורה חופשית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8" name="צורה חופשית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9" name="צורה חופשית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0" name="צורה חופשית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1" name="צורה חופשית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2" name="צורה חופשית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3" name="צורה חופשית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4" name="צורה חופשית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5" name="צורה חופשית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6" name="צורה חופשית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7" name="צורה חופשית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8" name="צורה חופשית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9" name="צורה חופשית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0" name="צורה חופשית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1" name="צורה חופשית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2" name="צורה חופשית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3" name="צורה חופשית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4" name="צורה חופשית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5" name="צורה חופשית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6" name="צורה חופשית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7" name="צורה חופשית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8" name="צורה חופשית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9" name="צורה חופשית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0" name="צורה חופשית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1" name="צורה חופשית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algn="r" rtl="1">
              <a:defRPr baseline="0"/>
            </a:lvl6pPr>
            <a:lvl7pPr marL="1691640" algn="r" rtl="1">
              <a:defRPr baseline="0"/>
            </a:lvl7pPr>
            <a:lvl8pPr marL="1920240" algn="r" rtl="1">
              <a:defRPr baseline="0"/>
            </a:lvl8pPr>
            <a:lvl9pPr marL="2148840" algn="r" rtl="1">
              <a:defRPr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2A732AF-8366-4293-8379-CCD80E523595}" type="datetime8">
              <a:rPr lang="he-IL" smtClean="0"/>
              <a:t>11 יוני 23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BA54BD-C84D-46CE-8B72-31BFB26ABA4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1" anchor="b">
            <a:noAutofit/>
          </a:bodyPr>
          <a:lstStyle>
            <a:lvl1pPr algn="r" rtl="1">
              <a:defRPr sz="4400" b="0" cap="none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60510DE-E8F1-4486-B4A9-D079537358AA}" type="datetime8">
              <a:rPr lang="he-IL" smtClean="0"/>
              <a:pPr/>
              <a:t>11 יוני 23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BA54BD-C84D-46CE-8B72-31BFB26ABA43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131" name="קו" descr="גרפיקת קו"/>
          <p:cNvGrpSpPr/>
          <p:nvPr userDrawn="1"/>
        </p:nvGrpSpPr>
        <p:grpSpPr bwMode="invGray">
          <a:xfrm rot="10800000">
            <a:off x="1982990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2" name="צורה חופשית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3" name="צורה חופשית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4" name="צורה חופשית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5" name="צורה חופשית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6" name="צורה חופשית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7" name="צורה חופשית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8" name="צורה חופשית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9" name="צורה חופשית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0" name="צורה חופשית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1" name="צורה חופשית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2" name="צורה חופשית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3" name="צורה חופשית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4" name="צורה חופשית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5" name="צורה חופשית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6" name="צורה חופשית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7" name="צורה חופשית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8" name="צורה חופשית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9" name="צורה חופשית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0" name="צורה חופשית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1" name="צורה חופשית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2" name="צורה חופשית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3" name="צורה חופשית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4" name="צורה חופשית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צורה חופשית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6" name="צורה חופשית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7" name="צורה חופשית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8" name="צורה חופשית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9" name="צורה חופשית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0" name="צורה חופשית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1" name="צורה חופשית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2" name="צורה חופשית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3" name="צורה חופשית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4" name="צורה חופשית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5" name="צורה חופשית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6" name="צורה חופשית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7" name="צורה חופשית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8" name="צורה חופשית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9" name="צורה חופשית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0" name="צורה חופשית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1" name="צורה חופשית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2" name="צורה חופשית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3" name="צורה חופשית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4" name="צורה חופשית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5" name="צורה חופשית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6" name="צורה חופשית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צורה חופשית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8" name="צורה חופשית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9" name="צורה חופשית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0" name="צורה חופשית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1" name="צורה חופשית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2" name="צורה חופשית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3" name="צורה חופשית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4" name="צורה חופשית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5" name="צורה חופשית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6" name="צורה חופשית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" name="צורה חופשית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8" name="צורה חופשית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9" name="צורה חופשית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0" name="צורה חופשית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1" name="צורה חופשית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2" name="צורה חופשית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3" name="צורה חופשית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4" name="צורה חופשית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5" name="צורה חופשית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6" name="צורה חופשית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7" name="צורה חופשית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8" name="צורה חופשית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9" name="צורה חופשית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0" name="צורה חופשית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1" name="צורה חופשית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2" name="צורה חופשית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3" name="צורה חופשית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4" name="צורה חופשית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5" name="צורה חופשית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6" name="צורה חופשית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7" name="צורה חופשית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8" name="צורה חופשית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9" name="צורה חופשית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0" name="צורה חופשית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1" name="צורה חופשית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2" name="צורה חופשית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3" name="צורה חופשית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4" name="צורה חופשית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5" name="צורה חופשית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6" name="צורה חופשית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7" name="צורה חופשית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8" name="צורה חופשית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9" name="צורה חופשית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0" name="צורה חופשית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1" name="צורה חופשית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2" name="צורה חופשית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3" name="צורה חופשית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4" name="צורה חופשית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5" name="צורה חופשית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6" name="צורה חופשית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7" name="צורה חופשית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8" name="צורה חופשית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9" name="צורה חופשית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0" name="צורה חופשית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1" name="צורה חופשית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2" name="צורה חופשית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3" name="צורה חופשית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4" name="צורה חופשית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5" name="צורה חופשית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6" name="צורה חופשית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7" name="צורה חופשית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8" name="צורה חופשית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9" name="צורה חופשית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0" name="צורה חופשית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1" name="צורה חופשית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2" name="צורה חופשית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3" name="צורה חופשית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4" name="צורה חופשית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5" name="צורה חופשית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6" name="צורה חופשית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7" name="צורה חופשית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8" name="צורה חופשית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9" name="צורה חופשית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0" name="צורה חופשית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1" name="צורה חופשית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2" name="צורה חופשית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3" name="צורה חופשית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4" name="צורה חופשית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1"/>
          <a:lstStyle/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marL="1956816" algn="r" rtl="1">
              <a:defRPr sz="1600"/>
            </a:lvl6pPr>
            <a:lvl7pPr marL="1956816" algn="r" rtl="1">
              <a:defRPr sz="1600" baseline="0"/>
            </a:lvl7pPr>
            <a:lvl8pPr marL="1956816" algn="r" rtl="1">
              <a:defRPr sz="1600" baseline="0"/>
            </a:lvl8pPr>
            <a:lvl9pPr marL="1956816" algn="r" rtl="1">
              <a:defRPr sz="16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marL="1956816" algn="r" rtl="1">
              <a:defRPr sz="1600"/>
            </a:lvl6pPr>
            <a:lvl7pPr marL="1956816" algn="r" rtl="1">
              <a:defRPr sz="1600"/>
            </a:lvl7pPr>
            <a:lvl8pPr marL="1956816" algn="r" rtl="1">
              <a:defRPr sz="1600" baseline="0"/>
            </a:lvl8pPr>
            <a:lvl9pPr marL="1956816" algn="r" rtl="1">
              <a:defRPr sz="16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967F1664-61B4-4A52-9E5C-20ECD9F79B33}" type="datetime8">
              <a:rPr lang="he-IL" smtClean="0"/>
              <a:t>11 יוני 23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5BA54BD-C84D-46CE-8B72-31BFB26ABA43}" type="slidenum">
              <a:rPr lang="he-IL"/>
              <a:t>‹#›</a:t>
            </a:fld>
            <a:endParaRPr lang="he-IL" dirty="0"/>
          </a:p>
        </p:txBody>
      </p:sp>
      <p:grpSp>
        <p:nvGrpSpPr>
          <p:cNvPr id="83" name="קו" descr="גרפיקת קו"/>
          <p:cNvGrpSpPr/>
          <p:nvPr userDrawn="1"/>
        </p:nvGrpSpPr>
        <p:grpSpPr bwMode="invGray">
          <a:xfrm rot="10800000">
            <a:off x="96837" y="1514475"/>
            <a:ext cx="10569575" cy="64008"/>
            <a:chOff x="1522413" y="1514475"/>
            <a:chExt cx="10569575" cy="64008"/>
          </a:xfrm>
        </p:grpSpPr>
        <p:sp>
          <p:nvSpPr>
            <p:cNvPr id="84" name="צורה חופשית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5" name="צורה חופשית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" name="צורה חופשית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7" name="צורה חופשית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צורה חופשית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9" name="צורה חופשית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0" name="צורה חופשית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1" name="צורה חופשית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" name="צורה חופשית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3" name="צורה חופשית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צורה חופשית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5" name="צורה חופשית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צורה חופשית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7" name="צורה חופשית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8" name="צורה חופשית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9" name="צורה חופשית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0" name="צורה חופשית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1" name="צורה חופשית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2" name="צורה חופשית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3" name="צורה חופשית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4" name="צורה חופשית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צורה חופשית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צורה חופשית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צורה חופשית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צורה חופשית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9" name="צורה חופשית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0" name="צורה חופשית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1" name="צורה חופשית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2" name="צורה חופשית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3" name="צורה חופשית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4" name="צורה חופשית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5" name="צורה חופשית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6" name="צורה חופשית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7" name="צורה חופשית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8" name="צורה חופשית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9" name="צורה חופשית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0" name="צורה חופשית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1" name="צורה חופשית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" name="צורה חופשית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צורה חופשית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4" name="צורה חופשית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5" name="צורה חופשית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צורה חופשית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7" name="צורה חופשית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צורה חופשית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9" name="צורה חופשית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0" name="צורה חופשית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1" name="צורה חופשית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2" name="צורה חופשית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3" name="צורה חופשית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4" name="צורה חופשית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5" name="צורה חופשית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6" name="צורה חופשית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7" name="צורה חופשית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8" name="צורה חופשית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9" name="צורה חופשית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0" name="צורה חופשית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1" name="צורה חופשית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2" name="צורה חופשית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3" name="צורה חופשית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4" name="צורה חופשית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5" name="צורה חופשית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6" name="צורה חופשית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7" name="צורה חופשית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8" name="צורה חופשית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9" name="צורה חופשית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0" name="צורה חופשית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1" name="צורה חופשית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2" name="צורה חופשית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3" name="צורה חופשית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4" name="צורה חופשית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צורה חופשית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6" name="צורה חופשית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7" name="צורה חופשית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1" anchor="ctr"/>
          <a:lstStyle>
            <a:lvl1pPr marL="0" indent="0" algn="r" rtl="1">
              <a:spcBef>
                <a:spcPts val="0"/>
              </a:spcBef>
              <a:buNone/>
              <a:defRPr sz="24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marL="1956816" algn="r" rtl="1">
              <a:defRPr sz="1600"/>
            </a:lvl6pPr>
            <a:lvl7pPr marL="1956816" algn="r" rtl="1">
              <a:defRPr sz="1600" baseline="0"/>
            </a:lvl7pPr>
            <a:lvl8pPr marL="1956816" algn="r" rtl="1">
              <a:defRPr sz="1600" baseline="0"/>
            </a:lvl8pPr>
            <a:lvl9pPr marL="1956816" algn="r" rtl="1">
              <a:defRPr sz="16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1" anchor="ctr"/>
          <a:lstStyle>
            <a:lvl1pPr marL="0" indent="0" algn="r" rtl="1">
              <a:spcBef>
                <a:spcPts val="0"/>
              </a:spcBef>
              <a:buNone/>
              <a:defRPr sz="2400" b="0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2F442C45-EAAF-43CD-872D-CFED0F0703D4}" type="datetime8">
              <a:rPr lang="he-IL" smtClean="0"/>
              <a:t>11 יוני 23</a:t>
            </a:fld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5BA54BD-C84D-46CE-8B72-31BFB26ABA43}" type="slidenum">
              <a:rPr lang="he-IL"/>
              <a:t>‹#›</a:t>
            </a:fld>
            <a:endParaRPr lang="he-IL" dirty="0"/>
          </a:p>
        </p:txBody>
      </p:sp>
      <p:grpSp>
        <p:nvGrpSpPr>
          <p:cNvPr id="85" name="קו" descr="גרפיקת קו"/>
          <p:cNvGrpSpPr/>
          <p:nvPr userDrawn="1"/>
        </p:nvGrpSpPr>
        <p:grpSpPr bwMode="invGray">
          <a:xfrm rot="10800000">
            <a:off x="96837" y="1514475"/>
            <a:ext cx="10569575" cy="64008"/>
            <a:chOff x="1522413" y="1514475"/>
            <a:chExt cx="10569575" cy="64008"/>
          </a:xfrm>
        </p:grpSpPr>
        <p:sp>
          <p:nvSpPr>
            <p:cNvPr id="86" name="צורה חופשית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7" name="צורה חופשית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צורה חופשית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9" name="צורה חופשית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0" name="צורה חופשית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1" name="צורה חופשית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" name="צורה חופשית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3" name="צורה חופשית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צורה חופשית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5" name="צורה חופשית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צורה חופשית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7" name="צורה חופשית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8" name="צורה חופשית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9" name="צורה חופשית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0" name="צורה חופשית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1" name="צורה חופשית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2" name="צורה חופשית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3" name="צורה חופשית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4" name="צורה חופשית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צורה חופשית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צורה חופשית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צורה חופשית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צורה חופשית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9" name="צורה חופשית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0" name="צורה חופשית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1" name="צורה חופשית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2" name="צורה חופשית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3" name="צורה חופשית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4" name="צורה חופשית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5" name="צורה חופשית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6" name="צורה חופשית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7" name="צורה חופשית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8" name="צורה חופשית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9" name="צורה חופשית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0" name="צורה חופשית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1" name="צורה חופשית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" name="צורה חופשית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צורה חופשית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4" name="צורה חופשית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5" name="צורה חופשית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צורה חופשית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7" name="צורה חופשית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צורה חופשית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9" name="צורה חופשית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0" name="צורה חופשית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1" name="צורה חופשית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2" name="צורה חופשית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3" name="צורה חופשית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4" name="צורה חופשית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5" name="צורה חופשית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6" name="צורה חופשית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7" name="צורה חופשית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8" name="צורה חופשית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9" name="צורה חופשית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0" name="צורה חופשית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1" name="צורה חופשית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2" name="צורה חופשית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3" name="צורה חופשית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4" name="צורה חופשית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5" name="צורה חופשית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6" name="צורה חופשית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7" name="צורה חופשית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8" name="צורה חופשית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9" name="צורה חופשית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0" name="צורה חופשית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1" name="צורה חופשית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2" name="צורה חופשית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3" name="צורה חופשית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4" name="צורה חופשית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צורה חופשית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6" name="צורה חופשית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7" name="צורה חופשית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8" name="צורה חופשית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9" name="צורה חופשית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35" name="מציין מיקום תוכן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marL="1956816" algn="r" rtl="1">
              <a:defRPr sz="1600"/>
            </a:lvl6pPr>
            <a:lvl7pPr marL="1956816" algn="r" rtl="1">
              <a:defRPr sz="1600" baseline="0"/>
            </a:lvl7pPr>
            <a:lvl8pPr marL="1956816" algn="r" rtl="1">
              <a:defRPr sz="1600" baseline="0"/>
            </a:lvl8pPr>
            <a:lvl9pPr marL="1956816" algn="r" rtl="1">
              <a:defRPr sz="16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C3241C1-2A1C-4824-B104-4F23EFC8105D}" type="datetime8">
              <a:rPr lang="he-IL" smtClean="0"/>
              <a:pPr/>
              <a:t>11 יוני 23</a:t>
            </a:fld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BA54BD-C84D-46CE-8B72-31BFB26ABA43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81" name="קו" descr="גרפיקת קו"/>
          <p:cNvGrpSpPr/>
          <p:nvPr userDrawn="1"/>
        </p:nvGrpSpPr>
        <p:grpSpPr bwMode="invGray">
          <a:xfrm rot="10800000">
            <a:off x="96837" y="1514475"/>
            <a:ext cx="10569575" cy="64008"/>
            <a:chOff x="1522413" y="1514475"/>
            <a:chExt cx="10569575" cy="64008"/>
          </a:xfrm>
        </p:grpSpPr>
        <p:sp>
          <p:nvSpPr>
            <p:cNvPr id="82" name="צורה חופשית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3" name="צורה חופשית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" name="צורה חופשית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5" name="צורה חופשית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" name="צורה חופשית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7" name="צורה חופשית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צורה חופשית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9" name="צורה חופשית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0" name="צורה חופשית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1" name="צורה חופשית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" name="צורה חופשית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3" name="צורה חופשית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צורה חופשית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5" name="צורה חופשית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צורה חופשית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7" name="צורה חופשית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8" name="צורה חופשית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9" name="צורה חופשית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0" name="צורה חופשית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1" name="צורה חופשית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2" name="צורה חופשית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3" name="צורה חופשית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4" name="צורה חופשית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צורה חופשית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צורה חופשית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צורה חופשית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צורה חופשית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9" name="צורה חופשית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0" name="צורה חופשית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1" name="צורה חופשית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2" name="צורה חופשית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3" name="צורה חופשית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4" name="צורה חופשית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5" name="צורה חופשית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6" name="צורה חופשית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7" name="צורה חופשית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8" name="צורה חופשית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9" name="צורה חופשית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0" name="צורה חופשית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1" name="צורה חופשית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" name="צורה חופשית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3" name="צורה חופשית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4" name="צורה חופשית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5" name="צורה חופשית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צורה חופשית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7" name="צורה חופשית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צורה חופשית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9" name="צורה חופשית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0" name="צורה חופשית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1" name="צורה חופשית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2" name="צורה חופשית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3" name="צורה חופשית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4" name="צורה חופשית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5" name="צורה חופשית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6" name="צורה חופשית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7" name="צורה חופשית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8" name="צורה חופשית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9" name="צורה חופשית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0" name="צורה חופשית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1" name="צורה חופשית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2" name="צורה חופשית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3" name="צורה חופשית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4" name="צורה חופשית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5" name="צורה חופשית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6" name="צורה חופשית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7" name="צורה חופשית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8" name="צורה חופשית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9" name="צורה חופשית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0" name="צורה חופשית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1" name="צורה חופשית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2" name="צורה חופשית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3" name="צורה חופשית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4" name="צורה חופשית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צורה חופשית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rtl="1"/>
              <a:endParaRPr lang="he-IL" dirty="0">
                <a:ln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8695E71B-955B-453A-8D84-21A4636F4E08}" type="datetime8">
              <a:rPr lang="he-IL" smtClean="0"/>
              <a:t>11 יוני 23</a:t>
            </a:fld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25BA54BD-C84D-46CE-8B72-31BFB26ABA43}" type="slidenum">
              <a:rPr lang="he-I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1" anchor="b">
            <a:noAutofit/>
          </a:bodyPr>
          <a:lstStyle>
            <a:lvl1pPr algn="r" rtl="1">
              <a:defRPr sz="32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914113" y="3429000"/>
            <a:ext cx="2743200" cy="27432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71967" y="1905000"/>
            <a:ext cx="5669280" cy="4038600"/>
          </a:xfrm>
        </p:spPr>
        <p:txBody>
          <a:bodyPr rtlCol="1">
            <a:normAutofit/>
          </a:bodyPr>
          <a:lstStyle>
            <a:lvl1pPr algn="r" rtl="1"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 baseline="0"/>
            </a:lvl7pPr>
            <a:lvl8pPr algn="r" rtl="1">
              <a:defRPr sz="1600" baseline="0"/>
            </a:lvl8pPr>
            <a:lvl9pPr algn="r" rtl="1">
              <a:defRPr sz="1600" baseline="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91D58A1-18F4-46A9-A548-CC665E546454}" type="datetime8">
              <a:rPr lang="he-IL" smtClean="0"/>
              <a:pPr/>
              <a:t>11 יוני 23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BA54BD-C84D-46CE-8B72-31BFB26ABA43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311" name="מסגרת" descr="גרפיקת תיבה"/>
          <p:cNvGrpSpPr/>
          <p:nvPr userDrawn="1"/>
        </p:nvGrpSpPr>
        <p:grpSpPr bwMode="invGray">
          <a:xfrm flipH="1">
            <a:off x="1446212" y="1630821"/>
            <a:ext cx="6291028" cy="4575885"/>
            <a:chOff x="4417839" y="1630821"/>
            <a:chExt cx="6291028" cy="4575885"/>
          </a:xfrm>
        </p:grpSpPr>
        <p:grpSp>
          <p:nvGrpSpPr>
            <p:cNvPr id="312" name="קבוצה 311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464" name="קבוצה 463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540" name="צורה חופשית 53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1" name="צורה חופשית 54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2" name="צורה חופשית 54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3" name="צורה חופשית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4" name="צורה חופשית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5" name="צורה חופשית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6" name="צורה חופשית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7" name="צורה חופשית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8" name="צורה חופשית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9" name="צורה חופשית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0" name="צורה חופשית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1" name="צורה חופשית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2" name="צורה חופשית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3" name="צורה חופשית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4" name="צורה חופשית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5" name="צורה חופשית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6" name="צורה חופשית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7" name="צורה חופשית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8" name="צורה חופשית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9" name="צורה חופשית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0" name="צורה חופשית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1" name="צורה חופשית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2" name="צורה חופשית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3" name="צורה חופשית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4" name="צורה חופשית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5" name="צורה חופשית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6" name="צורה חופשית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7" name="צורה חופשית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8" name="צורה חופשית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9" name="צורה חופשית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0" name="צורה חופשית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1" name="צורה חופשית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2" name="צורה חופשית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3" name="צורה חופשית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4" name="צורה חופשית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5" name="צורה חופשית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6" name="צורה חופשית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7" name="צורה חופשית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8" name="צורה חופשית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9" name="צורה חופשית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0" name="צורה חופשית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1" name="צורה חופשית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2" name="צורה חופשית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3" name="צורה חופשית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4" name="צורה חופשית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5" name="צורה חופשית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6" name="צורה חופשית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7" name="צורה חופשית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8" name="צורה חופשית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9" name="צורה חופשית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0" name="צורה חופשית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1" name="צורה חופשית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2" name="צורה חופשית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3" name="צורה חופשית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4" name="צורה חופשית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5" name="צורה חופשית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6" name="צורה חופשית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7" name="צורה חופשית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8" name="צורה חופשית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9" name="צורה חופשית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0" name="צורה חופשית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1" name="צורה חופשית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2" name="צורה חופשית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3" name="צורה חופשית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4" name="צורה חופשית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5" name="צורה חופשית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6" name="צורה חופשית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7" name="צורה חופשית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8" name="צורה חופשית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9" name="צורה חופשית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0" name="צורה חופשית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1" name="צורה חופשית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2" name="צורה חופשית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3" name="צורה חופשית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465" name="קבוצה 464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466" name="צורה חופשית 465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7" name="צורה חופשית 466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8" name="צורה חופשית 467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9" name="צורה חופשית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0" name="צורה חופשית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1" name="צורה חופשית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2" name="צורה חופשית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3" name="צורה חופשית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4" name="צורה חופשית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5" name="צורה חופשית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6" name="צורה חופשית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7" name="צורה חופשית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8" name="צורה חופשית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9" name="צורה חופשית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0" name="צורה חופשית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1" name="צורה חופשית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2" name="צורה חופשית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3" name="צורה חופשית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4" name="צורה חופשית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5" name="צורה חופשית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6" name="צורה חופשית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7" name="צורה חופשית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8" name="צורה חופשית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9" name="צורה חופשית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0" name="צורה חופשית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1" name="צורה חופשית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2" name="צורה חופשית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3" name="צורה חופשית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4" name="צורה חופשית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5" name="צורה חופשית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6" name="צורה חופשית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7" name="צורה חופשית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8" name="צורה חופשית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9" name="צורה חופשית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0" name="צורה חופשית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1" name="צורה חופשית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2" name="צורה חופשית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3" name="צורה חופשית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4" name="צורה חופשית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5" name="צורה חופשית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6" name="צורה חופשית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7" name="צורה חופשית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8" name="צורה חופשית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9" name="צורה חופשית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0" name="צורה חופשית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1" name="צורה חופשית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2" name="צורה חופשית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" name="צורה חופשית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4" name="צורה חופשית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5" name="צורה חופשית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6" name="צורה חופשית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7" name="צורה חופשית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8" name="צורה חופשית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9" name="צורה חופשית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0" name="צורה חופשית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1" name="צורה חופשית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2" name="צורה חופשית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3" name="צורה חופשית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4" name="צורה חופשית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5" name="צורה חופשית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6" name="צורה חופשית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7" name="צורה חופשית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8" name="צורה חופשית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9" name="צורה חופשית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0" name="צורה חופשית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1" name="צורה חופשית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2" name="צורה חופשית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3" name="צורה חופשית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4" name="צורה חופשית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5" name="צורה חופשית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6" name="צורה חופשית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7" name="צורה חופשית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8" name="צורה חופשית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9" name="צורה חופשית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313" name="קבוצה 312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314" name="קבוצה 313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390" name="צורה חופשית 38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1" name="צורה חופשית 39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2" name="צורה חופשית 39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3" name="צורה חופשית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4" name="צורה חופשית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5" name="צורה חופשית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6" name="צורה חופשית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7" name="צורה חופשית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8" name="צורה חופשית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9" name="צורה חופשית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0" name="צורה חופשית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1" name="צורה חופשית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2" name="צורה חופשית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3" name="צורה חופשית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4" name="צורה חופשית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5" name="צורה חופשית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6" name="צורה חופשית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7" name="צורה חופשית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8" name="צורה חופשית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9" name="צורה חופשית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0" name="צורה חופשית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1" name="צורה חופשית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2" name="צורה חופשית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3" name="צורה חופשית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4" name="צורה חופשית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5" name="צורה חופשית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6" name="צורה חופשית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7" name="צורה חופשית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8" name="צורה חופשית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9" name="צורה חופשית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0" name="צורה חופשית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1" name="צורה חופשית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2" name="צורה חופשית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3" name="צורה חופשית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4" name="צורה חופשית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5" name="צורה חופשית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6" name="צורה חופשית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7" name="צורה חופשית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8" name="צורה חופשית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9" name="צורה חופשית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0" name="צורה חופשית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1" name="צורה חופשית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2" name="צורה חופשית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3" name="צורה חופשית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4" name="צורה חופשית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5" name="צורה חופשית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6" name="צורה חופשית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7" name="צורה חופשית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8" name="צורה חופשית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9" name="צורה חופשית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0" name="צורה חופשית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1" name="צורה חופשית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2" name="צורה חופשית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3" name="צורה חופשית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4" name="צורה חופשית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5" name="צורה חופשית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6" name="צורה חופשית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7" name="צורה חופשית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8" name="צורה חופשית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9" name="צורה חופשית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0" name="צורה חופשית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1" name="צורה חופשית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2" name="צורה חופשית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3" name="צורה חופשית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4" name="צורה חופשית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5" name="צורה חופשית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6" name="צורה חופשית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7" name="צורה חופשית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8" name="צורה חופשית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9" name="צורה חופשית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0" name="צורה חופשית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1" name="צורה חופשית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2" name="צורה חופשית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3" name="צורה חופשית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15" name="קבוצה 314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316" name="צורה חופשית 315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7" name="צורה חופשית 316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8" name="צורה חופשית 317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9" name="צורה חופשית 318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0" name="צורה חופשית 319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1" name="צורה חופשית 320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2" name="צורה חופשית 321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3" name="צורה חופשית 322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4" name="צורה חופשית 323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5" name="צורה חופשית 324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6" name="צורה חופשית 325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7" name="צורה חופשית 326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8" name="צורה חופשית 327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9" name="צורה חופשית 328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0" name="צורה חופשית 329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1" name="צורה חופשית 330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2" name="צורה חופשית 331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3" name="צורה חופשית 332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4" name="צורה חופשית 333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5" name="צורה חופשית 334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6" name="צורה חופשית 335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7" name="צורה חופשית 336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8" name="צורה חופשית 337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9" name="צורה חופשית 338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0" name="צורה חופשית 339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1" name="צורה חופשית 340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2" name="צורה חופשית 341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3" name="צורה חופשית 342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4" name="צורה חופשית 343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5" name="צורה חופשית 344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6" name="צורה חופשית 345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7" name="צורה חופשית 346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8" name="צורה חופשית 347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9" name="צורה חופשית 348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0" name="צורה חופשית 349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1" name="צורה חופשית 350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2" name="צורה חופשית 351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3" name="צורה חופשית 352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4" name="צורה חופשית 353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5" name="צורה חופשית 354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6" name="צורה חופשית 355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7" name="צורה חופשית 356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8" name="צורה חופשית 357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9" name="צורה חופשית 358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0" name="צורה חופשית 359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1" name="צורה חופשית 360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2" name="צורה חופשית 361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3" name="צורה חופשית 362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4" name="צורה חופשית 363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5" name="צורה חופשית 364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6" name="צורה חופשית 365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7" name="צורה חופשית 366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8" name="צורה חופשית 367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9" name="צורה חופשית 368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0" name="צורה חופשית 369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1" name="צורה חופשית 370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2" name="צורה חופשית 371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3" name="צורה חופשית 372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4" name="צורה חופשית 373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5" name="צורה חופשית 374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6" name="צורה חופשית 375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7" name="צורה חופשית 376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8" name="צורה חופשית 377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9" name="צורה חופשית 378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0" name="צורה חופשית 379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1" name="צורה חופשית 380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2" name="צורה חופשית 381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3" name="צורה חופשית 382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4" name="צורה חופשית 383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5" name="צורה חופשית 384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6" name="צורה חופשית 385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7" name="צורה חופשית 386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8" name="צורה חופשית 387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9" name="צורה חופשית 388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1" anchor="b">
            <a:noAutofit/>
          </a:bodyPr>
          <a:lstStyle>
            <a:lvl1pPr algn="r" rtl="1">
              <a:defRPr sz="32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>
            <a:off x="4640150" y="1884311"/>
            <a:ext cx="5669280" cy="4041648"/>
          </a:xfrm>
          <a:solidFill>
            <a:schemeClr val="bg1"/>
          </a:solidFill>
        </p:spPr>
        <p:txBody>
          <a:bodyPr tIns="914400" rtlCol="1">
            <a:normAutofit/>
          </a:bodyPr>
          <a:lstStyle>
            <a:lvl1pPr marL="0" indent="0" algn="ctr" rtl="1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471174" y="3411748"/>
            <a:ext cx="2743200" cy="27432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B582FC4-791A-40B7-8D17-E7EE3F2812E8}" type="datetime8">
              <a:rPr lang="he-IL" smtClean="0"/>
              <a:pPr/>
              <a:t>11 יוני 23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BA54BD-C84D-46CE-8B72-31BFB26ABA43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311" name="מסגרת" descr="גרפיקת תיבה"/>
          <p:cNvGrpSpPr/>
          <p:nvPr userDrawn="1"/>
        </p:nvGrpSpPr>
        <p:grpSpPr bwMode="invGray">
          <a:xfrm>
            <a:off x="4341812" y="1630821"/>
            <a:ext cx="6291028" cy="4575885"/>
            <a:chOff x="4417839" y="1630821"/>
            <a:chExt cx="6291028" cy="4575885"/>
          </a:xfrm>
        </p:grpSpPr>
        <p:grpSp>
          <p:nvGrpSpPr>
            <p:cNvPr id="312" name="קבוצה 311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464" name="קבוצה 463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540" name="צורה חופשית 53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1" name="צורה חופשית 54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2" name="צורה חופשית 54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3" name="צורה חופשית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4" name="צורה חופשית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5" name="צורה חופשית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6" name="צורה חופשית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7" name="צורה חופשית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8" name="צורה חופשית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49" name="צורה חופשית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0" name="צורה חופשית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1" name="צורה חופשית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2" name="צורה חופשית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3" name="צורה חופשית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4" name="צורה חופשית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5" name="צורה חופשית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6" name="צורה חופשית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7" name="צורה חופשית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8" name="צורה חופשית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9" name="צורה חופשית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0" name="צורה חופשית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1" name="צורה חופשית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2" name="צורה חופשית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3" name="צורה חופשית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4" name="צורה חופשית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5" name="צורה חופשית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6" name="צורה חופשית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7" name="צורה חופשית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8" name="צורה חופשית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69" name="צורה חופשית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0" name="צורה חופשית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1" name="צורה חופשית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2" name="צורה חופשית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3" name="צורה חופשית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4" name="צורה חופשית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5" name="צורה חופשית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6" name="צורה חופשית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7" name="צורה חופשית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8" name="צורה חופשית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9" name="צורה חופשית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0" name="צורה חופשית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1" name="צורה חופשית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2" name="צורה חופשית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3" name="צורה חופשית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4" name="צורה חופשית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5" name="צורה חופשית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6" name="צורה חופשית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7" name="צורה חופשית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8" name="צורה חופשית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89" name="צורה חופשית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0" name="צורה חופשית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1" name="צורה חופשית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2" name="צורה חופשית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3" name="צורה חופשית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4" name="צורה חופשית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5" name="צורה חופשית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6" name="צורה חופשית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7" name="צורה חופשית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8" name="צורה חופשית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9" name="צורה חופשית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0" name="צורה חופשית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1" name="צורה חופשית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2" name="צורה חופשית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3" name="צורה חופשית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4" name="צורה חופשית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5" name="צורה חופשית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6" name="צורה חופשית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7" name="צורה חופשית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8" name="צורה חופשית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09" name="צורה חופשית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0" name="צורה חופשית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1" name="צורה חופשית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2" name="צורה חופשית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3" name="צורה חופשית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465" name="קבוצה 464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466" name="צורה חופשית 465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7" name="צורה חופשית 466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8" name="צורה חופשית 467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9" name="צורה חופשית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0" name="צורה חופשית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1" name="צורה חופשית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2" name="צורה חופשית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3" name="צורה חופשית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4" name="צורה חופשית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5" name="צורה חופשית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6" name="צורה חופשית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7" name="צורה חופשית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8" name="צורה חופשית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9" name="צורה חופשית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0" name="צורה חופשית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1" name="צורה חופשית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2" name="צורה חופשית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3" name="צורה חופשית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4" name="צורה חופשית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5" name="צורה חופשית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6" name="צורה חופשית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7" name="צורה חופשית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8" name="צורה חופשית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89" name="צורה חופשית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0" name="צורה חופשית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1" name="צורה חופשית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2" name="צורה חופשית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3" name="צורה חופשית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4" name="צורה חופשית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5" name="צורה חופשית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6" name="צורה חופשית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7" name="צורה חופשית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8" name="צורה חופשית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99" name="צורה חופשית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0" name="צורה חופשית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1" name="צורה חופשית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2" name="צורה חופשית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3" name="צורה חופשית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4" name="צורה חופשית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5" name="צורה חופשית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6" name="צורה חופשית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7" name="צורה חופשית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8" name="צורה חופשית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09" name="צורה חופשית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0" name="צורה חופשית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1" name="צורה חופשית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2" name="צורה חופשית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3" name="צורה חופשית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4" name="צורה חופשית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5" name="צורה חופשית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6" name="צורה חופשית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7" name="צורה חופשית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8" name="צורה חופשית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9" name="צורה חופשית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0" name="צורה חופשית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1" name="צורה חופשית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2" name="צורה חופשית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3" name="צורה חופשית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4" name="צורה חופשית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5" name="צורה חופשית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6" name="צורה חופשית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7" name="צורה חופשית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8" name="צורה חופשית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29" name="צורה חופשית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0" name="צורה חופשית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1" name="צורה חופשית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2" name="צורה חופשית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3" name="צורה חופשית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4" name="צורה חופשית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5" name="צורה חופשית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6" name="צורה חופשית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7" name="צורה חופשית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8" name="צורה חופשית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9" name="צורה חופשית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313" name="קבוצה 312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314" name="קבוצה 313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390" name="צורה חופשית 38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1" name="צורה חופשית 39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2" name="צורה חופשית 39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3" name="צורה חופשית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4" name="צורה חופשית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5" name="צורה חופשית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6" name="צורה חופשית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7" name="צורה חופשית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8" name="צורה חופשית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99" name="צורה חופשית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0" name="צורה חופשית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1" name="צורה חופשית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2" name="צורה חופשית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3" name="צורה חופשית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4" name="צורה חופשית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5" name="צורה חופשית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6" name="צורה חופשית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7" name="צורה חופשית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8" name="צורה חופשית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09" name="צורה חופשית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0" name="צורה חופשית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1" name="צורה חופשית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2" name="צורה חופשית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3" name="צורה חופשית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4" name="צורה חופשית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5" name="צורה חופשית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6" name="צורה חופשית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7" name="צורה חופשית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8" name="צורה חופשית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19" name="צורה חופשית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0" name="צורה חופשית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1" name="צורה חופשית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2" name="צורה חופשית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3" name="צורה חופשית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4" name="צורה חופשית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5" name="צורה חופשית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6" name="צורה חופשית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7" name="צורה חופשית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8" name="צורה חופשית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29" name="צורה חופשית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0" name="צורה חופשית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1" name="צורה חופשית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2" name="צורה חופשית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3" name="צורה חופשית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4" name="צורה חופשית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5" name="צורה חופשית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6" name="צורה חופשית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7" name="צורה חופשית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8" name="צורה חופשית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39" name="צורה חופשית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0" name="צורה חופשית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1" name="צורה חופשית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2" name="צורה חופשית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3" name="צורה חופשית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4" name="צורה חופשית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5" name="צורה חופשית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6" name="צורה חופשית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7" name="צורה חופשית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8" name="צורה חופשית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49" name="צורה חופשית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0" name="צורה חופשית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1" name="צורה חופשית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2" name="צורה חופשית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3" name="צורה חופשית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4" name="צורה חופשית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5" name="צורה חופשית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6" name="צורה חופשית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7" name="צורה חופשית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8" name="צורה חופשית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59" name="צורה חופשית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0" name="צורה חופשית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1" name="צורה חופשית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2" name="צורה חופשית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63" name="צורה חופשית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15" name="קבוצה 314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316" name="צורה חופשית 315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7" name="צורה חופשית 316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8" name="צורה חופשית 317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19" name="צורה חופשית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0" name="צורה חופשית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1" name="צורה חופשית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2" name="צורה חופשית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3" name="צורה חופשית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4" name="צורה חופשית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5" name="צורה חופשית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6" name="צורה חופשית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7" name="צורה חופשית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8" name="צורה חופשית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29" name="צורה חופשית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0" name="צורה חופשית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1" name="צורה חופשית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2" name="צורה חופשית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3" name="צורה חופשית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4" name="צורה חופשית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5" name="צורה חופשית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6" name="צורה חופשית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7" name="צורה חופשית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8" name="צורה חופשית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39" name="צורה חופשית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0" name="צורה חופשית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1" name="צורה חופשית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2" name="צורה חופשית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3" name="צורה חופשית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4" name="צורה חופשית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5" name="צורה חופשית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6" name="צורה חופשית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7" name="צורה חופשית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8" name="צורה חופשית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49" name="צורה חופשית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0" name="צורה חופשית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1" name="צורה חופשית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2" name="צורה חופשית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3" name="צורה חופשית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4" name="צורה חופשית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5" name="צורה חופשית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6" name="צורה חופשית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7" name="צורה חופשית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8" name="צורה חופשית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59" name="צורה חופשית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0" name="צורה חופשית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1" name="צורה חופשית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2" name="צורה חופשית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3" name="צורה חופשית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4" name="צורה חופשית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5" name="צורה חופשית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6" name="צורה חופשית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7" name="צורה חופשית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8" name="צורה חופשית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69" name="צורה חופשית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0" name="צורה חופשית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1" name="צורה חופשית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2" name="צורה חופשית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3" name="צורה חופשית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4" name="צורה חופשית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5" name="צורה חופשית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6" name="צורה חופשית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7" name="צורה חופשית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8" name="צורה חופשית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79" name="צורה חופשית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0" name="צורה חופשית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1" name="צורה חופשית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2" name="צורה חופשית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3" name="צורה חופשית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4" name="צורה חופשית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5" name="צורה חופשית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6" name="צורה חופשית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7" name="צורה חופשית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8" name="צורה חופשית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389" name="צורה חופשית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rtl="1"/>
                  <a:endParaRPr lang="he-IL" dirty="0">
                    <a:ln>
                      <a:noFill/>
                    </a:ln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341812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28940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265E0B0-8150-49CB-9498-2128986E1356}" type="datetime8">
              <a:rPr lang="he-IL" smtClean="0"/>
              <a:t>11 יוני 23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522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5BA54BD-C84D-46CE-8B72-31BFB26ABA4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4320" indent="-274320" algn="r" defTabSz="914400" rtl="1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76072" indent="-27432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046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332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618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4904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r" defTabSz="914400" rtl="1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5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27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5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27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21" Type="http://schemas.openxmlformats.org/officeDocument/2006/relationships/image" Target="../media/image29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5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27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5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59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0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4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50.jpeg"/><Relationship Id="rId2" Type="http://schemas.openxmlformats.org/officeDocument/2006/relationships/notesSlide" Target="../notesSlides/notesSlide65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66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15.sv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57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algn="r" rtl="1"/>
            <a:r>
              <a:rPr lang="he-IL" dirty="0"/>
              <a:t>שיטה עתיקה לחיזוי וסת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555848"/>
          </a:xfrm>
        </p:spPr>
        <p:txBody>
          <a:bodyPr rtlCol="1"/>
          <a:lstStyle/>
          <a:p>
            <a:pPr algn="r" rtl="1"/>
            <a:r>
              <a:rPr lang="he-IL" dirty="0"/>
              <a:t>דביר רוס</a:t>
            </a:r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F02D99CF-1846-B33C-6B81-149A46E73ECE}"/>
              </a:ext>
            </a:extLst>
          </p:cNvPr>
          <p:cNvSpPr txBox="1">
            <a:spLocks/>
          </p:cNvSpPr>
          <p:nvPr/>
        </p:nvSpPr>
        <p:spPr>
          <a:xfrm>
            <a:off x="5950397" y="5661248"/>
            <a:ext cx="4716015" cy="55584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www.github.com/dvirross/PhD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he-IL" dirty="0"/>
              <a:t>נושאים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2964" y="188640"/>
            <a:ext cx="645808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757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הצגת בעיית החיזוי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0835180" y="36279"/>
            <a:ext cx="1063700" cy="1020761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508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הצגת בעיית החיזוי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0835180" y="36279"/>
            <a:ext cx="1063700" cy="1020761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en-US" dirty="0"/>
              <a:t>Data Scarcity</a:t>
            </a:r>
            <a:endParaRPr lang="he-IL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070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הצגת בעיית החיזוי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0835180" y="36279"/>
            <a:ext cx="1063700" cy="1020761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en-US" dirty="0"/>
              <a:t>Data Scarcity</a:t>
            </a: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3" name="!1">
            <a:extLst>
              <a:ext uri="{FF2B5EF4-FFF2-40B4-BE49-F238E27FC236}">
                <a16:creationId xmlns:a16="http://schemas.microsoft.com/office/drawing/2014/main" id="{D9DE3111-B498-FD6B-D064-A6A092A1116A}"/>
              </a:ext>
            </a:extLst>
          </p:cNvPr>
          <p:cNvSpPr txBox="1">
            <a:spLocks/>
          </p:cNvSpPr>
          <p:nvPr/>
        </p:nvSpPr>
        <p:spPr>
          <a:xfrm>
            <a:off x="1554765" y="2623314"/>
            <a:ext cx="9144000" cy="49945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נתונים: סדרות אורכי מחזורי וסת של נשים</a:t>
            </a:r>
          </a:p>
        </p:txBody>
      </p:sp>
    </p:spTree>
    <p:extLst>
      <p:ext uri="{BB962C8B-B14F-4D97-AF65-F5344CB8AC3E}">
        <p14:creationId xmlns:p14="http://schemas.microsoft.com/office/powerpoint/2010/main" val="256006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הצגת בעיית החיזוי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0835180" y="36279"/>
            <a:ext cx="1063700" cy="1020761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en-US" dirty="0"/>
              <a:t>Data Scarcity</a:t>
            </a: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3" name="!1">
            <a:extLst>
              <a:ext uri="{FF2B5EF4-FFF2-40B4-BE49-F238E27FC236}">
                <a16:creationId xmlns:a16="http://schemas.microsoft.com/office/drawing/2014/main" id="{D9DE3111-B498-FD6B-D064-A6A092A1116A}"/>
              </a:ext>
            </a:extLst>
          </p:cNvPr>
          <p:cNvSpPr txBox="1">
            <a:spLocks/>
          </p:cNvSpPr>
          <p:nvPr/>
        </p:nvSpPr>
        <p:spPr>
          <a:xfrm>
            <a:off x="1554765" y="2623314"/>
            <a:ext cx="9144000" cy="49945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נתונים: סדרות אורכי מחזורי וסת של נשים</a:t>
            </a:r>
          </a:p>
        </p:txBody>
      </p:sp>
      <p:sp>
        <p:nvSpPr>
          <p:cNvPr id="5" name="!1">
            <a:extLst>
              <a:ext uri="{FF2B5EF4-FFF2-40B4-BE49-F238E27FC236}">
                <a16:creationId xmlns:a16="http://schemas.microsoft.com/office/drawing/2014/main" id="{BD33793F-BD77-8608-53A0-D90F62833D04}"/>
              </a:ext>
            </a:extLst>
          </p:cNvPr>
          <p:cNvSpPr txBox="1">
            <a:spLocks/>
          </p:cNvSpPr>
          <p:nvPr/>
        </p:nvSpPr>
        <p:spPr>
          <a:xfrm>
            <a:off x="1551598" y="3292043"/>
            <a:ext cx="9144000" cy="49945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חיזוי: חיזוי אורך מחזור הווסת הבא</a:t>
            </a:r>
          </a:p>
        </p:txBody>
      </p:sp>
    </p:spTree>
    <p:extLst>
      <p:ext uri="{BB962C8B-B14F-4D97-AF65-F5344CB8AC3E}">
        <p14:creationId xmlns:p14="http://schemas.microsoft.com/office/powerpoint/2010/main" val="1453953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הצגת בעיית החיזוי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0835180" y="36279"/>
            <a:ext cx="1063700" cy="1020761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en-US" dirty="0"/>
              <a:t>Data Scarcity</a:t>
            </a: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3" name="!1">
            <a:extLst>
              <a:ext uri="{FF2B5EF4-FFF2-40B4-BE49-F238E27FC236}">
                <a16:creationId xmlns:a16="http://schemas.microsoft.com/office/drawing/2014/main" id="{D9DE3111-B498-FD6B-D064-A6A092A1116A}"/>
              </a:ext>
            </a:extLst>
          </p:cNvPr>
          <p:cNvSpPr txBox="1">
            <a:spLocks/>
          </p:cNvSpPr>
          <p:nvPr/>
        </p:nvSpPr>
        <p:spPr>
          <a:xfrm>
            <a:off x="1554765" y="2623314"/>
            <a:ext cx="9144000" cy="49945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נתונים: סדרות אורכי מחזורי וסת של נשים</a:t>
            </a:r>
          </a:p>
        </p:txBody>
      </p:sp>
      <p:sp>
        <p:nvSpPr>
          <p:cNvPr id="5" name="!1">
            <a:extLst>
              <a:ext uri="{FF2B5EF4-FFF2-40B4-BE49-F238E27FC236}">
                <a16:creationId xmlns:a16="http://schemas.microsoft.com/office/drawing/2014/main" id="{BD33793F-BD77-8608-53A0-D90F62833D04}"/>
              </a:ext>
            </a:extLst>
          </p:cNvPr>
          <p:cNvSpPr txBox="1">
            <a:spLocks/>
          </p:cNvSpPr>
          <p:nvPr/>
        </p:nvSpPr>
        <p:spPr>
          <a:xfrm>
            <a:off x="1551598" y="3292043"/>
            <a:ext cx="9144000" cy="49945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חיזוי: חיזוי אורך מחזור הווסת הבא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!1">
                <a:extLst>
                  <a:ext uri="{FF2B5EF4-FFF2-40B4-BE49-F238E27FC236}">
                    <a16:creationId xmlns:a16="http://schemas.microsoft.com/office/drawing/2014/main" id="{ABF8B283-F861-8BB7-9D6B-3B4D08F5CE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3892" y="4175529"/>
                <a:ext cx="9144000" cy="499452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" name="!1">
                <a:extLst>
                  <a:ext uri="{FF2B5EF4-FFF2-40B4-BE49-F238E27FC236}">
                    <a16:creationId xmlns:a16="http://schemas.microsoft.com/office/drawing/2014/main" id="{ABF8B283-F861-8BB7-9D6B-3B4D08F5C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892" y="4175529"/>
                <a:ext cx="9144000" cy="499452"/>
              </a:xfrm>
              <a:prstGeom prst="rect">
                <a:avLst/>
              </a:prstGeom>
              <a:blipFill>
                <a:blip r:embed="rId17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787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בחירת מקור נתונים מתאים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0846940" y="944447"/>
            <a:ext cx="1050522" cy="1117639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667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בחירת מקור נתונים מתאים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0846940" y="944447"/>
            <a:ext cx="1050522" cy="1117639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/>
              <a:t>אמינות</a:t>
            </a:r>
          </a:p>
        </p:txBody>
      </p:sp>
      <p:sp>
        <p:nvSpPr>
          <p:cNvPr id="3" name="!1">
            <a:extLst>
              <a:ext uri="{FF2B5EF4-FFF2-40B4-BE49-F238E27FC236}">
                <a16:creationId xmlns:a16="http://schemas.microsoft.com/office/drawing/2014/main" id="{68C6B4DE-A22D-9648-3D5D-70A637BDA6BE}"/>
              </a:ext>
            </a:extLst>
          </p:cNvPr>
          <p:cNvSpPr txBox="1">
            <a:spLocks/>
          </p:cNvSpPr>
          <p:nvPr/>
        </p:nvSpPr>
        <p:spPr>
          <a:xfrm>
            <a:off x="1554143" y="2591671"/>
            <a:ext cx="9144000" cy="58789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מצב האישה: מחזור סדיר ללא התערבויות</a:t>
            </a:r>
          </a:p>
        </p:txBody>
      </p:sp>
    </p:spTree>
    <p:extLst>
      <p:ext uri="{BB962C8B-B14F-4D97-AF65-F5344CB8AC3E}">
        <p14:creationId xmlns:p14="http://schemas.microsoft.com/office/powerpoint/2010/main" val="2771911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בחירת מקור נתונים מתאים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0846940" y="944447"/>
            <a:ext cx="1050522" cy="1117639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/>
              <a:t>אמינות</a:t>
            </a:r>
          </a:p>
        </p:txBody>
      </p:sp>
      <p:sp>
        <p:nvSpPr>
          <p:cNvPr id="3" name="!1">
            <a:extLst>
              <a:ext uri="{FF2B5EF4-FFF2-40B4-BE49-F238E27FC236}">
                <a16:creationId xmlns:a16="http://schemas.microsoft.com/office/drawing/2014/main" id="{68C6B4DE-A22D-9648-3D5D-70A637BDA6BE}"/>
              </a:ext>
            </a:extLst>
          </p:cNvPr>
          <p:cNvSpPr txBox="1">
            <a:spLocks/>
          </p:cNvSpPr>
          <p:nvPr/>
        </p:nvSpPr>
        <p:spPr>
          <a:xfrm>
            <a:off x="1554143" y="2591671"/>
            <a:ext cx="9144000" cy="58789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מצב האישה: מחזור סדיר ללא התערבויות</a:t>
            </a:r>
          </a:p>
        </p:txBody>
      </p:sp>
      <p:sp>
        <p:nvSpPr>
          <p:cNvPr id="4" name="!1">
            <a:extLst>
              <a:ext uri="{FF2B5EF4-FFF2-40B4-BE49-F238E27FC236}">
                <a16:creationId xmlns:a16="http://schemas.microsoft.com/office/drawing/2014/main" id="{4A295A0B-E4F9-9360-48E9-FB24F838C4E4}"/>
              </a:ext>
            </a:extLst>
          </p:cNvPr>
          <p:cNvSpPr txBox="1">
            <a:spLocks/>
          </p:cNvSpPr>
          <p:nvPr/>
        </p:nvSpPr>
        <p:spPr>
          <a:xfrm>
            <a:off x="1554143" y="3278342"/>
            <a:ext cx="9144000" cy="108676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en-US" dirty="0" err="1"/>
              <a:t>Fehring</a:t>
            </a:r>
            <a:r>
              <a:rPr lang="en-US" dirty="0"/>
              <a:t>, Richard J., "Menstrual Cycle Data" (2012). Randomized Comparison of Two Internet-Supported Methods of Natural Family Planning. 7.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0547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בחירת מקור נתונים מתאים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0846940" y="944447"/>
            <a:ext cx="1050522" cy="1117639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/>
              <a:t>אמינות</a:t>
            </a:r>
          </a:p>
        </p:txBody>
      </p:sp>
      <p:sp>
        <p:nvSpPr>
          <p:cNvPr id="3" name="!1">
            <a:extLst>
              <a:ext uri="{FF2B5EF4-FFF2-40B4-BE49-F238E27FC236}">
                <a16:creationId xmlns:a16="http://schemas.microsoft.com/office/drawing/2014/main" id="{68C6B4DE-A22D-9648-3D5D-70A637BDA6BE}"/>
              </a:ext>
            </a:extLst>
          </p:cNvPr>
          <p:cNvSpPr txBox="1">
            <a:spLocks/>
          </p:cNvSpPr>
          <p:nvPr/>
        </p:nvSpPr>
        <p:spPr>
          <a:xfrm>
            <a:off x="1554143" y="2591671"/>
            <a:ext cx="9144000" cy="58789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מצב האישה: מחזור סדיר ללא התערבויות</a:t>
            </a:r>
          </a:p>
        </p:txBody>
      </p:sp>
      <p:sp>
        <p:nvSpPr>
          <p:cNvPr id="4" name="!1">
            <a:extLst>
              <a:ext uri="{FF2B5EF4-FFF2-40B4-BE49-F238E27FC236}">
                <a16:creationId xmlns:a16="http://schemas.microsoft.com/office/drawing/2014/main" id="{4A295A0B-E4F9-9360-48E9-FB24F838C4E4}"/>
              </a:ext>
            </a:extLst>
          </p:cNvPr>
          <p:cNvSpPr txBox="1">
            <a:spLocks/>
          </p:cNvSpPr>
          <p:nvPr/>
        </p:nvSpPr>
        <p:spPr>
          <a:xfrm>
            <a:off x="1554143" y="3278342"/>
            <a:ext cx="9144000" cy="1086762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10000"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>
              <a:lnSpc>
                <a:spcPct val="150000"/>
              </a:lnSpc>
            </a:pPr>
            <a:r>
              <a:rPr lang="en-US" dirty="0" err="1"/>
              <a:t>Fehring</a:t>
            </a:r>
            <a:r>
              <a:rPr lang="en-US" dirty="0"/>
              <a:t>, Richard J., "Menstrual Cycle Data" (2012). Randomized Comparison of Two Internet-Supported Methods of Natural Family Planning. 7.</a:t>
            </a:r>
            <a:endParaRPr lang="he-IL" dirty="0"/>
          </a:p>
        </p:txBody>
      </p:sp>
      <p:sp>
        <p:nvSpPr>
          <p:cNvPr id="5" name="!1">
            <a:extLst>
              <a:ext uri="{FF2B5EF4-FFF2-40B4-BE49-F238E27FC236}">
                <a16:creationId xmlns:a16="http://schemas.microsoft.com/office/drawing/2014/main" id="{0EC5140B-FC8E-1283-2CF3-AC9DCEA6C63C}"/>
              </a:ext>
            </a:extLst>
          </p:cNvPr>
          <p:cNvSpPr txBox="1">
            <a:spLocks/>
          </p:cNvSpPr>
          <p:nvPr/>
        </p:nvSpPr>
        <p:spPr>
          <a:xfrm>
            <a:off x="1522412" y="4430850"/>
            <a:ext cx="9144000" cy="137441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e-IL" dirty="0"/>
              <a:t>קבוצות נשים שרוצות להרות בצורה טבעית (ללא התערבויות בסדירות מחזור הווסת).</a:t>
            </a:r>
          </a:p>
        </p:txBody>
      </p:sp>
    </p:spTree>
    <p:extLst>
      <p:ext uri="{BB962C8B-B14F-4D97-AF65-F5344CB8AC3E}">
        <p14:creationId xmlns:p14="http://schemas.microsoft.com/office/powerpoint/2010/main" val="403027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he-IL" dirty="0"/>
              <a:t>נושאים</a:t>
            </a:r>
          </a:p>
        </p:txBody>
      </p:sp>
      <p:sp>
        <p:nvSpPr>
          <p:cNvPr id="8" name="תרשים זרימה: תהליך 7">
            <a:extLst>
              <a:ext uri="{FF2B5EF4-FFF2-40B4-BE49-F238E27FC236}">
                <a16:creationId xmlns:a16="http://schemas.microsoft.com/office/drawing/2014/main" id="{44BE26D1-B7F8-B763-8525-DBBC5783BC62}"/>
              </a:ext>
            </a:extLst>
          </p:cNvPr>
          <p:cNvSpPr/>
          <p:nvPr/>
        </p:nvSpPr>
        <p:spPr>
          <a:xfrm>
            <a:off x="7390556" y="1844824"/>
            <a:ext cx="3308209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0" name="תרשים זרימה: תהליך 9">
            <a:extLst>
              <a:ext uri="{FF2B5EF4-FFF2-40B4-BE49-F238E27FC236}">
                <a16:creationId xmlns:a16="http://schemas.microsoft.com/office/drawing/2014/main" id="{F2725A5D-FA8D-221B-CA83-C1821788A193}"/>
              </a:ext>
            </a:extLst>
          </p:cNvPr>
          <p:cNvSpPr/>
          <p:nvPr/>
        </p:nvSpPr>
        <p:spPr>
          <a:xfrm>
            <a:off x="4788347" y="2915239"/>
            <a:ext cx="5626545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1" name="תרשים זרימה: תהליך 10">
            <a:extLst>
              <a:ext uri="{FF2B5EF4-FFF2-40B4-BE49-F238E27FC236}">
                <a16:creationId xmlns:a16="http://schemas.microsoft.com/office/drawing/2014/main" id="{2CBDD190-1B9F-67D8-CB2C-560F1C288698}"/>
              </a:ext>
            </a:extLst>
          </p:cNvPr>
          <p:cNvSpPr/>
          <p:nvPr/>
        </p:nvSpPr>
        <p:spPr>
          <a:xfrm>
            <a:off x="6822876" y="2541522"/>
            <a:ext cx="4028289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2" name="תרשים זרימה: תהליך 11">
            <a:extLst>
              <a:ext uri="{FF2B5EF4-FFF2-40B4-BE49-F238E27FC236}">
                <a16:creationId xmlns:a16="http://schemas.microsoft.com/office/drawing/2014/main" id="{0A944D43-9588-681F-377D-60C325CCDFA0}"/>
              </a:ext>
            </a:extLst>
          </p:cNvPr>
          <p:cNvSpPr/>
          <p:nvPr/>
        </p:nvSpPr>
        <p:spPr>
          <a:xfrm>
            <a:off x="7030516" y="4128495"/>
            <a:ext cx="3384376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5" name="תרשים זרימה: תהליך 14">
            <a:extLst>
              <a:ext uri="{FF2B5EF4-FFF2-40B4-BE49-F238E27FC236}">
                <a16:creationId xmlns:a16="http://schemas.microsoft.com/office/drawing/2014/main" id="{C3CADB94-1E45-8EAE-755F-7C76857BBD06}"/>
              </a:ext>
            </a:extLst>
          </p:cNvPr>
          <p:cNvSpPr/>
          <p:nvPr/>
        </p:nvSpPr>
        <p:spPr>
          <a:xfrm>
            <a:off x="7614964" y="3735304"/>
            <a:ext cx="2952327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6" name="תרשים זרימה: תהליך 15">
            <a:extLst>
              <a:ext uri="{FF2B5EF4-FFF2-40B4-BE49-F238E27FC236}">
                <a16:creationId xmlns:a16="http://schemas.microsoft.com/office/drawing/2014/main" id="{B2F9E2E1-3C56-2455-58A7-9E8C5F966D69}"/>
              </a:ext>
            </a:extLst>
          </p:cNvPr>
          <p:cNvSpPr/>
          <p:nvPr/>
        </p:nvSpPr>
        <p:spPr>
          <a:xfrm>
            <a:off x="3502124" y="4725144"/>
            <a:ext cx="6912768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7" name="תרשים זרימה: תהליך 16">
            <a:extLst>
              <a:ext uri="{FF2B5EF4-FFF2-40B4-BE49-F238E27FC236}">
                <a16:creationId xmlns:a16="http://schemas.microsoft.com/office/drawing/2014/main" id="{E7C3DF28-D2FE-319A-5DE8-B0DB070B0087}"/>
              </a:ext>
            </a:extLst>
          </p:cNvPr>
          <p:cNvSpPr/>
          <p:nvPr/>
        </p:nvSpPr>
        <p:spPr>
          <a:xfrm>
            <a:off x="1413892" y="5353796"/>
            <a:ext cx="9001000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מאפייני המאגר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0846940" y="944447"/>
            <a:ext cx="1050522" cy="1117639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90708C5F-8F5A-D6F2-FA2C-A857CCB6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362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מאפייני המאגר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0846940" y="944447"/>
            <a:ext cx="1050522" cy="1117639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/>
              <a:t>118 נשים (לאחר סינון)</a:t>
            </a:r>
          </a:p>
        </p:txBody>
      </p:sp>
    </p:spTree>
    <p:extLst>
      <p:ext uri="{BB962C8B-B14F-4D97-AF65-F5344CB8AC3E}">
        <p14:creationId xmlns:p14="http://schemas.microsoft.com/office/powerpoint/2010/main" val="292216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מאפייני המאגר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0846940" y="944447"/>
            <a:ext cx="1050522" cy="1117639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/>
              <a:t>118 נשים (לאחר סינון)</a:t>
            </a:r>
          </a:p>
        </p:txBody>
      </p:sp>
      <p:sp>
        <p:nvSpPr>
          <p:cNvPr id="3" name="!1">
            <a:extLst>
              <a:ext uri="{FF2B5EF4-FFF2-40B4-BE49-F238E27FC236}">
                <a16:creationId xmlns:a16="http://schemas.microsoft.com/office/drawing/2014/main" id="{68C6B4DE-A22D-9648-3D5D-70A637BDA6BE}"/>
              </a:ext>
            </a:extLst>
          </p:cNvPr>
          <p:cNvSpPr txBox="1">
            <a:spLocks/>
          </p:cNvSpPr>
          <p:nvPr/>
        </p:nvSpPr>
        <p:spPr>
          <a:xfrm>
            <a:off x="1554143" y="2591671"/>
            <a:ext cx="9144000" cy="58789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1,554 מחזורי וסת</a:t>
            </a:r>
          </a:p>
        </p:txBody>
      </p:sp>
    </p:spTree>
    <p:extLst>
      <p:ext uri="{BB962C8B-B14F-4D97-AF65-F5344CB8AC3E}">
        <p14:creationId xmlns:p14="http://schemas.microsoft.com/office/powerpoint/2010/main" val="2597406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מדדים עבור חיזויים סטטיסטיים מודרניים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0804485" y="1963627"/>
            <a:ext cx="1125861" cy="1026968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57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מדדים עבור חיזויים סטטיסטיים מודרניים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0804485" y="1963627"/>
            <a:ext cx="1125861" cy="1026968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765" y="1905000"/>
                <a:ext cx="9144000" cy="587896"/>
              </a:xfrm>
            </p:spPr>
            <p:txBody>
              <a:bodyPr rtlCol="1">
                <a:normAutofit/>
              </a:bodyPr>
              <a:lstStyle/>
              <a:p>
                <a:r>
                  <a:rPr lang="he-IL" dirty="0"/>
                  <a:t>חיזוי מבוסס ממוצע נע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</m:oMath>
                </a14:m>
                <a:r>
                  <a:rPr lang="he-IL" dirty="0"/>
                  <a:t>)</a:t>
                </a:r>
              </a:p>
              <a:p>
                <a:pPr algn="r" rtl="1"/>
                <a:endParaRPr lang="he-IL" dirty="0"/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765" y="1905000"/>
                <a:ext cx="9144000" cy="587896"/>
              </a:xfrm>
              <a:blipFill>
                <a:blip r:embed="rId17"/>
                <a:stretch>
                  <a:fillRect t="-15625"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89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מדדים עבור חיזויים סטטיסטיים מודרניים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0804485" y="1963627"/>
            <a:ext cx="1125861" cy="1026968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765" y="1905000"/>
                <a:ext cx="9144000" cy="587896"/>
              </a:xfrm>
            </p:spPr>
            <p:txBody>
              <a:bodyPr rtlCol="1">
                <a:normAutofit/>
              </a:bodyPr>
              <a:lstStyle/>
              <a:p>
                <a:pPr algn="r" rtl="1"/>
                <a:r>
                  <a:rPr lang="he-IL" dirty="0"/>
                  <a:t>חיזוי מבוסס ממוצע נע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</m:oMath>
                </a14:m>
                <a:r>
                  <a:rPr lang="he-IL" dirty="0"/>
                  <a:t>)</a:t>
                </a:r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765" y="1905000"/>
                <a:ext cx="9144000" cy="587896"/>
              </a:xfrm>
              <a:blipFill>
                <a:blip r:embed="rId17"/>
                <a:stretch>
                  <a:fillRect t="-15625"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!1">
                <a:extLst>
                  <a:ext uri="{FF2B5EF4-FFF2-40B4-BE49-F238E27FC236}">
                    <a16:creationId xmlns:a16="http://schemas.microsoft.com/office/drawing/2014/main" id="{87719FA4-E418-A96E-0EDA-E35D62EB2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3442" y="2623314"/>
                <a:ext cx="9144000" cy="587896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/>
                  <a:t>החלקה </a:t>
                </a:r>
                <a:r>
                  <a:rPr lang="he-IL" dirty="0" err="1"/>
                  <a:t>מעריכית</a:t>
                </a:r>
                <a:r>
                  <a:rPr lang="he-IL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𝐸𝑀𝐴</m:t>
                    </m:r>
                  </m:oMath>
                </a14:m>
                <a:r>
                  <a:rPr lang="he-IL" dirty="0"/>
                  <a:t>)</a:t>
                </a:r>
              </a:p>
            </p:txBody>
          </p:sp>
        </mc:Choice>
        <mc:Fallback>
          <p:sp>
            <p:nvSpPr>
              <p:cNvPr id="5" name="!1">
                <a:extLst>
                  <a:ext uri="{FF2B5EF4-FFF2-40B4-BE49-F238E27FC236}">
                    <a16:creationId xmlns:a16="http://schemas.microsoft.com/office/drawing/2014/main" id="{87719FA4-E418-A96E-0EDA-E35D62EB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442" y="2623314"/>
                <a:ext cx="9144000" cy="587896"/>
              </a:xfrm>
              <a:prstGeom prst="rect">
                <a:avLst/>
              </a:prstGeom>
              <a:blipFill>
                <a:blip r:embed="rId18"/>
                <a:stretch>
                  <a:fillRect t="-15464" r="-9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64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מדדים עבור חיזויים סטטיסטיים מודרניים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0804485" y="1963627"/>
            <a:ext cx="1125861" cy="1026968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765" y="1905000"/>
                <a:ext cx="9144000" cy="587896"/>
              </a:xfrm>
            </p:spPr>
            <p:txBody>
              <a:bodyPr rtlCol="1">
                <a:normAutofit/>
              </a:bodyPr>
              <a:lstStyle/>
              <a:p>
                <a:pPr algn="r" rtl="1"/>
                <a:r>
                  <a:rPr lang="he-IL" dirty="0"/>
                  <a:t>חיזוי מבוסס ממוצע נע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</m:oMath>
                </a14:m>
                <a:r>
                  <a:rPr lang="he-IL" dirty="0"/>
                  <a:t>)</a:t>
                </a:r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765" y="1905000"/>
                <a:ext cx="9144000" cy="587896"/>
              </a:xfrm>
              <a:blipFill>
                <a:blip r:embed="rId17"/>
                <a:stretch>
                  <a:fillRect t="-15625"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!1">
                <a:extLst>
                  <a:ext uri="{FF2B5EF4-FFF2-40B4-BE49-F238E27FC236}">
                    <a16:creationId xmlns:a16="http://schemas.microsoft.com/office/drawing/2014/main" id="{87719FA4-E418-A96E-0EDA-E35D62EB2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9984" y="2611193"/>
                <a:ext cx="9144000" cy="587896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/>
                  <a:t>החלקה </a:t>
                </a:r>
                <a:r>
                  <a:rPr lang="he-IL" dirty="0" err="1"/>
                  <a:t>מעריכית</a:t>
                </a:r>
                <a:r>
                  <a:rPr lang="he-IL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𝐸𝑀𝐴</m:t>
                    </m:r>
                  </m:oMath>
                </a14:m>
                <a:r>
                  <a:rPr lang="he-IL" dirty="0"/>
                  <a:t>)</a:t>
                </a:r>
              </a:p>
            </p:txBody>
          </p:sp>
        </mc:Choice>
        <mc:Fallback>
          <p:sp>
            <p:nvSpPr>
              <p:cNvPr id="5" name="!1">
                <a:extLst>
                  <a:ext uri="{FF2B5EF4-FFF2-40B4-BE49-F238E27FC236}">
                    <a16:creationId xmlns:a16="http://schemas.microsoft.com/office/drawing/2014/main" id="{87719FA4-E418-A96E-0EDA-E35D62EB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84" y="2611193"/>
                <a:ext cx="9144000" cy="587896"/>
              </a:xfrm>
              <a:prstGeom prst="rect">
                <a:avLst/>
              </a:prstGeom>
              <a:blipFill>
                <a:blip r:embed="rId18"/>
                <a:stretch>
                  <a:fillRect t="-15464"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!1">
                <a:extLst>
                  <a:ext uri="{FF2B5EF4-FFF2-40B4-BE49-F238E27FC236}">
                    <a16:creationId xmlns:a16="http://schemas.microsoft.com/office/drawing/2014/main" id="{36FDD2EB-1D14-B6E7-A444-B6B1C0F87A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4" y="3364964"/>
                <a:ext cx="9144000" cy="1149918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he-IL" dirty="0"/>
                  <a:t>ממוצע נע </a:t>
                </a:r>
                <a:r>
                  <a:rPr lang="he-IL" dirty="0" err="1"/>
                  <a:t>אוטורגרסיבי</a:t>
                </a:r>
                <a:r>
                  <a:rPr lang="he-IL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𝐴𝑅𝑀𝐴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), על בסיס </a:t>
                </a:r>
                <a:r>
                  <a:rPr lang="en-US" sz="1600" dirty="0"/>
                  <a:t>P.  </a:t>
                </a:r>
                <a:r>
                  <a:rPr lang="en-US" sz="1600" dirty="0" err="1"/>
                  <a:t>Bortot</a:t>
                </a:r>
                <a:r>
                  <a:rPr lang="en-US" sz="1600" dirty="0"/>
                  <a:t>  et  al:  "Sequential  predictions  of  menstrual  cycle  lengths",  Biostatistics  11.4 (2010) 741-755</a:t>
                </a:r>
              </a:p>
            </p:txBody>
          </p:sp>
        </mc:Choice>
        <mc:Fallback>
          <p:sp>
            <p:nvSpPr>
              <p:cNvPr id="3" name="!1">
                <a:extLst>
                  <a:ext uri="{FF2B5EF4-FFF2-40B4-BE49-F238E27FC236}">
                    <a16:creationId xmlns:a16="http://schemas.microsoft.com/office/drawing/2014/main" id="{36FDD2EB-1D14-B6E7-A444-B6B1C0F87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3364964"/>
                <a:ext cx="9144000" cy="1149918"/>
              </a:xfrm>
              <a:prstGeom prst="rect">
                <a:avLst/>
              </a:prstGeom>
              <a:blipFill>
                <a:blip r:embed="rId19"/>
                <a:stretch>
                  <a:fillRect r="-9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625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מדדים עבור חיזויים סטטיסטיים מודרניים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0804485" y="1963627"/>
            <a:ext cx="1125861" cy="1026968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765" y="1905000"/>
                <a:ext cx="9144000" cy="587896"/>
              </a:xfrm>
            </p:spPr>
            <p:txBody>
              <a:bodyPr rtlCol="1">
                <a:normAutofit/>
              </a:bodyPr>
              <a:lstStyle/>
              <a:p>
                <a:pPr algn="r" rtl="1"/>
                <a:r>
                  <a:rPr lang="he-IL" dirty="0"/>
                  <a:t>חיזוי מבוסס ממוצע נע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</m:oMath>
                </a14:m>
                <a:r>
                  <a:rPr lang="he-IL" dirty="0"/>
                  <a:t>)</a:t>
                </a:r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765" y="1905000"/>
                <a:ext cx="9144000" cy="587896"/>
              </a:xfrm>
              <a:blipFill>
                <a:blip r:embed="rId17"/>
                <a:stretch>
                  <a:fillRect t="-15625"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!1">
                <a:extLst>
                  <a:ext uri="{FF2B5EF4-FFF2-40B4-BE49-F238E27FC236}">
                    <a16:creationId xmlns:a16="http://schemas.microsoft.com/office/drawing/2014/main" id="{87719FA4-E418-A96E-0EDA-E35D62EB2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9984" y="2611193"/>
                <a:ext cx="9144000" cy="587896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dirty="0"/>
                  <a:t>החלקה </a:t>
                </a:r>
                <a:r>
                  <a:rPr lang="he-IL" dirty="0" err="1"/>
                  <a:t>מעריכית</a:t>
                </a:r>
                <a:r>
                  <a:rPr lang="he-IL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𝐸𝑀𝐴</m:t>
                    </m:r>
                  </m:oMath>
                </a14:m>
                <a:r>
                  <a:rPr lang="he-IL" dirty="0"/>
                  <a:t>)</a:t>
                </a:r>
              </a:p>
            </p:txBody>
          </p:sp>
        </mc:Choice>
        <mc:Fallback>
          <p:sp>
            <p:nvSpPr>
              <p:cNvPr id="5" name="!1">
                <a:extLst>
                  <a:ext uri="{FF2B5EF4-FFF2-40B4-BE49-F238E27FC236}">
                    <a16:creationId xmlns:a16="http://schemas.microsoft.com/office/drawing/2014/main" id="{87719FA4-E418-A96E-0EDA-E35D62EB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84" y="2611193"/>
                <a:ext cx="9144000" cy="587896"/>
              </a:xfrm>
              <a:prstGeom prst="rect">
                <a:avLst/>
              </a:prstGeom>
              <a:blipFill>
                <a:blip r:embed="rId18"/>
                <a:stretch>
                  <a:fillRect t="-15464"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!1">
                <a:extLst>
                  <a:ext uri="{FF2B5EF4-FFF2-40B4-BE49-F238E27FC236}">
                    <a16:creationId xmlns:a16="http://schemas.microsoft.com/office/drawing/2014/main" id="{36FDD2EB-1D14-B6E7-A444-B6B1C0F87A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4" y="3364964"/>
                <a:ext cx="9144000" cy="1149918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he-IL" dirty="0"/>
                  <a:t>ממוצע נע </a:t>
                </a:r>
                <a:r>
                  <a:rPr lang="he-IL" dirty="0" err="1"/>
                  <a:t>אוטורגרסיבי</a:t>
                </a:r>
                <a:r>
                  <a:rPr lang="he-IL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𝐴𝑅𝑀𝐴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), על בסיס </a:t>
                </a:r>
                <a:r>
                  <a:rPr lang="en-US" sz="1600" dirty="0"/>
                  <a:t>P.  </a:t>
                </a:r>
                <a:r>
                  <a:rPr lang="en-US" sz="1600" dirty="0" err="1"/>
                  <a:t>Bortot</a:t>
                </a:r>
                <a:r>
                  <a:rPr lang="en-US" sz="1600" dirty="0"/>
                  <a:t>  et  al:  "Sequential  predictions  of  menstrual  cycle  lengths",  Biostatistics  11.4 (2010) 741-755</a:t>
                </a:r>
              </a:p>
            </p:txBody>
          </p:sp>
        </mc:Choice>
        <mc:Fallback>
          <p:sp>
            <p:nvSpPr>
              <p:cNvPr id="3" name="!1">
                <a:extLst>
                  <a:ext uri="{FF2B5EF4-FFF2-40B4-BE49-F238E27FC236}">
                    <a16:creationId xmlns:a16="http://schemas.microsoft.com/office/drawing/2014/main" id="{36FDD2EB-1D14-B6E7-A444-B6B1C0F87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3364964"/>
                <a:ext cx="9144000" cy="1149918"/>
              </a:xfrm>
              <a:prstGeom prst="rect">
                <a:avLst/>
              </a:prstGeom>
              <a:blipFill>
                <a:blip r:embed="rId19"/>
                <a:stretch>
                  <a:fillRect r="-9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טבלה 5">
                <a:extLst>
                  <a:ext uri="{FF2B5EF4-FFF2-40B4-BE49-F238E27FC236}">
                    <a16:creationId xmlns:a16="http://schemas.microsoft.com/office/drawing/2014/main" id="{6AB44299-21E0-29DB-45AB-D4EEDA1534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2013025"/>
                  </p:ext>
                </p:extLst>
              </p:nvPr>
            </p:nvGraphicFramePr>
            <p:xfrm>
              <a:off x="2349996" y="4680757"/>
              <a:ext cx="8125884" cy="1483360"/>
            </p:xfrm>
            <a:graphic>
              <a:graphicData uri="http://schemas.openxmlformats.org/drawingml/2006/table">
                <a:tbl>
                  <a:tblPr rtl="1" firstRow="1" bandRow="1">
                    <a:tableStyleId>{8EC20E35-A176-4012-BC5E-935CFFF8708E}</a:tableStyleId>
                  </a:tblPr>
                  <a:tblGrid>
                    <a:gridCol w="4062942">
                      <a:extLst>
                        <a:ext uri="{9D8B030D-6E8A-4147-A177-3AD203B41FA5}">
                          <a16:colId xmlns:a16="http://schemas.microsoft.com/office/drawing/2014/main" val="1513657908"/>
                        </a:ext>
                      </a:extLst>
                    </a:gridCol>
                    <a:gridCol w="4062942">
                      <a:extLst>
                        <a:ext uri="{9D8B030D-6E8A-4147-A177-3AD203B41FA5}">
                          <a16:colId xmlns:a16="http://schemas.microsoft.com/office/drawing/2014/main" val="42285654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𝑀𝑒𝑡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𝑜𝑑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407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1104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6726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1292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𝐸𝑀𝐴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3245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he-IL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i="1" smtClean="0">
                                    <a:latin typeface="Cambria Math" panose="02040503050406030204" pitchFamily="18" charset="0"/>
                                  </a:rPr>
                                  <m:t>3176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𝐴𝑅𝑀𝐴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2436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טבלה 5">
                <a:extLst>
                  <a:ext uri="{FF2B5EF4-FFF2-40B4-BE49-F238E27FC236}">
                    <a16:creationId xmlns:a16="http://schemas.microsoft.com/office/drawing/2014/main" id="{6AB44299-21E0-29DB-45AB-D4EEDA1534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2013025"/>
                  </p:ext>
                </p:extLst>
              </p:nvPr>
            </p:nvGraphicFramePr>
            <p:xfrm>
              <a:off x="2349996" y="4680757"/>
              <a:ext cx="8125884" cy="1483360"/>
            </p:xfrm>
            <a:graphic>
              <a:graphicData uri="http://schemas.openxmlformats.org/drawingml/2006/table">
                <a:tbl>
                  <a:tblPr rtl="1" firstRow="1" bandRow="1">
                    <a:tableStyleId>{8EC20E35-A176-4012-BC5E-935CFFF8708E}</a:tableStyleId>
                  </a:tblPr>
                  <a:tblGrid>
                    <a:gridCol w="4062942">
                      <a:extLst>
                        <a:ext uri="{9D8B030D-6E8A-4147-A177-3AD203B41FA5}">
                          <a16:colId xmlns:a16="http://schemas.microsoft.com/office/drawing/2014/main" val="1513657908"/>
                        </a:ext>
                      </a:extLst>
                    </a:gridCol>
                    <a:gridCol w="4062942">
                      <a:extLst>
                        <a:ext uri="{9D8B030D-6E8A-4147-A177-3AD203B41FA5}">
                          <a16:colId xmlns:a16="http://schemas.microsoft.com/office/drawing/2014/main" val="42285654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0"/>
                          <a:stretch>
                            <a:fillRect t="-3279" r="-100300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0"/>
                          <a:stretch>
                            <a:fillRect l="-100000" t="-3279" r="-300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8407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0"/>
                          <a:stretch>
                            <a:fillRect t="-101613" r="-100300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0"/>
                          <a:stretch>
                            <a:fillRect l="-100000" t="-101613" r="-300" b="-2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6726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0"/>
                          <a:stretch>
                            <a:fillRect t="-204918" r="-100300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0"/>
                          <a:stretch>
                            <a:fillRect l="-100000" t="-204918" r="-300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245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0"/>
                          <a:stretch>
                            <a:fillRect t="-304918" r="-100300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0"/>
                          <a:stretch>
                            <a:fillRect l="-100000" t="-304918" r="-300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243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805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שיטת החיזוי העתיקה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739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שיטת החיזוי העתיקה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3852" y="1905000"/>
                <a:ext cx="9644913" cy="587896"/>
              </a:xfrm>
            </p:spPr>
            <p:txBody>
              <a:bodyPr rtlCol="1">
                <a:normAutofit/>
              </a:bodyPr>
              <a:lstStyle/>
              <a:p>
                <a:pPr algn="r" rtl="1"/>
                <a:r>
                  <a:rPr lang="he-IL" dirty="0"/>
                  <a:t>כנראה השימוש המוקדם ביותר בסגנון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𝐸𝑛𝑠𝑒𝑚𝑏𝑙𝑒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𝐹𝑜𝑟𝑒𝑐𝑎𝑠𝑡𝑖𝑛𝑔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3852" y="1905000"/>
                <a:ext cx="9644913" cy="587896"/>
              </a:xfrm>
              <a:blipFill>
                <a:blip r:embed="rId17"/>
                <a:stretch>
                  <a:fillRect t="-15625" r="-8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92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he-IL" dirty="0"/>
              <a:t>נושאים</a:t>
            </a:r>
          </a:p>
        </p:txBody>
      </p:sp>
      <p:grpSp>
        <p:nvGrpSpPr>
          <p:cNvPr id="24" name="!!1">
            <a:extLst>
              <a:ext uri="{FF2B5EF4-FFF2-40B4-BE49-F238E27FC236}">
                <a16:creationId xmlns:a16="http://schemas.microsoft.com/office/drawing/2014/main" id="{AB111CCA-7284-5193-7DED-6942B7319ED2}"/>
              </a:ext>
            </a:extLst>
          </p:cNvPr>
          <p:cNvGrpSpPr/>
          <p:nvPr/>
        </p:nvGrpSpPr>
        <p:grpSpPr>
          <a:xfrm>
            <a:off x="1554765" y="1844824"/>
            <a:ext cx="9144000" cy="648072"/>
            <a:chOff x="1554765" y="1844824"/>
            <a:chExt cx="9144000" cy="648072"/>
          </a:xfrm>
        </p:grpSpPr>
        <p:sp>
          <p:nvSpPr>
            <p:cNvPr id="8" name="תרשים זרימה: תהליך 7">
              <a:extLst>
                <a:ext uri="{FF2B5EF4-FFF2-40B4-BE49-F238E27FC236}">
                  <a16:creationId xmlns:a16="http://schemas.microsoft.com/office/drawing/2014/main" id="{44BE26D1-B7F8-B763-8525-DBBC5783BC62}"/>
                </a:ext>
              </a:extLst>
            </p:cNvPr>
            <p:cNvSpPr/>
            <p:nvPr/>
          </p:nvSpPr>
          <p:spPr>
            <a:xfrm>
              <a:off x="7390556" y="1844824"/>
              <a:ext cx="3308209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14" name="!1"/>
            <p:cNvSpPr>
              <a:spLocks noGrp="1"/>
            </p:cNvSpPr>
            <p:nvPr>
              <p:ph idx="1"/>
            </p:nvPr>
          </p:nvSpPr>
          <p:spPr>
            <a:xfrm>
              <a:off x="1554765" y="1905000"/>
              <a:ext cx="9144000" cy="587896"/>
            </a:xfrm>
          </p:spPr>
          <p:txBody>
            <a:bodyPr rtlCol="1">
              <a:normAutofit/>
            </a:bodyPr>
            <a:lstStyle/>
            <a:p>
              <a:pPr algn="r" rtl="1"/>
              <a:r>
                <a:rPr lang="he-IL" dirty="0"/>
                <a:t>הצגת בעיית החיזוי</a:t>
              </a:r>
            </a:p>
          </p:txBody>
        </p:sp>
      </p:grpSp>
      <p:sp>
        <p:nvSpPr>
          <p:cNvPr id="10" name="תרשים זרימה: תהליך 9">
            <a:extLst>
              <a:ext uri="{FF2B5EF4-FFF2-40B4-BE49-F238E27FC236}">
                <a16:creationId xmlns:a16="http://schemas.microsoft.com/office/drawing/2014/main" id="{F2725A5D-FA8D-221B-CA83-C1821788A193}"/>
              </a:ext>
            </a:extLst>
          </p:cNvPr>
          <p:cNvSpPr/>
          <p:nvPr/>
        </p:nvSpPr>
        <p:spPr>
          <a:xfrm>
            <a:off x="4788347" y="2915239"/>
            <a:ext cx="5626545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1" name="תרשים זרימה: תהליך 10">
            <a:extLst>
              <a:ext uri="{FF2B5EF4-FFF2-40B4-BE49-F238E27FC236}">
                <a16:creationId xmlns:a16="http://schemas.microsoft.com/office/drawing/2014/main" id="{2CBDD190-1B9F-67D8-CB2C-560F1C288698}"/>
              </a:ext>
            </a:extLst>
          </p:cNvPr>
          <p:cNvSpPr/>
          <p:nvPr/>
        </p:nvSpPr>
        <p:spPr>
          <a:xfrm>
            <a:off x="6822876" y="2541522"/>
            <a:ext cx="4028289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2" name="תרשים זרימה: תהליך 11">
            <a:extLst>
              <a:ext uri="{FF2B5EF4-FFF2-40B4-BE49-F238E27FC236}">
                <a16:creationId xmlns:a16="http://schemas.microsoft.com/office/drawing/2014/main" id="{0A944D43-9588-681F-377D-60C325CCDFA0}"/>
              </a:ext>
            </a:extLst>
          </p:cNvPr>
          <p:cNvSpPr/>
          <p:nvPr/>
        </p:nvSpPr>
        <p:spPr>
          <a:xfrm>
            <a:off x="7030516" y="4128495"/>
            <a:ext cx="3384376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5" name="תרשים זרימה: תהליך 14">
            <a:extLst>
              <a:ext uri="{FF2B5EF4-FFF2-40B4-BE49-F238E27FC236}">
                <a16:creationId xmlns:a16="http://schemas.microsoft.com/office/drawing/2014/main" id="{C3CADB94-1E45-8EAE-755F-7C76857BBD06}"/>
              </a:ext>
            </a:extLst>
          </p:cNvPr>
          <p:cNvSpPr/>
          <p:nvPr/>
        </p:nvSpPr>
        <p:spPr>
          <a:xfrm>
            <a:off x="7614964" y="3735304"/>
            <a:ext cx="2952327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6" name="תרשים זרימה: תהליך 15">
            <a:extLst>
              <a:ext uri="{FF2B5EF4-FFF2-40B4-BE49-F238E27FC236}">
                <a16:creationId xmlns:a16="http://schemas.microsoft.com/office/drawing/2014/main" id="{B2F9E2E1-3C56-2455-58A7-9E8C5F966D69}"/>
              </a:ext>
            </a:extLst>
          </p:cNvPr>
          <p:cNvSpPr/>
          <p:nvPr/>
        </p:nvSpPr>
        <p:spPr>
          <a:xfrm>
            <a:off x="3502124" y="4725144"/>
            <a:ext cx="6912768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7" name="תרשים זרימה: תהליך 16">
            <a:extLst>
              <a:ext uri="{FF2B5EF4-FFF2-40B4-BE49-F238E27FC236}">
                <a16:creationId xmlns:a16="http://schemas.microsoft.com/office/drawing/2014/main" id="{E7C3DF28-D2FE-319A-5DE8-B0DB070B0087}"/>
              </a:ext>
            </a:extLst>
          </p:cNvPr>
          <p:cNvSpPr/>
          <p:nvPr/>
        </p:nvSpPr>
        <p:spPr>
          <a:xfrm>
            <a:off x="1413892" y="5353796"/>
            <a:ext cx="9001000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0520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שיטת החיזוי העתיקה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3852" y="1905000"/>
                <a:ext cx="9644913" cy="587896"/>
              </a:xfrm>
            </p:spPr>
            <p:txBody>
              <a:bodyPr rtlCol="1">
                <a:normAutofit/>
              </a:bodyPr>
              <a:lstStyle/>
              <a:p>
                <a:pPr algn="r" rtl="1"/>
                <a:r>
                  <a:rPr lang="he-IL" dirty="0"/>
                  <a:t>כנראה השימוש המוקדם ביותר בסגנון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𝐸𝑛𝑠𝑒𝑚𝑏𝑙𝑒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𝐹𝑜𝑟𝑒𝑐𝑎𝑠𝑡𝑖𝑛𝑔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3852" y="1905000"/>
                <a:ext cx="9644913" cy="587896"/>
              </a:xfrm>
              <a:blipFill>
                <a:blip r:embed="rId17"/>
                <a:stretch>
                  <a:fillRect t="-15625" r="-8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!1">
            <a:extLst>
              <a:ext uri="{FF2B5EF4-FFF2-40B4-BE49-F238E27FC236}">
                <a16:creationId xmlns:a16="http://schemas.microsoft.com/office/drawing/2014/main" id="{D4A82FD4-37AA-FA45-0950-44325552C592}"/>
              </a:ext>
            </a:extLst>
          </p:cNvPr>
          <p:cNvSpPr txBox="1">
            <a:spLocks/>
          </p:cNvSpPr>
          <p:nvPr/>
        </p:nvSpPr>
        <p:spPr>
          <a:xfrm>
            <a:off x="1070016" y="2615244"/>
            <a:ext cx="9644913" cy="58789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הלכות פרישה סמוך לווסת</a:t>
            </a:r>
          </a:p>
        </p:txBody>
      </p:sp>
      <p:graphicFrame>
        <p:nvGraphicFramePr>
          <p:cNvPr id="5" name="!!טבלה 5">
            <a:extLst>
              <a:ext uri="{FF2B5EF4-FFF2-40B4-BE49-F238E27FC236}">
                <a16:creationId xmlns:a16="http://schemas.microsoft.com/office/drawing/2014/main" id="{1CDEEDCA-6CF9-EF7C-713E-2560A1FCF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08287"/>
              </p:ext>
            </p:extLst>
          </p:nvPr>
        </p:nvGraphicFramePr>
        <p:xfrm>
          <a:off x="2232812" y="3440097"/>
          <a:ext cx="8125884" cy="370840"/>
        </p:xfrm>
        <a:graphic>
          <a:graphicData uri="http://schemas.openxmlformats.org/drawingml/2006/table">
            <a:tbl>
              <a:tblPr rtl="1" firstRow="1" bandRow="1">
                <a:tableStyleId>{8EC20E35-A176-4012-BC5E-935CFFF8708E}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513657908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422856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התייחסות במחקר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הלכות פרישה סמוך לווסת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0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325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שיטת החיזוי העתיקה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3852" y="1905000"/>
                <a:ext cx="9644913" cy="587896"/>
              </a:xfrm>
            </p:spPr>
            <p:txBody>
              <a:bodyPr rtlCol="1">
                <a:normAutofit/>
              </a:bodyPr>
              <a:lstStyle/>
              <a:p>
                <a:pPr algn="r" rtl="1"/>
                <a:r>
                  <a:rPr lang="he-IL" dirty="0"/>
                  <a:t>כנראה השימוש המוקדם ביותר בסגנון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𝐸𝑛𝑠𝑒𝑚𝑏𝑙𝑒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𝐹𝑜𝑟𝑒𝑐𝑎𝑠𝑡𝑖𝑛𝑔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3852" y="1905000"/>
                <a:ext cx="9644913" cy="587896"/>
              </a:xfrm>
              <a:blipFill>
                <a:blip r:embed="rId17"/>
                <a:stretch>
                  <a:fillRect t="-15625" r="-8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!1">
            <a:extLst>
              <a:ext uri="{FF2B5EF4-FFF2-40B4-BE49-F238E27FC236}">
                <a16:creationId xmlns:a16="http://schemas.microsoft.com/office/drawing/2014/main" id="{D4A82FD4-37AA-FA45-0950-44325552C592}"/>
              </a:ext>
            </a:extLst>
          </p:cNvPr>
          <p:cNvSpPr txBox="1">
            <a:spLocks/>
          </p:cNvSpPr>
          <p:nvPr/>
        </p:nvSpPr>
        <p:spPr>
          <a:xfrm>
            <a:off x="1070016" y="2615244"/>
            <a:ext cx="9644913" cy="58789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הלכות פרישה סמוך לווסת</a:t>
            </a:r>
          </a:p>
        </p:txBody>
      </p:sp>
      <p:graphicFrame>
        <p:nvGraphicFramePr>
          <p:cNvPr id="5" name="!!טבלה 5">
            <a:extLst>
              <a:ext uri="{FF2B5EF4-FFF2-40B4-BE49-F238E27FC236}">
                <a16:creationId xmlns:a16="http://schemas.microsoft.com/office/drawing/2014/main" id="{1CDEEDCA-6CF9-EF7C-713E-2560A1FCF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10070"/>
              </p:ext>
            </p:extLst>
          </p:nvPr>
        </p:nvGraphicFramePr>
        <p:xfrm>
          <a:off x="2232812" y="3440097"/>
          <a:ext cx="8125884" cy="741680"/>
        </p:xfrm>
        <a:graphic>
          <a:graphicData uri="http://schemas.openxmlformats.org/drawingml/2006/table">
            <a:tbl>
              <a:tblPr rtl="1" firstRow="1" bandRow="1">
                <a:tableStyleId>{8EC20E35-A176-4012-BC5E-935CFFF8708E}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513657908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422856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התייחסות במחקר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הלכות פרישה סמוך לווסת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מחזור וסת סדיר או לא סדיר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וסת קבוע או לא קבוע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2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7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שיטת החיזוי העתיקה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3852" y="1905000"/>
                <a:ext cx="9644913" cy="587896"/>
              </a:xfrm>
            </p:spPr>
            <p:txBody>
              <a:bodyPr rtlCol="1">
                <a:normAutofit/>
              </a:bodyPr>
              <a:lstStyle/>
              <a:p>
                <a:pPr algn="r" rtl="1"/>
                <a:r>
                  <a:rPr lang="he-IL" dirty="0"/>
                  <a:t>כנראה השימוש המוקדם ביותר בסגנון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𝐸𝑛𝑠𝑒𝑚𝑏𝑙𝑒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𝐹𝑜𝑟𝑒𝑐𝑎𝑠𝑡𝑖𝑛𝑔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3852" y="1905000"/>
                <a:ext cx="9644913" cy="587896"/>
              </a:xfrm>
              <a:blipFill>
                <a:blip r:embed="rId17"/>
                <a:stretch>
                  <a:fillRect t="-15625" r="-8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!1">
            <a:extLst>
              <a:ext uri="{FF2B5EF4-FFF2-40B4-BE49-F238E27FC236}">
                <a16:creationId xmlns:a16="http://schemas.microsoft.com/office/drawing/2014/main" id="{D4A82FD4-37AA-FA45-0950-44325552C592}"/>
              </a:ext>
            </a:extLst>
          </p:cNvPr>
          <p:cNvSpPr txBox="1">
            <a:spLocks/>
          </p:cNvSpPr>
          <p:nvPr/>
        </p:nvSpPr>
        <p:spPr>
          <a:xfrm>
            <a:off x="1070016" y="2615244"/>
            <a:ext cx="9644913" cy="58789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הלכות פרישה סמוך לווסת</a:t>
            </a:r>
          </a:p>
        </p:txBody>
      </p:sp>
      <p:graphicFrame>
        <p:nvGraphicFramePr>
          <p:cNvPr id="5" name="!!טבלה 5">
            <a:extLst>
              <a:ext uri="{FF2B5EF4-FFF2-40B4-BE49-F238E27FC236}">
                <a16:creationId xmlns:a16="http://schemas.microsoft.com/office/drawing/2014/main" id="{1CDEEDCA-6CF9-EF7C-713E-2560A1FCF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19461"/>
              </p:ext>
            </p:extLst>
          </p:nvPr>
        </p:nvGraphicFramePr>
        <p:xfrm>
          <a:off x="2232812" y="3440097"/>
          <a:ext cx="8125884" cy="1112520"/>
        </p:xfrm>
        <a:graphic>
          <a:graphicData uri="http://schemas.openxmlformats.org/drawingml/2006/table">
            <a:tbl>
              <a:tblPr rtl="1" firstRow="1" bandRow="1">
                <a:tableStyleId>{8EC20E35-A176-4012-BC5E-935CFFF8708E}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513657908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422856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התייחסות במחקר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הלכות פרישה סמוך לווסת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מחזור וסת סדיר או לא סדיר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וסת קבוע או לא קבוע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2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מרחב מצבים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מעבר בין מצבי וסת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4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404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שיטת החיזוי העתיקה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3852" y="1905000"/>
                <a:ext cx="9644913" cy="587896"/>
              </a:xfrm>
            </p:spPr>
            <p:txBody>
              <a:bodyPr rtlCol="1">
                <a:normAutofit/>
              </a:bodyPr>
              <a:lstStyle/>
              <a:p>
                <a:pPr algn="r" rtl="1"/>
                <a:r>
                  <a:rPr lang="he-IL" dirty="0"/>
                  <a:t>כנראה השימוש המוקדם ביותר בסגנון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𝐸𝑛𝑠𝑒𝑚𝑏𝑙𝑒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𝐹𝑜𝑟𝑒𝑐𝑎𝑠𝑡𝑖𝑛𝑔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3852" y="1905000"/>
                <a:ext cx="9644913" cy="587896"/>
              </a:xfrm>
              <a:blipFill>
                <a:blip r:embed="rId17"/>
                <a:stretch>
                  <a:fillRect t="-15625" r="-8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!1">
            <a:extLst>
              <a:ext uri="{FF2B5EF4-FFF2-40B4-BE49-F238E27FC236}">
                <a16:creationId xmlns:a16="http://schemas.microsoft.com/office/drawing/2014/main" id="{D4A82FD4-37AA-FA45-0950-44325552C592}"/>
              </a:ext>
            </a:extLst>
          </p:cNvPr>
          <p:cNvSpPr txBox="1">
            <a:spLocks/>
          </p:cNvSpPr>
          <p:nvPr/>
        </p:nvSpPr>
        <p:spPr>
          <a:xfrm>
            <a:off x="1070016" y="2615244"/>
            <a:ext cx="9644913" cy="58789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הלכות פרישה סמוך לווסת</a:t>
            </a:r>
          </a:p>
        </p:txBody>
      </p:sp>
      <p:graphicFrame>
        <p:nvGraphicFramePr>
          <p:cNvPr id="5" name="!!טבלה 5">
            <a:extLst>
              <a:ext uri="{FF2B5EF4-FFF2-40B4-BE49-F238E27FC236}">
                <a16:creationId xmlns:a16="http://schemas.microsoft.com/office/drawing/2014/main" id="{1CDEEDCA-6CF9-EF7C-713E-2560A1FCF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93475"/>
              </p:ext>
            </p:extLst>
          </p:nvPr>
        </p:nvGraphicFramePr>
        <p:xfrm>
          <a:off x="2232812" y="3440097"/>
          <a:ext cx="8125884" cy="1483360"/>
        </p:xfrm>
        <a:graphic>
          <a:graphicData uri="http://schemas.openxmlformats.org/drawingml/2006/table">
            <a:tbl>
              <a:tblPr rtl="1" firstRow="1" bandRow="1">
                <a:tableStyleId>{8EC20E35-A176-4012-BC5E-935CFFF8708E}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513657908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422856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התייחסות במחקר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הלכות פרישה סמוך לווסת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מחזור וסת סדיר או לא סדיר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וסת קבוע או לא קבוע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2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מרחב מצבים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מעבר בין מצבי וסת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4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חלוקה לגילאים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נערה, אישה, זקנה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4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957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שיטת החיזוי העתיקה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3852" y="1905000"/>
                <a:ext cx="9644913" cy="587896"/>
              </a:xfrm>
            </p:spPr>
            <p:txBody>
              <a:bodyPr rtlCol="1">
                <a:normAutofit/>
              </a:bodyPr>
              <a:lstStyle/>
              <a:p>
                <a:pPr algn="r" rtl="1"/>
                <a:r>
                  <a:rPr lang="he-IL" dirty="0"/>
                  <a:t>כנראה השימוש המוקדם ביותר בסגנון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𝐸𝑛𝑠𝑒𝑚𝑏𝑙𝑒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𝐹𝑜𝑟𝑒𝑐𝑎𝑠𝑡𝑖𝑛𝑔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3852" y="1905000"/>
                <a:ext cx="9644913" cy="587896"/>
              </a:xfrm>
              <a:blipFill>
                <a:blip r:embed="rId17"/>
                <a:stretch>
                  <a:fillRect t="-15625" r="-8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!1">
            <a:extLst>
              <a:ext uri="{FF2B5EF4-FFF2-40B4-BE49-F238E27FC236}">
                <a16:creationId xmlns:a16="http://schemas.microsoft.com/office/drawing/2014/main" id="{D4A82FD4-37AA-FA45-0950-44325552C592}"/>
              </a:ext>
            </a:extLst>
          </p:cNvPr>
          <p:cNvSpPr txBox="1">
            <a:spLocks/>
          </p:cNvSpPr>
          <p:nvPr/>
        </p:nvSpPr>
        <p:spPr>
          <a:xfrm>
            <a:off x="1070016" y="2615244"/>
            <a:ext cx="9644913" cy="58789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הלכות פרישה סמוך לווסת</a:t>
            </a:r>
          </a:p>
        </p:txBody>
      </p:sp>
      <p:graphicFrame>
        <p:nvGraphicFramePr>
          <p:cNvPr id="5" name="!!טבלה 5">
            <a:extLst>
              <a:ext uri="{FF2B5EF4-FFF2-40B4-BE49-F238E27FC236}">
                <a16:creationId xmlns:a16="http://schemas.microsoft.com/office/drawing/2014/main" id="{1CDEEDCA-6CF9-EF7C-713E-2560A1FCF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59524"/>
              </p:ext>
            </p:extLst>
          </p:nvPr>
        </p:nvGraphicFramePr>
        <p:xfrm>
          <a:off x="2232812" y="3440097"/>
          <a:ext cx="8125884" cy="1854200"/>
        </p:xfrm>
        <a:graphic>
          <a:graphicData uri="http://schemas.openxmlformats.org/drawingml/2006/table">
            <a:tbl>
              <a:tblPr rtl="1" firstRow="1" bandRow="1">
                <a:tableStyleId>{8EC20E35-A176-4012-BC5E-935CFFF8708E}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513657908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422856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התייחסות במחקר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הלכות פרישה סמוך לווסת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מחזור וסת סדיר או לא סדיר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וסת קבוע או לא קבוע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2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מרחב מצבים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מעבר בין מצבי וסת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4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חלוקה לגילאים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נערה, אישה, זקנה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4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מצבי לחץ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"</a:t>
                      </a:r>
                      <a:r>
                        <a:rPr lang="he-IL" dirty="0" err="1"/>
                        <a:t>היתה</a:t>
                      </a:r>
                      <a:r>
                        <a:rPr lang="he-IL" dirty="0"/>
                        <a:t> נחבאת במחבוא"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0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284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שיטת החיזוי העתיקה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3852" y="1905000"/>
                <a:ext cx="9644913" cy="587896"/>
              </a:xfrm>
            </p:spPr>
            <p:txBody>
              <a:bodyPr rtlCol="1">
                <a:normAutofit/>
              </a:bodyPr>
              <a:lstStyle/>
              <a:p>
                <a:pPr algn="r" rtl="1"/>
                <a:r>
                  <a:rPr lang="he-IL" dirty="0"/>
                  <a:t>כנראה השימוש המוקדם ביותר בסגנון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𝐸𝑛𝑠𝑒𝑚𝑏𝑙𝑒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𝐹𝑜𝑟𝑒𝑐𝑎𝑠𝑡𝑖𝑛𝑔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3852" y="1905000"/>
                <a:ext cx="9644913" cy="587896"/>
              </a:xfrm>
              <a:blipFill>
                <a:blip r:embed="rId17"/>
                <a:stretch>
                  <a:fillRect t="-15625" r="-8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!1">
            <a:extLst>
              <a:ext uri="{FF2B5EF4-FFF2-40B4-BE49-F238E27FC236}">
                <a16:creationId xmlns:a16="http://schemas.microsoft.com/office/drawing/2014/main" id="{D4A82FD4-37AA-FA45-0950-44325552C592}"/>
              </a:ext>
            </a:extLst>
          </p:cNvPr>
          <p:cNvSpPr txBox="1">
            <a:spLocks/>
          </p:cNvSpPr>
          <p:nvPr/>
        </p:nvSpPr>
        <p:spPr>
          <a:xfrm>
            <a:off x="1070016" y="2615244"/>
            <a:ext cx="9644913" cy="58789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הלכות פרישה סמוך לווסת</a:t>
            </a:r>
          </a:p>
        </p:txBody>
      </p:sp>
      <p:graphicFrame>
        <p:nvGraphicFramePr>
          <p:cNvPr id="5" name="!!טבלה 5">
            <a:extLst>
              <a:ext uri="{FF2B5EF4-FFF2-40B4-BE49-F238E27FC236}">
                <a16:creationId xmlns:a16="http://schemas.microsoft.com/office/drawing/2014/main" id="{1CDEEDCA-6CF9-EF7C-713E-2560A1FCF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66705"/>
              </p:ext>
            </p:extLst>
          </p:nvPr>
        </p:nvGraphicFramePr>
        <p:xfrm>
          <a:off x="2232812" y="3440097"/>
          <a:ext cx="8125884" cy="2225040"/>
        </p:xfrm>
        <a:graphic>
          <a:graphicData uri="http://schemas.openxmlformats.org/drawingml/2006/table">
            <a:tbl>
              <a:tblPr rtl="1" firstRow="1" bandRow="1">
                <a:tableStyleId>{8EC20E35-A176-4012-BC5E-935CFFF8708E}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513657908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422856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התייחסות במחקר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הלכות פרישה סמוך לווסת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מחזור וסת סדיר או לא סדיר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סוגי וסת קבוע או לא קבוע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2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מרחב מצבים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מעבר בין מצבי וסת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24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חלוקה לגילאים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נערה, אישה, זקנה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4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מצבי לחץ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"</a:t>
                      </a:r>
                      <a:r>
                        <a:rPr lang="he-IL" dirty="0" err="1"/>
                        <a:t>היתה</a:t>
                      </a:r>
                      <a:r>
                        <a:rPr lang="he-IL" dirty="0"/>
                        <a:t> נחבאת במחבוא"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מצב גופני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סוגי "וסת גוף" קבוע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3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796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פרישה סמוך לווסת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883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פרישה סמוך לווסת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765" y="1904999"/>
                <a:ext cx="9144000" cy="1235969"/>
              </a:xfrm>
            </p:spPr>
            <p:txBody>
              <a:bodyPr rtlCol="1">
                <a:normAutofit/>
              </a:bodyPr>
              <a:lstStyle/>
              <a:p>
                <a:pPr algn="r" rtl="1">
                  <a:lnSpc>
                    <a:spcPct val="160000"/>
                  </a:lnSpc>
                </a:pPr>
                <a:r>
                  <a:rPr lang="he-IL" dirty="0"/>
                  <a:t>חיזוי כשהווסת לא קבוע: יום חודש, אורך מחזור של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he-IL" dirty="0"/>
                  <a:t>, מחזור הווסת האחרון</a:t>
                </a:r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765" y="1904999"/>
                <a:ext cx="9144000" cy="1235969"/>
              </a:xfrm>
              <a:blipFill>
                <a:blip r:embed="rId17"/>
                <a:stretch>
                  <a:fillRect r="-1000" b="-64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7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פרישה סמוך לווסת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765" y="1904999"/>
                <a:ext cx="9144000" cy="1235969"/>
              </a:xfrm>
            </p:spPr>
            <p:txBody>
              <a:bodyPr rtlCol="1">
                <a:normAutofit/>
              </a:bodyPr>
              <a:lstStyle/>
              <a:p>
                <a:pPr algn="r" rtl="1">
                  <a:lnSpc>
                    <a:spcPct val="160000"/>
                  </a:lnSpc>
                </a:pPr>
                <a:r>
                  <a:rPr lang="he-IL" dirty="0"/>
                  <a:t>חיזוי כשהווסת לא קבוע: יום חודש, אורך מחזור של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he-IL" dirty="0"/>
                  <a:t>, מחזור הווסת האחרון</a:t>
                </a:r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765" y="1904999"/>
                <a:ext cx="9144000" cy="1235969"/>
              </a:xfrm>
              <a:blipFill>
                <a:blip r:embed="rId17"/>
                <a:stretch>
                  <a:fillRect r="-1000" b="-64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!1">
            <a:extLst>
              <a:ext uri="{FF2B5EF4-FFF2-40B4-BE49-F238E27FC236}">
                <a16:creationId xmlns:a16="http://schemas.microsoft.com/office/drawing/2014/main" id="{B7E953AD-048D-2E23-3075-109F4D87A715}"/>
              </a:ext>
            </a:extLst>
          </p:cNvPr>
          <p:cNvSpPr txBox="1">
            <a:spLocks/>
          </p:cNvSpPr>
          <p:nvPr/>
        </p:nvSpPr>
        <p:spPr>
          <a:xfrm>
            <a:off x="1530359" y="3059103"/>
            <a:ext cx="9144000" cy="123596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he-IL" dirty="0"/>
              <a:t>חיזוי כשהווסת קבוע: רק אורך מחזור וסת לפי הקביעות.</a:t>
            </a:r>
          </a:p>
        </p:txBody>
      </p:sp>
    </p:spTree>
    <p:extLst>
      <p:ext uri="{BB962C8B-B14F-4D97-AF65-F5344CB8AC3E}">
        <p14:creationId xmlns:p14="http://schemas.microsoft.com/office/powerpoint/2010/main" val="282352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פרישה סמוך לווסת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765" y="1904999"/>
                <a:ext cx="9144000" cy="1235969"/>
              </a:xfrm>
            </p:spPr>
            <p:txBody>
              <a:bodyPr rtlCol="1">
                <a:normAutofit/>
              </a:bodyPr>
              <a:lstStyle/>
              <a:p>
                <a:pPr algn="r" rtl="1">
                  <a:lnSpc>
                    <a:spcPct val="160000"/>
                  </a:lnSpc>
                </a:pPr>
                <a:r>
                  <a:rPr lang="he-IL" dirty="0"/>
                  <a:t>חיזוי כשהווסת לא קבוע: יום חודש, אורך מחזור של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he-IL" dirty="0"/>
                  <a:t>, מחזור הווסת האחרון</a:t>
                </a:r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765" y="1904999"/>
                <a:ext cx="9144000" cy="1235969"/>
              </a:xfrm>
              <a:blipFill>
                <a:blip r:embed="rId17"/>
                <a:stretch>
                  <a:fillRect r="-1000" b="-64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!1">
            <a:extLst>
              <a:ext uri="{FF2B5EF4-FFF2-40B4-BE49-F238E27FC236}">
                <a16:creationId xmlns:a16="http://schemas.microsoft.com/office/drawing/2014/main" id="{B7E953AD-048D-2E23-3075-109F4D87A715}"/>
              </a:ext>
            </a:extLst>
          </p:cNvPr>
          <p:cNvSpPr txBox="1">
            <a:spLocks/>
          </p:cNvSpPr>
          <p:nvPr/>
        </p:nvSpPr>
        <p:spPr>
          <a:xfrm>
            <a:off x="1530359" y="3059103"/>
            <a:ext cx="9144000" cy="123596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he-IL" dirty="0"/>
              <a:t>חיזוי כשהווסת קבוע: רק אורך מחזור וסת לפי הקביעות.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!1">
                <a:extLst>
                  <a:ext uri="{FF2B5EF4-FFF2-40B4-BE49-F238E27FC236}">
                    <a16:creationId xmlns:a16="http://schemas.microsoft.com/office/drawing/2014/main" id="{DFC0A387-7356-0443-4277-0882713D63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4" y="3911467"/>
                <a:ext cx="9144000" cy="1235969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he-IL" dirty="0"/>
                  <a:t>קביעה וחזרה למצב לא קבוע: על ידי רצף של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he-IL" dirty="0"/>
                  <a:t>  מחזורי וסת. </a:t>
                </a:r>
              </a:p>
            </p:txBody>
          </p:sp>
        </mc:Choice>
        <mc:Fallback>
          <p:sp>
            <p:nvSpPr>
              <p:cNvPr id="4" name="!1">
                <a:extLst>
                  <a:ext uri="{FF2B5EF4-FFF2-40B4-BE49-F238E27FC236}">
                    <a16:creationId xmlns:a16="http://schemas.microsoft.com/office/drawing/2014/main" id="{DFC0A387-7356-0443-4277-0882713D6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3911467"/>
                <a:ext cx="9144000" cy="1235969"/>
              </a:xfrm>
              <a:prstGeom prst="rect">
                <a:avLst/>
              </a:prstGeom>
              <a:blipFill>
                <a:blip r:embed="rId18"/>
                <a:stretch>
                  <a:fillRect r="-9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19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he-IL" dirty="0"/>
              <a:t>נושאים</a:t>
            </a:r>
          </a:p>
        </p:txBody>
      </p:sp>
      <p:grpSp>
        <p:nvGrpSpPr>
          <p:cNvPr id="24" name="!!1">
            <a:extLst>
              <a:ext uri="{FF2B5EF4-FFF2-40B4-BE49-F238E27FC236}">
                <a16:creationId xmlns:a16="http://schemas.microsoft.com/office/drawing/2014/main" id="{AB111CCA-7284-5193-7DED-6942B7319ED2}"/>
              </a:ext>
            </a:extLst>
          </p:cNvPr>
          <p:cNvGrpSpPr/>
          <p:nvPr/>
        </p:nvGrpSpPr>
        <p:grpSpPr>
          <a:xfrm>
            <a:off x="1554765" y="1844824"/>
            <a:ext cx="9144000" cy="648072"/>
            <a:chOff x="1554765" y="1844824"/>
            <a:chExt cx="9144000" cy="648072"/>
          </a:xfrm>
        </p:grpSpPr>
        <p:sp>
          <p:nvSpPr>
            <p:cNvPr id="8" name="תרשים זרימה: תהליך 7">
              <a:extLst>
                <a:ext uri="{FF2B5EF4-FFF2-40B4-BE49-F238E27FC236}">
                  <a16:creationId xmlns:a16="http://schemas.microsoft.com/office/drawing/2014/main" id="{44BE26D1-B7F8-B763-8525-DBBC5783BC62}"/>
                </a:ext>
              </a:extLst>
            </p:cNvPr>
            <p:cNvSpPr/>
            <p:nvPr/>
          </p:nvSpPr>
          <p:spPr>
            <a:xfrm>
              <a:off x="7390556" y="1844824"/>
              <a:ext cx="3308209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14" name="!1"/>
            <p:cNvSpPr>
              <a:spLocks noGrp="1"/>
            </p:cNvSpPr>
            <p:nvPr>
              <p:ph idx="1"/>
            </p:nvPr>
          </p:nvSpPr>
          <p:spPr>
            <a:xfrm>
              <a:off x="1554765" y="1905000"/>
              <a:ext cx="9144000" cy="587896"/>
            </a:xfrm>
          </p:spPr>
          <p:txBody>
            <a:bodyPr rtlCol="1">
              <a:normAutofit/>
            </a:bodyPr>
            <a:lstStyle/>
            <a:p>
              <a:pPr algn="r" rtl="1"/>
              <a:r>
                <a:rPr lang="he-IL" dirty="0"/>
                <a:t>הצגת בעיית החיזוי</a:t>
              </a:r>
            </a:p>
          </p:txBody>
        </p:sp>
      </p:grpSp>
      <p:sp>
        <p:nvSpPr>
          <p:cNvPr id="10" name="תרשים זרימה: תהליך 9">
            <a:extLst>
              <a:ext uri="{FF2B5EF4-FFF2-40B4-BE49-F238E27FC236}">
                <a16:creationId xmlns:a16="http://schemas.microsoft.com/office/drawing/2014/main" id="{F2725A5D-FA8D-221B-CA83-C1821788A193}"/>
              </a:ext>
            </a:extLst>
          </p:cNvPr>
          <p:cNvSpPr/>
          <p:nvPr/>
        </p:nvSpPr>
        <p:spPr>
          <a:xfrm>
            <a:off x="4788347" y="2915239"/>
            <a:ext cx="5626545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2" name="!!2">
            <a:extLst>
              <a:ext uri="{FF2B5EF4-FFF2-40B4-BE49-F238E27FC236}">
                <a16:creationId xmlns:a16="http://schemas.microsoft.com/office/drawing/2014/main" id="{D11775FC-E17E-C46D-10C3-8640799E0248}"/>
              </a:ext>
            </a:extLst>
          </p:cNvPr>
          <p:cNvGrpSpPr/>
          <p:nvPr/>
        </p:nvGrpSpPr>
        <p:grpSpPr>
          <a:xfrm>
            <a:off x="1554765" y="2507182"/>
            <a:ext cx="9296400" cy="622236"/>
            <a:chOff x="1554765" y="2507182"/>
            <a:chExt cx="9296400" cy="622236"/>
          </a:xfrm>
        </p:grpSpPr>
        <p:sp>
          <p:nvSpPr>
            <p:cNvPr id="2" name="2">
              <a:extLst>
                <a:ext uri="{FF2B5EF4-FFF2-40B4-BE49-F238E27FC236}">
                  <a16:creationId xmlns:a16="http://schemas.microsoft.com/office/drawing/2014/main" id="{BF6254B4-02D1-73FB-CB69-E6FED29D8E4F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2507182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בחירת מקור נתונים מתאים</a:t>
              </a:r>
            </a:p>
          </p:txBody>
        </p:sp>
        <p:sp>
          <p:nvSpPr>
            <p:cNvPr id="11" name="תרשים זרימה: תהליך 10">
              <a:extLst>
                <a:ext uri="{FF2B5EF4-FFF2-40B4-BE49-F238E27FC236}">
                  <a16:creationId xmlns:a16="http://schemas.microsoft.com/office/drawing/2014/main" id="{2CBDD190-1B9F-67D8-CB2C-560F1C288698}"/>
                </a:ext>
              </a:extLst>
            </p:cNvPr>
            <p:cNvSpPr/>
            <p:nvPr/>
          </p:nvSpPr>
          <p:spPr>
            <a:xfrm>
              <a:off x="6822876" y="2541522"/>
              <a:ext cx="4028289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sp>
        <p:nvSpPr>
          <p:cNvPr id="12" name="תרשים זרימה: תהליך 11">
            <a:extLst>
              <a:ext uri="{FF2B5EF4-FFF2-40B4-BE49-F238E27FC236}">
                <a16:creationId xmlns:a16="http://schemas.microsoft.com/office/drawing/2014/main" id="{0A944D43-9588-681F-377D-60C325CCDFA0}"/>
              </a:ext>
            </a:extLst>
          </p:cNvPr>
          <p:cNvSpPr/>
          <p:nvPr/>
        </p:nvSpPr>
        <p:spPr>
          <a:xfrm>
            <a:off x="7030516" y="4128495"/>
            <a:ext cx="3384376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5" name="תרשים זרימה: תהליך 14">
            <a:extLst>
              <a:ext uri="{FF2B5EF4-FFF2-40B4-BE49-F238E27FC236}">
                <a16:creationId xmlns:a16="http://schemas.microsoft.com/office/drawing/2014/main" id="{C3CADB94-1E45-8EAE-755F-7C76857BBD06}"/>
              </a:ext>
            </a:extLst>
          </p:cNvPr>
          <p:cNvSpPr/>
          <p:nvPr/>
        </p:nvSpPr>
        <p:spPr>
          <a:xfrm>
            <a:off x="7614964" y="3735304"/>
            <a:ext cx="2952327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6" name="תרשים זרימה: תהליך 15">
            <a:extLst>
              <a:ext uri="{FF2B5EF4-FFF2-40B4-BE49-F238E27FC236}">
                <a16:creationId xmlns:a16="http://schemas.microsoft.com/office/drawing/2014/main" id="{B2F9E2E1-3C56-2455-58A7-9E8C5F966D69}"/>
              </a:ext>
            </a:extLst>
          </p:cNvPr>
          <p:cNvSpPr/>
          <p:nvPr/>
        </p:nvSpPr>
        <p:spPr>
          <a:xfrm>
            <a:off x="3502124" y="4725144"/>
            <a:ext cx="6912768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7" name="תרשים זרימה: תהליך 16">
            <a:extLst>
              <a:ext uri="{FF2B5EF4-FFF2-40B4-BE49-F238E27FC236}">
                <a16:creationId xmlns:a16="http://schemas.microsoft.com/office/drawing/2014/main" id="{E7C3DF28-D2FE-319A-5DE8-B0DB070B0087}"/>
              </a:ext>
            </a:extLst>
          </p:cNvPr>
          <p:cNvSpPr/>
          <p:nvPr/>
        </p:nvSpPr>
        <p:spPr>
          <a:xfrm>
            <a:off x="1413892" y="5353796"/>
            <a:ext cx="9001000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569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פרישה סמוך לווסת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765" y="1904999"/>
                <a:ext cx="9144000" cy="1235969"/>
              </a:xfrm>
            </p:spPr>
            <p:txBody>
              <a:bodyPr rtlCol="1">
                <a:normAutofit/>
              </a:bodyPr>
              <a:lstStyle/>
              <a:p>
                <a:pPr algn="r" rtl="1">
                  <a:lnSpc>
                    <a:spcPct val="160000"/>
                  </a:lnSpc>
                </a:pPr>
                <a:r>
                  <a:rPr lang="he-IL" dirty="0"/>
                  <a:t>חיזוי כשהווסת לא קבוע: יום חודש, אורך מחזור של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he-IL" dirty="0"/>
                  <a:t>, מחזור הווסת האחרון</a:t>
                </a:r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765" y="1904999"/>
                <a:ext cx="9144000" cy="1235969"/>
              </a:xfrm>
              <a:blipFill>
                <a:blip r:embed="rId17"/>
                <a:stretch>
                  <a:fillRect r="-1000" b="-64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!1">
            <a:extLst>
              <a:ext uri="{FF2B5EF4-FFF2-40B4-BE49-F238E27FC236}">
                <a16:creationId xmlns:a16="http://schemas.microsoft.com/office/drawing/2014/main" id="{B7E953AD-048D-2E23-3075-109F4D87A715}"/>
              </a:ext>
            </a:extLst>
          </p:cNvPr>
          <p:cNvSpPr txBox="1">
            <a:spLocks/>
          </p:cNvSpPr>
          <p:nvPr/>
        </p:nvSpPr>
        <p:spPr>
          <a:xfrm>
            <a:off x="1530359" y="3059103"/>
            <a:ext cx="9144000" cy="123596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he-IL" dirty="0"/>
              <a:t>חיזוי כשהווסת קבוע: רק אורך מחזור וסת לפי הקביעות.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!1">
                <a:extLst>
                  <a:ext uri="{FF2B5EF4-FFF2-40B4-BE49-F238E27FC236}">
                    <a16:creationId xmlns:a16="http://schemas.microsoft.com/office/drawing/2014/main" id="{DFC0A387-7356-0443-4277-0882713D63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4" y="3911467"/>
                <a:ext cx="9144000" cy="1235969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he-IL" dirty="0"/>
                  <a:t>קביעה וחזרה למצב לא קבוע: על ידי רצף של 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he-IL" dirty="0"/>
                  <a:t>  מחזורי וסת. </a:t>
                </a:r>
              </a:p>
            </p:txBody>
          </p:sp>
        </mc:Choice>
        <mc:Fallback>
          <p:sp>
            <p:nvSpPr>
              <p:cNvPr id="4" name="!1">
                <a:extLst>
                  <a:ext uri="{FF2B5EF4-FFF2-40B4-BE49-F238E27FC236}">
                    <a16:creationId xmlns:a16="http://schemas.microsoft.com/office/drawing/2014/main" id="{DFC0A387-7356-0443-4277-0882713D6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4" y="3911467"/>
                <a:ext cx="9144000" cy="1235969"/>
              </a:xfrm>
              <a:prstGeom prst="rect">
                <a:avLst/>
              </a:prstGeom>
              <a:blipFill>
                <a:blip r:embed="rId18"/>
                <a:stretch>
                  <a:fillRect r="-9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!1">
            <a:extLst>
              <a:ext uri="{FF2B5EF4-FFF2-40B4-BE49-F238E27FC236}">
                <a16:creationId xmlns:a16="http://schemas.microsoft.com/office/drawing/2014/main" id="{E884AF64-D33E-17E8-C89D-74C7E230E38D}"/>
              </a:ext>
            </a:extLst>
          </p:cNvPr>
          <p:cNvSpPr txBox="1">
            <a:spLocks/>
          </p:cNvSpPr>
          <p:nvPr/>
        </p:nvSpPr>
        <p:spPr>
          <a:xfrm>
            <a:off x="1522412" y="4783526"/>
            <a:ext cx="9144000" cy="123596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74320" indent="-27432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8640" indent="-27432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77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05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2344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630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he-IL" dirty="0"/>
              <a:t>במעבר מווסת קבוע ללא קבוע, החיזוי הוא שילוב.</a:t>
            </a:r>
          </a:p>
        </p:txBody>
      </p:sp>
    </p:spTree>
    <p:extLst>
      <p:ext uri="{BB962C8B-B14F-4D97-AF65-F5344CB8AC3E}">
        <p14:creationId xmlns:p14="http://schemas.microsoft.com/office/powerpoint/2010/main" val="1747818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סוגי וסתות קבועים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4" name="מציין מיקום תוכן 23">
            <a:extLst>
              <a:ext uri="{FF2B5EF4-FFF2-40B4-BE49-F238E27FC236}">
                <a16:creationId xmlns:a16="http://schemas.microsoft.com/office/drawing/2014/main" id="{D7AE379E-6D6E-10BE-29C4-2BB41690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901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סוגי וסתות קבועים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765" y="1904999"/>
                <a:ext cx="9144000" cy="1004193"/>
              </a:xfrm>
            </p:spPr>
            <p:txBody>
              <a:bodyPr rtlCol="1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he-IL" dirty="0"/>
                  <a:t>הפלגה: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765" y="1904999"/>
                <a:ext cx="9144000" cy="1004193"/>
              </a:xfrm>
              <a:blipFill>
                <a:blip r:embed="rId17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361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סוגי וסתות קבועים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765" y="1904999"/>
                <a:ext cx="9144000" cy="1004193"/>
              </a:xfrm>
            </p:spPr>
            <p:txBody>
              <a:bodyPr rtlCol="1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he-IL" dirty="0"/>
                  <a:t>הפלגה: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765" y="1904999"/>
                <a:ext cx="9144000" cy="1004193"/>
              </a:xfrm>
              <a:blipFill>
                <a:blip r:embed="rId17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!1">
                <a:extLst>
                  <a:ext uri="{FF2B5EF4-FFF2-40B4-BE49-F238E27FC236}">
                    <a16:creationId xmlns:a16="http://schemas.microsoft.com/office/drawing/2014/main" id="{C3873A84-6F59-2DE6-9281-0D84AF3EC2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0730" y="2778285"/>
                <a:ext cx="9144000" cy="1004193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he-IL" dirty="0"/>
                  <a:t>דילוג (סדרה חשבונית):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8" name="!1">
                <a:extLst>
                  <a:ext uri="{FF2B5EF4-FFF2-40B4-BE49-F238E27FC236}">
                    <a16:creationId xmlns:a16="http://schemas.microsoft.com/office/drawing/2014/main" id="{C3873A84-6F59-2DE6-9281-0D84AF3EC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30" y="2778285"/>
                <a:ext cx="9144000" cy="1004193"/>
              </a:xfrm>
              <a:prstGeom prst="rect">
                <a:avLst/>
              </a:prstGeom>
              <a:blipFill>
                <a:blip r:embed="rId18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56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סוגי וסתות קבועים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765" y="1904999"/>
                <a:ext cx="9144000" cy="1004193"/>
              </a:xfrm>
            </p:spPr>
            <p:txBody>
              <a:bodyPr rtlCol="1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he-IL" dirty="0"/>
                  <a:t>הפלגה: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765" y="1904999"/>
                <a:ext cx="9144000" cy="1004193"/>
              </a:xfrm>
              <a:blipFill>
                <a:blip r:embed="rId17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!1">
                <a:extLst>
                  <a:ext uri="{FF2B5EF4-FFF2-40B4-BE49-F238E27FC236}">
                    <a16:creationId xmlns:a16="http://schemas.microsoft.com/office/drawing/2014/main" id="{C3873A84-6F59-2DE6-9281-0D84AF3EC2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0730" y="2778285"/>
                <a:ext cx="9144000" cy="1004193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he-IL" dirty="0"/>
                  <a:t>דילוג (סדרה חשבונית):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8" name="!1">
                <a:extLst>
                  <a:ext uri="{FF2B5EF4-FFF2-40B4-BE49-F238E27FC236}">
                    <a16:creationId xmlns:a16="http://schemas.microsoft.com/office/drawing/2014/main" id="{C3873A84-6F59-2DE6-9281-0D84AF3EC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30" y="2778285"/>
                <a:ext cx="9144000" cy="1004193"/>
              </a:xfrm>
              <a:prstGeom prst="rect">
                <a:avLst/>
              </a:prstGeom>
              <a:blipFill>
                <a:blip r:embed="rId18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!1">
                <a:extLst>
                  <a:ext uri="{FF2B5EF4-FFF2-40B4-BE49-F238E27FC236}">
                    <a16:creationId xmlns:a16="http://schemas.microsoft.com/office/drawing/2014/main" id="{6D452833-65A5-6BA1-3BDB-739C552FC7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4765" y="3573467"/>
                <a:ext cx="9144000" cy="818610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92500"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he-IL" dirty="0"/>
                  <a:t>דילוג בתוך דילוג: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12" name="!1">
                <a:extLst>
                  <a:ext uri="{FF2B5EF4-FFF2-40B4-BE49-F238E27FC236}">
                    <a16:creationId xmlns:a16="http://schemas.microsoft.com/office/drawing/2014/main" id="{6D452833-65A5-6BA1-3BDB-739C552FC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765" y="3573467"/>
                <a:ext cx="9144000" cy="818610"/>
              </a:xfrm>
              <a:prstGeom prst="rect">
                <a:avLst/>
              </a:prstGeom>
              <a:blipFill>
                <a:blip r:embed="rId19"/>
                <a:stretch>
                  <a:fillRect r="-8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367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סוגי וסתות קבועים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765" y="1904999"/>
                <a:ext cx="9144000" cy="1004193"/>
              </a:xfrm>
            </p:spPr>
            <p:txBody>
              <a:bodyPr rtlCol="1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he-IL" dirty="0"/>
                  <a:t>הפלגה: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765" y="1904999"/>
                <a:ext cx="9144000" cy="1004193"/>
              </a:xfrm>
              <a:blipFill>
                <a:blip r:embed="rId17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!1">
                <a:extLst>
                  <a:ext uri="{FF2B5EF4-FFF2-40B4-BE49-F238E27FC236}">
                    <a16:creationId xmlns:a16="http://schemas.microsoft.com/office/drawing/2014/main" id="{C3873A84-6F59-2DE6-9281-0D84AF3EC2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0730" y="2778285"/>
                <a:ext cx="9144000" cy="1004193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he-IL" dirty="0"/>
                  <a:t>דילוג (סדרה חשבונית):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8" name="!1">
                <a:extLst>
                  <a:ext uri="{FF2B5EF4-FFF2-40B4-BE49-F238E27FC236}">
                    <a16:creationId xmlns:a16="http://schemas.microsoft.com/office/drawing/2014/main" id="{C3873A84-6F59-2DE6-9281-0D84AF3EC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30" y="2778285"/>
                <a:ext cx="9144000" cy="1004193"/>
              </a:xfrm>
              <a:prstGeom prst="rect">
                <a:avLst/>
              </a:prstGeom>
              <a:blipFill>
                <a:blip r:embed="rId18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!1">
                <a:extLst>
                  <a:ext uri="{FF2B5EF4-FFF2-40B4-BE49-F238E27FC236}">
                    <a16:creationId xmlns:a16="http://schemas.microsoft.com/office/drawing/2014/main" id="{6D452833-65A5-6BA1-3BDB-739C552FC7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4765" y="3573467"/>
                <a:ext cx="9144000" cy="818610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92500"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he-IL" dirty="0"/>
                  <a:t>דילוג בתוך דילוג: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12" name="!1">
                <a:extLst>
                  <a:ext uri="{FF2B5EF4-FFF2-40B4-BE49-F238E27FC236}">
                    <a16:creationId xmlns:a16="http://schemas.microsoft.com/office/drawing/2014/main" id="{6D452833-65A5-6BA1-3BDB-739C552FC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765" y="3573467"/>
                <a:ext cx="9144000" cy="818610"/>
              </a:xfrm>
              <a:prstGeom prst="rect">
                <a:avLst/>
              </a:prstGeom>
              <a:blipFill>
                <a:blip r:embed="rId19"/>
                <a:stretch>
                  <a:fillRect r="-8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!1">
                <a:extLst>
                  <a:ext uri="{FF2B5EF4-FFF2-40B4-BE49-F238E27FC236}">
                    <a16:creationId xmlns:a16="http://schemas.microsoft.com/office/drawing/2014/main" id="{FBC78852-B9ED-C730-98EC-84566277AE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9123" y="4260105"/>
                <a:ext cx="9144000" cy="1004193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he-IL" dirty="0"/>
                  <a:t>שבוע: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14" name="!1">
                <a:extLst>
                  <a:ext uri="{FF2B5EF4-FFF2-40B4-BE49-F238E27FC236}">
                    <a16:creationId xmlns:a16="http://schemas.microsoft.com/office/drawing/2014/main" id="{FBC78852-B9ED-C730-98EC-84566277A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23" y="4260105"/>
                <a:ext cx="9144000" cy="1004193"/>
              </a:xfrm>
              <a:prstGeom prst="rect">
                <a:avLst/>
              </a:prstGeom>
              <a:blipFill>
                <a:blip r:embed="rId20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520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סוגי וסתות קבועים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765" y="1904999"/>
                <a:ext cx="9144000" cy="1004193"/>
              </a:xfrm>
            </p:spPr>
            <p:txBody>
              <a:bodyPr rtlCol="1"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he-IL" dirty="0"/>
                  <a:t>הפלגה: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" name="!1">
                <a:extLst>
                  <a:ext uri="{FF2B5EF4-FFF2-40B4-BE49-F238E27FC236}">
                    <a16:creationId xmlns:a16="http://schemas.microsoft.com/office/drawing/2014/main" id="{7380E14E-BEDE-D926-5E98-FE55220B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765" y="1904999"/>
                <a:ext cx="9144000" cy="1004193"/>
              </a:xfrm>
              <a:blipFill>
                <a:blip r:embed="rId17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!1">
                <a:extLst>
                  <a:ext uri="{FF2B5EF4-FFF2-40B4-BE49-F238E27FC236}">
                    <a16:creationId xmlns:a16="http://schemas.microsoft.com/office/drawing/2014/main" id="{C3873A84-6F59-2DE6-9281-0D84AF3EC2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0730" y="2778285"/>
                <a:ext cx="9144000" cy="1004193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he-IL" dirty="0"/>
                  <a:t>דילוג (סדרה חשבונית):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8" name="!1">
                <a:extLst>
                  <a:ext uri="{FF2B5EF4-FFF2-40B4-BE49-F238E27FC236}">
                    <a16:creationId xmlns:a16="http://schemas.microsoft.com/office/drawing/2014/main" id="{C3873A84-6F59-2DE6-9281-0D84AF3EC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30" y="2778285"/>
                <a:ext cx="9144000" cy="1004193"/>
              </a:xfrm>
              <a:prstGeom prst="rect">
                <a:avLst/>
              </a:prstGeom>
              <a:blipFill>
                <a:blip r:embed="rId18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!1">
                <a:extLst>
                  <a:ext uri="{FF2B5EF4-FFF2-40B4-BE49-F238E27FC236}">
                    <a16:creationId xmlns:a16="http://schemas.microsoft.com/office/drawing/2014/main" id="{6D452833-65A5-6BA1-3BDB-739C552FC7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4765" y="3573467"/>
                <a:ext cx="9144000" cy="818610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92500"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he-IL" dirty="0"/>
                  <a:t>דילוג בתוך דילוג: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12" name="!1">
                <a:extLst>
                  <a:ext uri="{FF2B5EF4-FFF2-40B4-BE49-F238E27FC236}">
                    <a16:creationId xmlns:a16="http://schemas.microsoft.com/office/drawing/2014/main" id="{6D452833-65A5-6BA1-3BDB-739C552FC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765" y="3573467"/>
                <a:ext cx="9144000" cy="818610"/>
              </a:xfrm>
              <a:prstGeom prst="rect">
                <a:avLst/>
              </a:prstGeom>
              <a:blipFill>
                <a:blip r:embed="rId19"/>
                <a:stretch>
                  <a:fillRect r="-8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!1">
                <a:extLst>
                  <a:ext uri="{FF2B5EF4-FFF2-40B4-BE49-F238E27FC236}">
                    <a16:creationId xmlns:a16="http://schemas.microsoft.com/office/drawing/2014/main" id="{FBC78852-B9ED-C730-98EC-84566277AE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9123" y="4260105"/>
                <a:ext cx="9144000" cy="1004193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he-IL" dirty="0"/>
                  <a:t>שבוע: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14" name="!1">
                <a:extLst>
                  <a:ext uri="{FF2B5EF4-FFF2-40B4-BE49-F238E27FC236}">
                    <a16:creationId xmlns:a16="http://schemas.microsoft.com/office/drawing/2014/main" id="{FBC78852-B9ED-C730-98EC-84566277A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23" y="4260105"/>
                <a:ext cx="9144000" cy="1004193"/>
              </a:xfrm>
              <a:prstGeom prst="rect">
                <a:avLst/>
              </a:prstGeom>
              <a:blipFill>
                <a:blip r:embed="rId20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!1">
                <a:extLst>
                  <a:ext uri="{FF2B5EF4-FFF2-40B4-BE49-F238E27FC236}">
                    <a16:creationId xmlns:a16="http://schemas.microsoft.com/office/drawing/2014/main" id="{5CBF7356-C72F-99C5-232A-80BEDBC15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4890" y="5114642"/>
                <a:ext cx="9144000" cy="1004193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74320" indent="-274320" algn="r" defTabSz="914400" rtl="1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  <a:lvl2pPr marL="548640" indent="-27432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2pPr>
                <a:lvl3pPr marL="777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3pPr>
                <a:lvl4pPr marL="1005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4pPr>
                <a:lvl5pPr marL="12344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5pPr>
                <a:lvl6pPr marL="14630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r" defTabSz="914400" rtl="1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he-IL" dirty="0"/>
                  <a:t>שבוע בדילוג: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16" name="!1">
                <a:extLst>
                  <a:ext uri="{FF2B5EF4-FFF2-40B4-BE49-F238E27FC236}">
                    <a16:creationId xmlns:a16="http://schemas.microsoft.com/office/drawing/2014/main" id="{5CBF7356-C72F-99C5-232A-80BEDBC15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90" y="5114642"/>
                <a:ext cx="9144000" cy="1004193"/>
              </a:xfrm>
              <a:prstGeom prst="rect">
                <a:avLst/>
              </a:prstGeom>
              <a:blipFill>
                <a:blip r:embed="rId21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5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מדדים לחיזויי וסת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97A1F3D-EED0-9847-6C79-317B29593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972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מדדים לחיזויי וסת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טבלה 2">
                <a:extLst>
                  <a:ext uri="{FF2B5EF4-FFF2-40B4-BE49-F238E27FC236}">
                    <a16:creationId xmlns:a16="http://schemas.microsoft.com/office/drawing/2014/main" id="{F5566EB7-5B46-B185-37C0-868C4C9F7D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4926970"/>
                  </p:ext>
                </p:extLst>
              </p:nvPr>
            </p:nvGraphicFramePr>
            <p:xfrm>
              <a:off x="3718972" y="1773862"/>
              <a:ext cx="6907709" cy="3708400"/>
            </p:xfrm>
            <a:graphic>
              <a:graphicData uri="http://schemas.openxmlformats.org/drawingml/2006/table">
                <a:tbl>
                  <a:tblPr rtl="1" firstRow="1" bandRow="1">
                    <a:tableStyleId>{8EC20E35-A176-4012-BC5E-935CFFF8708E}</a:tableStyleId>
                  </a:tblPr>
                  <a:tblGrid>
                    <a:gridCol w="2441546">
                      <a:extLst>
                        <a:ext uri="{9D8B030D-6E8A-4147-A177-3AD203B41FA5}">
                          <a16:colId xmlns:a16="http://schemas.microsoft.com/office/drawing/2014/main" val="3180833794"/>
                        </a:ext>
                      </a:extLst>
                    </a:gridCol>
                    <a:gridCol w="2899832">
                      <a:extLst>
                        <a:ext uri="{9D8B030D-6E8A-4147-A177-3AD203B41FA5}">
                          <a16:colId xmlns:a16="http://schemas.microsoft.com/office/drawing/2014/main" val="3131128145"/>
                        </a:ext>
                      </a:extLst>
                    </a:gridCol>
                    <a:gridCol w="1566331">
                      <a:extLst>
                        <a:ext uri="{9D8B030D-6E8A-4147-A177-3AD203B41FA5}">
                          <a16:colId xmlns:a16="http://schemas.microsoft.com/office/drawing/2014/main" val="8231019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מצב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סוג וסת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𝑹𝑴𝑺𝑬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228810"/>
                      </a:ext>
                    </a:extLst>
                  </a:tr>
                  <a:tr h="370840">
                    <a:tc rowSpan="5"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וסת קבוע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הפלגה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98445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649776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דילוג בתוך 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39043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שבוע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1234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שבוע בדילוג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08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90261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סטייה מווסת קבוע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7866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לא 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04249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וסת לא קבוע</a:t>
                          </a:r>
                        </a:p>
                        <a:p>
                          <a:pPr algn="ctr" rtl="1"/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43940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וסת לא קבוע</a:t>
                          </a:r>
                        </a:p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לא 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92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4410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טבלה 2">
                <a:extLst>
                  <a:ext uri="{FF2B5EF4-FFF2-40B4-BE49-F238E27FC236}">
                    <a16:creationId xmlns:a16="http://schemas.microsoft.com/office/drawing/2014/main" id="{F5566EB7-5B46-B185-37C0-868C4C9F7D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4926970"/>
                  </p:ext>
                </p:extLst>
              </p:nvPr>
            </p:nvGraphicFramePr>
            <p:xfrm>
              <a:off x="3718972" y="1773862"/>
              <a:ext cx="6907709" cy="3708400"/>
            </p:xfrm>
            <a:graphic>
              <a:graphicData uri="http://schemas.openxmlformats.org/drawingml/2006/table">
                <a:tbl>
                  <a:tblPr rtl="1" firstRow="1" bandRow="1">
                    <a:tableStyleId>{8EC20E35-A176-4012-BC5E-935CFFF8708E}</a:tableStyleId>
                  </a:tblPr>
                  <a:tblGrid>
                    <a:gridCol w="2441546">
                      <a:extLst>
                        <a:ext uri="{9D8B030D-6E8A-4147-A177-3AD203B41FA5}">
                          <a16:colId xmlns:a16="http://schemas.microsoft.com/office/drawing/2014/main" val="3180833794"/>
                        </a:ext>
                      </a:extLst>
                    </a:gridCol>
                    <a:gridCol w="2899832">
                      <a:extLst>
                        <a:ext uri="{9D8B030D-6E8A-4147-A177-3AD203B41FA5}">
                          <a16:colId xmlns:a16="http://schemas.microsoft.com/office/drawing/2014/main" val="3131128145"/>
                        </a:ext>
                      </a:extLst>
                    </a:gridCol>
                    <a:gridCol w="1566331">
                      <a:extLst>
                        <a:ext uri="{9D8B030D-6E8A-4147-A177-3AD203B41FA5}">
                          <a16:colId xmlns:a16="http://schemas.microsoft.com/office/drawing/2014/main" val="8231019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מצב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סוג וסת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6557" r="-778" b="-9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28810"/>
                      </a:ext>
                    </a:extLst>
                  </a:tr>
                  <a:tr h="370840">
                    <a:tc rowSpan="5"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וסת קבוע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הפלגה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106557" r="-778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445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206557" r="-778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649776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דילוג בתוך 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306557" r="-778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39043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שבוע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406557" r="-778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1234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שבוע בדילוג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506557" r="-77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790261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סטייה מווסת קבוע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606557" r="-77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97866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לא 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706557" r="-77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04249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וסת לא קבוע</a:t>
                          </a:r>
                        </a:p>
                        <a:p>
                          <a:pPr algn="ctr" rtl="1"/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806557" r="-77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3940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וסת לא קבוע</a:t>
                          </a:r>
                        </a:p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לא 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906557" r="-77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4410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7401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מדדים לחיזויי וסת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!!טבלה 2">
                <a:extLst>
                  <a:ext uri="{FF2B5EF4-FFF2-40B4-BE49-F238E27FC236}">
                    <a16:creationId xmlns:a16="http://schemas.microsoft.com/office/drawing/2014/main" id="{F5566EB7-5B46-B185-37C0-868C4C9F7D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72827688"/>
                  </p:ext>
                </p:extLst>
              </p:nvPr>
            </p:nvGraphicFramePr>
            <p:xfrm>
              <a:off x="3718972" y="1773862"/>
              <a:ext cx="6907709" cy="3708400"/>
            </p:xfrm>
            <a:graphic>
              <a:graphicData uri="http://schemas.openxmlformats.org/drawingml/2006/table">
                <a:tbl>
                  <a:tblPr rtl="1" firstRow="1" bandRow="1">
                    <a:tableStyleId>{8EC20E35-A176-4012-BC5E-935CFFF8708E}</a:tableStyleId>
                  </a:tblPr>
                  <a:tblGrid>
                    <a:gridCol w="2441546">
                      <a:extLst>
                        <a:ext uri="{9D8B030D-6E8A-4147-A177-3AD203B41FA5}">
                          <a16:colId xmlns:a16="http://schemas.microsoft.com/office/drawing/2014/main" val="3180833794"/>
                        </a:ext>
                      </a:extLst>
                    </a:gridCol>
                    <a:gridCol w="2899832">
                      <a:extLst>
                        <a:ext uri="{9D8B030D-6E8A-4147-A177-3AD203B41FA5}">
                          <a16:colId xmlns:a16="http://schemas.microsoft.com/office/drawing/2014/main" val="3131128145"/>
                        </a:ext>
                      </a:extLst>
                    </a:gridCol>
                    <a:gridCol w="1566331">
                      <a:extLst>
                        <a:ext uri="{9D8B030D-6E8A-4147-A177-3AD203B41FA5}">
                          <a16:colId xmlns:a16="http://schemas.microsoft.com/office/drawing/2014/main" val="8231019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מצב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סוג וסת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𝑹𝑴𝑺𝑬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228810"/>
                      </a:ext>
                    </a:extLst>
                  </a:tr>
                  <a:tr h="370840">
                    <a:tc rowSpan="5"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וסת קבוע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הפלגה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98445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649776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דילוג בתוך 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39043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שבוע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1234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שבוע בדילוג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08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90261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סטייה מווסת קבוע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7866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לא 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04249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וסת לא קבוע</a:t>
                          </a:r>
                        </a:p>
                        <a:p>
                          <a:pPr algn="ctr" rtl="1"/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43940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וסת לא קבוע</a:t>
                          </a:r>
                        </a:p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לא 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92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4410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!!טבלה 2">
                <a:extLst>
                  <a:ext uri="{FF2B5EF4-FFF2-40B4-BE49-F238E27FC236}">
                    <a16:creationId xmlns:a16="http://schemas.microsoft.com/office/drawing/2014/main" id="{F5566EB7-5B46-B185-37C0-868C4C9F7D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72827688"/>
                  </p:ext>
                </p:extLst>
              </p:nvPr>
            </p:nvGraphicFramePr>
            <p:xfrm>
              <a:off x="3718972" y="1773862"/>
              <a:ext cx="6907709" cy="3708400"/>
            </p:xfrm>
            <a:graphic>
              <a:graphicData uri="http://schemas.openxmlformats.org/drawingml/2006/table">
                <a:tbl>
                  <a:tblPr rtl="1" firstRow="1" bandRow="1">
                    <a:tableStyleId>{8EC20E35-A176-4012-BC5E-935CFFF8708E}</a:tableStyleId>
                  </a:tblPr>
                  <a:tblGrid>
                    <a:gridCol w="2441546">
                      <a:extLst>
                        <a:ext uri="{9D8B030D-6E8A-4147-A177-3AD203B41FA5}">
                          <a16:colId xmlns:a16="http://schemas.microsoft.com/office/drawing/2014/main" val="3180833794"/>
                        </a:ext>
                      </a:extLst>
                    </a:gridCol>
                    <a:gridCol w="2899832">
                      <a:extLst>
                        <a:ext uri="{9D8B030D-6E8A-4147-A177-3AD203B41FA5}">
                          <a16:colId xmlns:a16="http://schemas.microsoft.com/office/drawing/2014/main" val="3131128145"/>
                        </a:ext>
                      </a:extLst>
                    </a:gridCol>
                    <a:gridCol w="1566331">
                      <a:extLst>
                        <a:ext uri="{9D8B030D-6E8A-4147-A177-3AD203B41FA5}">
                          <a16:colId xmlns:a16="http://schemas.microsoft.com/office/drawing/2014/main" val="8231019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מצב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סוג וסת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6557" r="-778" b="-9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28810"/>
                      </a:ext>
                    </a:extLst>
                  </a:tr>
                  <a:tr h="370840">
                    <a:tc rowSpan="5"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וסת קבוע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הפלגה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106557" r="-778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445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206557" r="-778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649776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דילוג בתוך 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306557" r="-778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39043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שבוע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406557" r="-778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1234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שבוע בדילוג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506557" r="-77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790261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סטייה מווסת קבוע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606557" r="-77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97866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לא 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706557" r="-77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04249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וסת לא קבוע</a:t>
                          </a:r>
                        </a:p>
                        <a:p>
                          <a:pPr algn="ctr" rtl="1"/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806557" r="-77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3940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וסת לא קבוע</a:t>
                          </a:r>
                        </a:p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לא 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906557" r="-77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4410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!!טבלה 5">
                <a:extLst>
                  <a:ext uri="{FF2B5EF4-FFF2-40B4-BE49-F238E27FC236}">
                    <a16:creationId xmlns:a16="http://schemas.microsoft.com/office/drawing/2014/main" id="{26C87024-0BDF-F94D-0B56-260A3234D9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781339"/>
                  </p:ext>
                </p:extLst>
              </p:nvPr>
            </p:nvGraphicFramePr>
            <p:xfrm>
              <a:off x="356735" y="1774804"/>
              <a:ext cx="2800008" cy="1463040"/>
            </p:xfrm>
            <a:graphic>
              <a:graphicData uri="http://schemas.openxmlformats.org/drawingml/2006/table">
                <a:tbl>
                  <a:tblPr rtl="1" firstRow="1" bandRow="1">
                    <a:tableStyleId>{8EC20E35-A176-4012-BC5E-935CFFF8708E}</a:tableStyleId>
                  </a:tblPr>
                  <a:tblGrid>
                    <a:gridCol w="1168491">
                      <a:extLst>
                        <a:ext uri="{9D8B030D-6E8A-4147-A177-3AD203B41FA5}">
                          <a16:colId xmlns:a16="http://schemas.microsoft.com/office/drawing/2014/main" val="1513657908"/>
                        </a:ext>
                      </a:extLst>
                    </a:gridCol>
                    <a:gridCol w="1631517">
                      <a:extLst>
                        <a:ext uri="{9D8B030D-6E8A-4147-A177-3AD203B41FA5}">
                          <a16:colId xmlns:a16="http://schemas.microsoft.com/office/drawing/2014/main" val="4228565435"/>
                        </a:ext>
                      </a:extLst>
                    </a:gridCol>
                  </a:tblGrid>
                  <a:tr h="275258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𝑀𝑒𝑡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𝑜𝑑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407682"/>
                      </a:ext>
                    </a:extLst>
                  </a:tr>
                  <a:tr h="275258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1104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6726530"/>
                      </a:ext>
                    </a:extLst>
                  </a:tr>
                  <a:tr h="275258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1292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𝐸𝑀𝐴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3245219"/>
                      </a:ext>
                    </a:extLst>
                  </a:tr>
                  <a:tr h="275258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he-IL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i="1" smtClean="0">
                                    <a:latin typeface="Cambria Math" panose="02040503050406030204" pitchFamily="18" charset="0"/>
                                  </a:rPr>
                                  <m:t>3176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𝐴𝑅𝑀𝐴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2436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!!טבלה 5">
                <a:extLst>
                  <a:ext uri="{FF2B5EF4-FFF2-40B4-BE49-F238E27FC236}">
                    <a16:creationId xmlns:a16="http://schemas.microsoft.com/office/drawing/2014/main" id="{26C87024-0BDF-F94D-0B56-260A3234D9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781339"/>
                  </p:ext>
                </p:extLst>
              </p:nvPr>
            </p:nvGraphicFramePr>
            <p:xfrm>
              <a:off x="356735" y="1774804"/>
              <a:ext cx="2800008" cy="1463040"/>
            </p:xfrm>
            <a:graphic>
              <a:graphicData uri="http://schemas.openxmlformats.org/drawingml/2006/table">
                <a:tbl>
                  <a:tblPr rtl="1" firstRow="1" bandRow="1">
                    <a:tableStyleId>{8EC20E35-A176-4012-BC5E-935CFFF8708E}</a:tableStyleId>
                  </a:tblPr>
                  <a:tblGrid>
                    <a:gridCol w="1168491">
                      <a:extLst>
                        <a:ext uri="{9D8B030D-6E8A-4147-A177-3AD203B41FA5}">
                          <a16:colId xmlns:a16="http://schemas.microsoft.com/office/drawing/2014/main" val="1513657908"/>
                        </a:ext>
                      </a:extLst>
                    </a:gridCol>
                    <a:gridCol w="1631517">
                      <a:extLst>
                        <a:ext uri="{9D8B030D-6E8A-4147-A177-3AD203B41FA5}">
                          <a16:colId xmlns:a16="http://schemas.microsoft.com/office/drawing/2014/main" val="422856543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t="-3333" r="-140625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l="-71642" t="-3333" r="-746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84076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t="-101639" r="-140625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l="-71642" t="-101639" r="-746" b="-2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67265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t="-205000" r="-140625" b="-1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l="-71642" t="-205000" r="-746" b="-1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2452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t="-305000" r="-140625" b="-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l="-71642" t="-305000" r="-746" b="-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243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6982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he-IL" dirty="0"/>
              <a:t>נושאים</a:t>
            </a:r>
          </a:p>
        </p:txBody>
      </p:sp>
      <p:grpSp>
        <p:nvGrpSpPr>
          <p:cNvPr id="24" name="!!1">
            <a:extLst>
              <a:ext uri="{FF2B5EF4-FFF2-40B4-BE49-F238E27FC236}">
                <a16:creationId xmlns:a16="http://schemas.microsoft.com/office/drawing/2014/main" id="{AB111CCA-7284-5193-7DED-6942B7319ED2}"/>
              </a:ext>
            </a:extLst>
          </p:cNvPr>
          <p:cNvGrpSpPr/>
          <p:nvPr/>
        </p:nvGrpSpPr>
        <p:grpSpPr>
          <a:xfrm>
            <a:off x="1554765" y="1844824"/>
            <a:ext cx="9144000" cy="648072"/>
            <a:chOff x="1554765" y="1844824"/>
            <a:chExt cx="9144000" cy="648072"/>
          </a:xfrm>
        </p:grpSpPr>
        <p:sp>
          <p:nvSpPr>
            <p:cNvPr id="8" name="תרשים זרימה: תהליך 7">
              <a:extLst>
                <a:ext uri="{FF2B5EF4-FFF2-40B4-BE49-F238E27FC236}">
                  <a16:creationId xmlns:a16="http://schemas.microsoft.com/office/drawing/2014/main" id="{44BE26D1-B7F8-B763-8525-DBBC5783BC62}"/>
                </a:ext>
              </a:extLst>
            </p:cNvPr>
            <p:cNvSpPr/>
            <p:nvPr/>
          </p:nvSpPr>
          <p:spPr>
            <a:xfrm>
              <a:off x="7390556" y="1844824"/>
              <a:ext cx="3308209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14" name="!1"/>
            <p:cNvSpPr>
              <a:spLocks noGrp="1"/>
            </p:cNvSpPr>
            <p:nvPr>
              <p:ph idx="1"/>
            </p:nvPr>
          </p:nvSpPr>
          <p:spPr>
            <a:xfrm>
              <a:off x="1554765" y="1905000"/>
              <a:ext cx="9144000" cy="587896"/>
            </a:xfrm>
          </p:spPr>
          <p:txBody>
            <a:bodyPr rtlCol="1">
              <a:normAutofit/>
            </a:bodyPr>
            <a:lstStyle/>
            <a:p>
              <a:pPr algn="r" rtl="1"/>
              <a:r>
                <a:rPr lang="he-IL" dirty="0"/>
                <a:t>הצגת בעיית החיזוי</a:t>
              </a:r>
            </a:p>
          </p:txBody>
        </p:sp>
      </p:grpSp>
      <p:grpSp>
        <p:nvGrpSpPr>
          <p:cNvPr id="23" name="!!3">
            <a:extLst>
              <a:ext uri="{FF2B5EF4-FFF2-40B4-BE49-F238E27FC236}">
                <a16:creationId xmlns:a16="http://schemas.microsoft.com/office/drawing/2014/main" id="{3CCD0D91-2AE4-3416-5F60-1C9750AAFADA}"/>
              </a:ext>
            </a:extLst>
          </p:cNvPr>
          <p:cNvGrpSpPr/>
          <p:nvPr/>
        </p:nvGrpSpPr>
        <p:grpSpPr>
          <a:xfrm>
            <a:off x="1554765" y="2915239"/>
            <a:ext cx="9144000" cy="724137"/>
            <a:chOff x="1554765" y="2915239"/>
            <a:chExt cx="9144000" cy="724137"/>
          </a:xfrm>
        </p:grpSpPr>
        <p:sp>
          <p:nvSpPr>
            <p:cNvPr id="3" name="3">
              <a:extLst>
                <a:ext uri="{FF2B5EF4-FFF2-40B4-BE49-F238E27FC236}">
                  <a16:creationId xmlns:a16="http://schemas.microsoft.com/office/drawing/2014/main" id="{73BAF61A-69D1-EB31-382B-FBEF7343CB94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3051480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מדדים עבור חיזויים סטטיסטיים מודרניים</a:t>
              </a:r>
            </a:p>
          </p:txBody>
        </p:sp>
        <p:sp>
          <p:nvSpPr>
            <p:cNvPr id="10" name="תרשים זרימה: תהליך 9">
              <a:extLst>
                <a:ext uri="{FF2B5EF4-FFF2-40B4-BE49-F238E27FC236}">
                  <a16:creationId xmlns:a16="http://schemas.microsoft.com/office/drawing/2014/main" id="{F2725A5D-FA8D-221B-CA83-C1821788A193}"/>
                </a:ext>
              </a:extLst>
            </p:cNvPr>
            <p:cNvSpPr/>
            <p:nvPr/>
          </p:nvSpPr>
          <p:spPr>
            <a:xfrm>
              <a:off x="4788347" y="2915239"/>
              <a:ext cx="5626545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grpSp>
        <p:nvGrpSpPr>
          <p:cNvPr id="22" name="!!2">
            <a:extLst>
              <a:ext uri="{FF2B5EF4-FFF2-40B4-BE49-F238E27FC236}">
                <a16:creationId xmlns:a16="http://schemas.microsoft.com/office/drawing/2014/main" id="{D11775FC-E17E-C46D-10C3-8640799E0248}"/>
              </a:ext>
            </a:extLst>
          </p:cNvPr>
          <p:cNvGrpSpPr/>
          <p:nvPr/>
        </p:nvGrpSpPr>
        <p:grpSpPr>
          <a:xfrm>
            <a:off x="1554765" y="2507182"/>
            <a:ext cx="9296400" cy="622236"/>
            <a:chOff x="1554765" y="2507182"/>
            <a:chExt cx="9296400" cy="622236"/>
          </a:xfrm>
        </p:grpSpPr>
        <p:sp>
          <p:nvSpPr>
            <p:cNvPr id="2" name="2">
              <a:extLst>
                <a:ext uri="{FF2B5EF4-FFF2-40B4-BE49-F238E27FC236}">
                  <a16:creationId xmlns:a16="http://schemas.microsoft.com/office/drawing/2014/main" id="{BF6254B4-02D1-73FB-CB69-E6FED29D8E4F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2507182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בחירת מקור נתונים מתאים</a:t>
              </a:r>
            </a:p>
          </p:txBody>
        </p:sp>
        <p:sp>
          <p:nvSpPr>
            <p:cNvPr id="11" name="תרשים זרימה: תהליך 10">
              <a:extLst>
                <a:ext uri="{FF2B5EF4-FFF2-40B4-BE49-F238E27FC236}">
                  <a16:creationId xmlns:a16="http://schemas.microsoft.com/office/drawing/2014/main" id="{2CBDD190-1B9F-67D8-CB2C-560F1C288698}"/>
                </a:ext>
              </a:extLst>
            </p:cNvPr>
            <p:cNvSpPr/>
            <p:nvPr/>
          </p:nvSpPr>
          <p:spPr>
            <a:xfrm>
              <a:off x="6822876" y="2541522"/>
              <a:ext cx="4028289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sp>
        <p:nvSpPr>
          <p:cNvPr id="12" name="תרשים זרימה: תהליך 11">
            <a:extLst>
              <a:ext uri="{FF2B5EF4-FFF2-40B4-BE49-F238E27FC236}">
                <a16:creationId xmlns:a16="http://schemas.microsoft.com/office/drawing/2014/main" id="{0A944D43-9588-681F-377D-60C325CCDFA0}"/>
              </a:ext>
            </a:extLst>
          </p:cNvPr>
          <p:cNvSpPr/>
          <p:nvPr/>
        </p:nvSpPr>
        <p:spPr>
          <a:xfrm>
            <a:off x="7030516" y="4128495"/>
            <a:ext cx="3384376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5" name="תרשים זרימה: תהליך 14">
            <a:extLst>
              <a:ext uri="{FF2B5EF4-FFF2-40B4-BE49-F238E27FC236}">
                <a16:creationId xmlns:a16="http://schemas.microsoft.com/office/drawing/2014/main" id="{C3CADB94-1E45-8EAE-755F-7C76857BBD06}"/>
              </a:ext>
            </a:extLst>
          </p:cNvPr>
          <p:cNvSpPr/>
          <p:nvPr/>
        </p:nvSpPr>
        <p:spPr>
          <a:xfrm>
            <a:off x="7614964" y="3735304"/>
            <a:ext cx="2952327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6" name="תרשים זרימה: תהליך 15">
            <a:extLst>
              <a:ext uri="{FF2B5EF4-FFF2-40B4-BE49-F238E27FC236}">
                <a16:creationId xmlns:a16="http://schemas.microsoft.com/office/drawing/2014/main" id="{B2F9E2E1-3C56-2455-58A7-9E8C5F966D69}"/>
              </a:ext>
            </a:extLst>
          </p:cNvPr>
          <p:cNvSpPr/>
          <p:nvPr/>
        </p:nvSpPr>
        <p:spPr>
          <a:xfrm>
            <a:off x="3502124" y="4725144"/>
            <a:ext cx="6912768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7" name="תרשים זרימה: תהליך 16">
            <a:extLst>
              <a:ext uri="{FF2B5EF4-FFF2-40B4-BE49-F238E27FC236}">
                <a16:creationId xmlns:a16="http://schemas.microsoft.com/office/drawing/2014/main" id="{E7C3DF28-D2FE-319A-5DE8-B0DB070B0087}"/>
              </a:ext>
            </a:extLst>
          </p:cNvPr>
          <p:cNvSpPr/>
          <p:nvPr/>
        </p:nvSpPr>
        <p:spPr>
          <a:xfrm>
            <a:off x="1413892" y="5353796"/>
            <a:ext cx="9001000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147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מדדים לחיזויי וסת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0769193" y="2909192"/>
            <a:ext cx="1208325" cy="1142232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!!טבלה 2">
                <a:extLst>
                  <a:ext uri="{FF2B5EF4-FFF2-40B4-BE49-F238E27FC236}">
                    <a16:creationId xmlns:a16="http://schemas.microsoft.com/office/drawing/2014/main" id="{F5566EB7-5B46-B185-37C0-868C4C9F7D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7745779"/>
                  </p:ext>
                </p:extLst>
              </p:nvPr>
            </p:nvGraphicFramePr>
            <p:xfrm>
              <a:off x="3718972" y="1773862"/>
              <a:ext cx="6907709" cy="4450080"/>
            </p:xfrm>
            <a:graphic>
              <a:graphicData uri="http://schemas.openxmlformats.org/drawingml/2006/table">
                <a:tbl>
                  <a:tblPr rtl="1" firstRow="1" bandRow="1">
                    <a:tableStyleId>{8EC20E35-A176-4012-BC5E-935CFFF8708E}</a:tableStyleId>
                  </a:tblPr>
                  <a:tblGrid>
                    <a:gridCol w="2441546">
                      <a:extLst>
                        <a:ext uri="{9D8B030D-6E8A-4147-A177-3AD203B41FA5}">
                          <a16:colId xmlns:a16="http://schemas.microsoft.com/office/drawing/2014/main" val="3180833794"/>
                        </a:ext>
                      </a:extLst>
                    </a:gridCol>
                    <a:gridCol w="2899832">
                      <a:extLst>
                        <a:ext uri="{9D8B030D-6E8A-4147-A177-3AD203B41FA5}">
                          <a16:colId xmlns:a16="http://schemas.microsoft.com/office/drawing/2014/main" val="3131128145"/>
                        </a:ext>
                      </a:extLst>
                    </a:gridCol>
                    <a:gridCol w="1566331">
                      <a:extLst>
                        <a:ext uri="{9D8B030D-6E8A-4147-A177-3AD203B41FA5}">
                          <a16:colId xmlns:a16="http://schemas.microsoft.com/office/drawing/2014/main" val="8231019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מצב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סוג וסת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𝑹𝑴𝑺𝑬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228810"/>
                      </a:ext>
                    </a:extLst>
                  </a:tr>
                  <a:tr h="370840">
                    <a:tc rowSpan="5"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וסת קבוע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הפלגה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98445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649776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דילוג בתוך 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39043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שבוע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1234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שבוע בדילוג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08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90261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סטייה מווסת קבוע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7866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לא 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04249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וסת לא קבוע</a:t>
                          </a:r>
                        </a:p>
                        <a:p>
                          <a:pPr algn="ctr" rtl="1"/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43940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וסת לא קבוע</a:t>
                          </a:r>
                        </a:p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לא 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92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44101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צירוף לחיזוי הקרוב ביותר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3137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לא 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174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!!טבלה 2">
                <a:extLst>
                  <a:ext uri="{FF2B5EF4-FFF2-40B4-BE49-F238E27FC236}">
                    <a16:creationId xmlns:a16="http://schemas.microsoft.com/office/drawing/2014/main" id="{F5566EB7-5B46-B185-37C0-868C4C9F7D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7745779"/>
                  </p:ext>
                </p:extLst>
              </p:nvPr>
            </p:nvGraphicFramePr>
            <p:xfrm>
              <a:off x="3718972" y="1773862"/>
              <a:ext cx="6907709" cy="4450080"/>
            </p:xfrm>
            <a:graphic>
              <a:graphicData uri="http://schemas.openxmlformats.org/drawingml/2006/table">
                <a:tbl>
                  <a:tblPr rtl="1" firstRow="1" bandRow="1">
                    <a:tableStyleId>{8EC20E35-A176-4012-BC5E-935CFFF8708E}</a:tableStyleId>
                  </a:tblPr>
                  <a:tblGrid>
                    <a:gridCol w="2441546">
                      <a:extLst>
                        <a:ext uri="{9D8B030D-6E8A-4147-A177-3AD203B41FA5}">
                          <a16:colId xmlns:a16="http://schemas.microsoft.com/office/drawing/2014/main" val="3180833794"/>
                        </a:ext>
                      </a:extLst>
                    </a:gridCol>
                    <a:gridCol w="2899832">
                      <a:extLst>
                        <a:ext uri="{9D8B030D-6E8A-4147-A177-3AD203B41FA5}">
                          <a16:colId xmlns:a16="http://schemas.microsoft.com/office/drawing/2014/main" val="3131128145"/>
                        </a:ext>
                      </a:extLst>
                    </a:gridCol>
                    <a:gridCol w="1566331">
                      <a:extLst>
                        <a:ext uri="{9D8B030D-6E8A-4147-A177-3AD203B41FA5}">
                          <a16:colId xmlns:a16="http://schemas.microsoft.com/office/drawing/2014/main" val="8231019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מצב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סוג וסת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6557" r="-778" b="-1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28810"/>
                      </a:ext>
                    </a:extLst>
                  </a:tr>
                  <a:tr h="370840">
                    <a:tc rowSpan="5"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וסת קבוע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הפלגה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106557" r="-778" b="-10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445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206557" r="-778" b="-9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649776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דילוג בתוך 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306557" r="-778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39043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שבוע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406557" r="-778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1234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שבוע בדילוג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506557" r="-778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790261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סטייה מווסת קבוע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616667" r="-778" b="-5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97866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לא 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704918" r="-778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04249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וסת לא קבוע</a:t>
                          </a:r>
                        </a:p>
                        <a:p>
                          <a:pPr algn="ctr" rtl="1"/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804918" r="-778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3940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וסת לא קבוע</a:t>
                          </a:r>
                        </a:p>
                        <a:p>
                          <a:pPr algn="ctr" rtl="1"/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לא 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904918" r="-778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44101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צירוף לחיזוי הקרוב ביותר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1004918" r="-778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43137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rtl="1"/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dirty="0"/>
                            <a:t>לא כולל אורך מחזור 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7"/>
                          <a:stretch>
                            <a:fillRect l="-341245" t="-1104918" r="-778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8174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!!טבלה 5">
                <a:extLst>
                  <a:ext uri="{FF2B5EF4-FFF2-40B4-BE49-F238E27FC236}">
                    <a16:creationId xmlns:a16="http://schemas.microsoft.com/office/drawing/2014/main" id="{26C87024-0BDF-F94D-0B56-260A3234D9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7854684"/>
                  </p:ext>
                </p:extLst>
              </p:nvPr>
            </p:nvGraphicFramePr>
            <p:xfrm>
              <a:off x="356735" y="1774804"/>
              <a:ext cx="2800008" cy="1828800"/>
            </p:xfrm>
            <a:graphic>
              <a:graphicData uri="http://schemas.openxmlformats.org/drawingml/2006/table">
                <a:tbl>
                  <a:tblPr rtl="1" firstRow="1" bandRow="1">
                    <a:tableStyleId>{8EC20E35-A176-4012-BC5E-935CFFF8708E}</a:tableStyleId>
                  </a:tblPr>
                  <a:tblGrid>
                    <a:gridCol w="1168491">
                      <a:extLst>
                        <a:ext uri="{9D8B030D-6E8A-4147-A177-3AD203B41FA5}">
                          <a16:colId xmlns:a16="http://schemas.microsoft.com/office/drawing/2014/main" val="1513657908"/>
                        </a:ext>
                      </a:extLst>
                    </a:gridCol>
                    <a:gridCol w="1631517">
                      <a:extLst>
                        <a:ext uri="{9D8B030D-6E8A-4147-A177-3AD203B41FA5}">
                          <a16:colId xmlns:a16="http://schemas.microsoft.com/office/drawing/2014/main" val="4228565435"/>
                        </a:ext>
                      </a:extLst>
                    </a:gridCol>
                  </a:tblGrid>
                  <a:tr h="275258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𝑀𝑒𝑡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𝑜𝑑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407682"/>
                      </a:ext>
                    </a:extLst>
                  </a:tr>
                  <a:tr h="275258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1104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6726530"/>
                      </a:ext>
                    </a:extLst>
                  </a:tr>
                  <a:tr h="275258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1292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𝐸𝑀𝐴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3245219"/>
                      </a:ext>
                    </a:extLst>
                  </a:tr>
                  <a:tr h="275258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he-IL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i="1" smtClean="0">
                                    <a:latin typeface="Cambria Math" panose="02040503050406030204" pitchFamily="18" charset="0"/>
                                  </a:rPr>
                                  <m:t>3176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𝐴𝑅𝑀𝐴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243671"/>
                      </a:ext>
                    </a:extLst>
                  </a:tr>
                  <a:tr h="275258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i="1" smtClean="0">
                                    <a:latin typeface="Cambria Math" panose="02040503050406030204" pitchFamily="18" charset="0"/>
                                  </a:rPr>
                                  <m:t>6435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𝐶𝑙𝑜𝑠𝑒𝑠𝑡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2118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!!טבלה 5">
                <a:extLst>
                  <a:ext uri="{FF2B5EF4-FFF2-40B4-BE49-F238E27FC236}">
                    <a16:creationId xmlns:a16="http://schemas.microsoft.com/office/drawing/2014/main" id="{26C87024-0BDF-F94D-0B56-260A3234D9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7854684"/>
                  </p:ext>
                </p:extLst>
              </p:nvPr>
            </p:nvGraphicFramePr>
            <p:xfrm>
              <a:off x="356735" y="1774804"/>
              <a:ext cx="2800008" cy="1828800"/>
            </p:xfrm>
            <a:graphic>
              <a:graphicData uri="http://schemas.openxmlformats.org/drawingml/2006/table">
                <a:tbl>
                  <a:tblPr rtl="1" firstRow="1" bandRow="1">
                    <a:tableStyleId>{8EC20E35-A176-4012-BC5E-935CFFF8708E}</a:tableStyleId>
                  </a:tblPr>
                  <a:tblGrid>
                    <a:gridCol w="1168491">
                      <a:extLst>
                        <a:ext uri="{9D8B030D-6E8A-4147-A177-3AD203B41FA5}">
                          <a16:colId xmlns:a16="http://schemas.microsoft.com/office/drawing/2014/main" val="1513657908"/>
                        </a:ext>
                      </a:extLst>
                    </a:gridCol>
                    <a:gridCol w="1631517">
                      <a:extLst>
                        <a:ext uri="{9D8B030D-6E8A-4147-A177-3AD203B41FA5}">
                          <a16:colId xmlns:a16="http://schemas.microsoft.com/office/drawing/2014/main" val="422856543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t="-3333" r="-14062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l="-71642" t="-3333" r="-746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84076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t="-103333" r="-14062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l="-71642" t="-103333" r="-746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67265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t="-200000" r="-14062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l="-71642" t="-200000" r="-74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2452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t="-305000" r="-14062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l="-71642" t="-305000" r="-746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2436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t="-405000" r="-14062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18"/>
                          <a:stretch>
                            <a:fillRect l="-71642" t="-405000" r="-74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2118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2557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he-IL" dirty="0"/>
              <a:t>יחסי הצלחה מול כשלון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5053850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0806026" y="3895998"/>
            <a:ext cx="1149864" cy="1117178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טבלה 3">
                <a:extLst>
                  <a:ext uri="{FF2B5EF4-FFF2-40B4-BE49-F238E27FC236}">
                    <a16:creationId xmlns:a16="http://schemas.microsoft.com/office/drawing/2014/main" id="{AB1192E3-4C6F-7083-ABFD-68E6DB7895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044163"/>
                  </p:ext>
                </p:extLst>
              </p:nvPr>
            </p:nvGraphicFramePr>
            <p:xfrm>
              <a:off x="2031470" y="2010246"/>
              <a:ext cx="8125884" cy="2225040"/>
            </p:xfrm>
            <a:graphic>
              <a:graphicData uri="http://schemas.openxmlformats.org/drawingml/2006/table">
                <a:tbl>
                  <a:tblPr rtl="1" firstRow="1" bandRow="1">
                    <a:tableStyleId>{8EC20E35-A176-4012-BC5E-935CFFF8708E}</a:tableStyleId>
                  </a:tblPr>
                  <a:tblGrid>
                    <a:gridCol w="2031471">
                      <a:extLst>
                        <a:ext uri="{9D8B030D-6E8A-4147-A177-3AD203B41FA5}">
                          <a16:colId xmlns:a16="http://schemas.microsoft.com/office/drawing/2014/main" val="109997073"/>
                        </a:ext>
                      </a:extLst>
                    </a:gridCol>
                    <a:gridCol w="2031471">
                      <a:extLst>
                        <a:ext uri="{9D8B030D-6E8A-4147-A177-3AD203B41FA5}">
                          <a16:colId xmlns:a16="http://schemas.microsoft.com/office/drawing/2014/main" val="1570891021"/>
                        </a:ext>
                      </a:extLst>
                    </a:gridCol>
                    <a:gridCol w="2305208">
                      <a:extLst>
                        <a:ext uri="{9D8B030D-6E8A-4147-A177-3AD203B41FA5}">
                          <a16:colId xmlns:a16="http://schemas.microsoft.com/office/drawing/2014/main" val="3153047981"/>
                        </a:ext>
                      </a:extLst>
                    </a:gridCol>
                    <a:gridCol w="1757734">
                      <a:extLst>
                        <a:ext uri="{9D8B030D-6E8A-4147-A177-3AD203B41FA5}">
                          <a16:colId xmlns:a16="http://schemas.microsoft.com/office/drawing/2014/main" val="20353698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סוג חיזוי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חיזויים מדויקים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חיזוי מקדים את הווסת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יחס דיוק להקדמה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1438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מודרני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451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122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9657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נאיבי: 27-29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560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727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03276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נאיבי: 28-30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554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173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92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571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הלכתי תאורטי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426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432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066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הלכתי מעשי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424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409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04269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טבלה 3">
                <a:extLst>
                  <a:ext uri="{FF2B5EF4-FFF2-40B4-BE49-F238E27FC236}">
                    <a16:creationId xmlns:a16="http://schemas.microsoft.com/office/drawing/2014/main" id="{AB1192E3-4C6F-7083-ABFD-68E6DB7895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044163"/>
                  </p:ext>
                </p:extLst>
              </p:nvPr>
            </p:nvGraphicFramePr>
            <p:xfrm>
              <a:off x="2031470" y="2010246"/>
              <a:ext cx="8125884" cy="2225040"/>
            </p:xfrm>
            <a:graphic>
              <a:graphicData uri="http://schemas.openxmlformats.org/drawingml/2006/table">
                <a:tbl>
                  <a:tblPr rtl="1" firstRow="1" bandRow="1">
                    <a:tableStyleId>{8EC20E35-A176-4012-BC5E-935CFFF8708E}</a:tableStyleId>
                  </a:tblPr>
                  <a:tblGrid>
                    <a:gridCol w="2031471">
                      <a:extLst>
                        <a:ext uri="{9D8B030D-6E8A-4147-A177-3AD203B41FA5}">
                          <a16:colId xmlns:a16="http://schemas.microsoft.com/office/drawing/2014/main" val="109997073"/>
                        </a:ext>
                      </a:extLst>
                    </a:gridCol>
                    <a:gridCol w="2031471">
                      <a:extLst>
                        <a:ext uri="{9D8B030D-6E8A-4147-A177-3AD203B41FA5}">
                          <a16:colId xmlns:a16="http://schemas.microsoft.com/office/drawing/2014/main" val="1570891021"/>
                        </a:ext>
                      </a:extLst>
                    </a:gridCol>
                    <a:gridCol w="2305208">
                      <a:extLst>
                        <a:ext uri="{9D8B030D-6E8A-4147-A177-3AD203B41FA5}">
                          <a16:colId xmlns:a16="http://schemas.microsoft.com/office/drawing/2014/main" val="3153047981"/>
                        </a:ext>
                      </a:extLst>
                    </a:gridCol>
                    <a:gridCol w="1757734">
                      <a:extLst>
                        <a:ext uri="{9D8B030D-6E8A-4147-A177-3AD203B41FA5}">
                          <a16:colId xmlns:a16="http://schemas.microsoft.com/office/drawing/2014/main" val="20353698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סוג חיזוי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חיזויים מדויקים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חיזוי מקדים את הווסת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יחס דיוק להקדמה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1438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מודרני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0300" t="-104918" r="-20090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76455" t="-104918" r="-76984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61592" t="-104918" r="-692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657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נאיבי: 27-29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0300" t="-204918" r="-20090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76455" t="-204918" r="-76984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61592" t="-204918" r="-692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03276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נאיבי: 28-30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0300" t="-304918" r="-20090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76455" t="-304918" r="-76984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61592" t="-304918" r="-692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5719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הלכתי תאורטי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0300" t="-404918" r="-20090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76455" t="-404918" r="-76984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61592" t="-404918" r="-692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6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הלכתי מעשי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0300" t="-504918" r="-20090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76455" t="-504918" r="-7698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61592" t="-504918" r="-692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04269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0392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1197868" y="274638"/>
            <a:ext cx="9468544" cy="1020762"/>
          </a:xfrm>
        </p:spPr>
        <p:txBody>
          <a:bodyPr rtlCol="1"/>
          <a:lstStyle/>
          <a:p>
            <a:r>
              <a:rPr lang="he-IL" dirty="0"/>
              <a:t>בדיקת השערות: האם שכיחויות התופעות מקריות?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0806026" y="4839108"/>
            <a:ext cx="1149864" cy="1074608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2095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1197868" y="274638"/>
            <a:ext cx="9468544" cy="1020762"/>
          </a:xfrm>
        </p:spPr>
        <p:txBody>
          <a:bodyPr rtlCol="1"/>
          <a:lstStyle/>
          <a:p>
            <a:r>
              <a:rPr lang="he-IL" dirty="0"/>
              <a:t>בדיקת השערות: האם שכיחויות התופעות מקריות?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0806026" y="4839108"/>
            <a:ext cx="1149864" cy="1074608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מלבן 2">
                <a:extLst>
                  <a:ext uri="{FF2B5EF4-FFF2-40B4-BE49-F238E27FC236}">
                    <a16:creationId xmlns:a16="http://schemas.microsoft.com/office/drawing/2014/main" id="{17F8C8B2-3DF6-3C89-04C1-9095470E5048}"/>
                  </a:ext>
                </a:extLst>
              </p:cNvPr>
              <p:cNvSpPr/>
              <p:nvPr/>
            </p:nvSpPr>
            <p:spPr>
              <a:xfrm>
                <a:off x="1773932" y="1700808"/>
                <a:ext cx="1792927" cy="2792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he-IL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!!מלבן 2">
                <a:extLst>
                  <a:ext uri="{FF2B5EF4-FFF2-40B4-BE49-F238E27FC236}">
                    <a16:creationId xmlns:a16="http://schemas.microsoft.com/office/drawing/2014/main" id="{17F8C8B2-3DF6-3C89-04C1-9095470E5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32" y="1700808"/>
                <a:ext cx="1792927" cy="279236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55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1197868" y="274638"/>
            <a:ext cx="9468544" cy="1020762"/>
          </a:xfrm>
        </p:spPr>
        <p:txBody>
          <a:bodyPr rtlCol="1"/>
          <a:lstStyle/>
          <a:p>
            <a:r>
              <a:rPr lang="he-IL" dirty="0"/>
              <a:t>בדיקת השערות: האם שכיחויות התופעות מקריות?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0806026" y="4839108"/>
            <a:ext cx="1149864" cy="1074608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!מלבן 1">
                <a:extLst>
                  <a:ext uri="{FF2B5EF4-FFF2-40B4-BE49-F238E27FC236}">
                    <a16:creationId xmlns:a16="http://schemas.microsoft.com/office/drawing/2014/main" id="{346AD4D2-5AFB-D075-0036-964E2B3FA0AC}"/>
                  </a:ext>
                </a:extLst>
              </p:cNvPr>
              <p:cNvSpPr/>
              <p:nvPr/>
            </p:nvSpPr>
            <p:spPr>
              <a:xfrm>
                <a:off x="1264021" y="1702732"/>
                <a:ext cx="2886175" cy="3830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he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e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e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e-IL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sup>
                        <m:e>
                          <m:f>
                            <m:fPr>
                              <m:ctrlP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e-I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he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e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he-I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e-IL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he-I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e-I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den>
                          </m:f>
                        </m:e>
                      </m:nary>
                      <m:r>
                        <a:rPr lang="he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!!מלבן 1">
                <a:extLst>
                  <a:ext uri="{FF2B5EF4-FFF2-40B4-BE49-F238E27FC236}">
                    <a16:creationId xmlns:a16="http://schemas.microsoft.com/office/drawing/2014/main" id="{346AD4D2-5AFB-D075-0036-964E2B3FA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021" y="1702732"/>
                <a:ext cx="2886175" cy="3830408"/>
              </a:xfrm>
              <a:prstGeom prst="rect">
                <a:avLst/>
              </a:prstGeom>
              <a:blipFill>
                <a:blip r:embed="rId17"/>
                <a:stretch>
                  <a:fillRect r="-69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0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1197868" y="274638"/>
            <a:ext cx="9468544" cy="1020762"/>
          </a:xfrm>
        </p:spPr>
        <p:txBody>
          <a:bodyPr rtlCol="1"/>
          <a:lstStyle/>
          <a:p>
            <a:r>
              <a:rPr lang="he-IL" dirty="0"/>
              <a:t>בדיקת השערות: האם שכיחויות התופעות מקריות?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0806026" y="4839108"/>
            <a:ext cx="1149864" cy="1074608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!מלבן 1">
                <a:extLst>
                  <a:ext uri="{FF2B5EF4-FFF2-40B4-BE49-F238E27FC236}">
                    <a16:creationId xmlns:a16="http://schemas.microsoft.com/office/drawing/2014/main" id="{346AD4D2-5AFB-D075-0036-964E2B3FA0AC}"/>
                  </a:ext>
                </a:extLst>
              </p:cNvPr>
              <p:cNvSpPr/>
              <p:nvPr/>
            </p:nvSpPr>
            <p:spPr>
              <a:xfrm>
                <a:off x="981844" y="1702732"/>
                <a:ext cx="3504421" cy="4908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he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e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e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e-IL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sup>
                        <m:e>
                          <m:f>
                            <m:fPr>
                              <m:ctrlP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e-I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he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e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he-I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e-IL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he-I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e-I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den>
                          </m:f>
                        </m:e>
                      </m:nary>
                      <m:r>
                        <a:rPr lang="he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/>
                <a:endParaRPr lang="he-IL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endParaRPr lang="he-IL" dirty="0">
                  <a:solidFill>
                    <a:schemeClr val="tx1"/>
                  </a:solidFill>
                </a:endParaRPr>
              </a:p>
              <a:p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!!מלבן 1">
                <a:extLst>
                  <a:ext uri="{FF2B5EF4-FFF2-40B4-BE49-F238E27FC236}">
                    <a16:creationId xmlns:a16="http://schemas.microsoft.com/office/drawing/2014/main" id="{346AD4D2-5AFB-D075-0036-964E2B3FA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1702732"/>
                <a:ext cx="3504421" cy="4908010"/>
              </a:xfrm>
              <a:prstGeom prst="rect">
                <a:avLst/>
              </a:prstGeom>
              <a:blipFill>
                <a:blip r:embed="rId17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11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1197868" y="274638"/>
            <a:ext cx="9468544" cy="1020762"/>
          </a:xfrm>
        </p:spPr>
        <p:txBody>
          <a:bodyPr rtlCol="1"/>
          <a:lstStyle/>
          <a:p>
            <a:r>
              <a:rPr lang="he-IL" dirty="0"/>
              <a:t>בדיקת השערות: האם שכיחויות התופעות מקריות?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0806026" y="4839108"/>
            <a:ext cx="1149864" cy="1074608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!מלבן 1">
                <a:extLst>
                  <a:ext uri="{FF2B5EF4-FFF2-40B4-BE49-F238E27FC236}">
                    <a16:creationId xmlns:a16="http://schemas.microsoft.com/office/drawing/2014/main" id="{346AD4D2-5AFB-D075-0036-964E2B3FA0AC}"/>
                  </a:ext>
                </a:extLst>
              </p:cNvPr>
              <p:cNvSpPr/>
              <p:nvPr/>
            </p:nvSpPr>
            <p:spPr>
              <a:xfrm>
                <a:off x="981844" y="1702732"/>
                <a:ext cx="3438698" cy="54620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he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e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e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e-IL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sup>
                        <m:e>
                          <m:f>
                            <m:fPr>
                              <m:ctrlP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e-I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he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e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he-I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e-IL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he-I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e-I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den>
                          </m:f>
                        </m:e>
                      </m:nary>
                      <m:r>
                        <a:rPr lang="he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he-IL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e-IL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e-IL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endParaRPr lang="he-IL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endParaRPr lang="he-IL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!!מלבן 1">
                <a:extLst>
                  <a:ext uri="{FF2B5EF4-FFF2-40B4-BE49-F238E27FC236}">
                    <a16:creationId xmlns:a16="http://schemas.microsoft.com/office/drawing/2014/main" id="{346AD4D2-5AFB-D075-0036-964E2B3FA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1702732"/>
                <a:ext cx="3438698" cy="5462008"/>
              </a:xfrm>
              <a:prstGeom prst="rect">
                <a:avLst/>
              </a:prstGeom>
              <a:blipFill>
                <a:blip r:embed="rId17"/>
                <a:stretch>
                  <a:fillRect r="-283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989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1197868" y="274638"/>
            <a:ext cx="9468544" cy="1020762"/>
          </a:xfrm>
        </p:spPr>
        <p:txBody>
          <a:bodyPr rtlCol="1"/>
          <a:lstStyle/>
          <a:p>
            <a:r>
              <a:rPr lang="he-IL" dirty="0"/>
              <a:t>בדיקת השערות: האם שכיחויות התופעות מקריות?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1058054" y="6019495"/>
            <a:ext cx="650212" cy="675095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0806026" y="4839108"/>
            <a:ext cx="1149864" cy="1074608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!!מלבן 1">
                <a:extLst>
                  <a:ext uri="{FF2B5EF4-FFF2-40B4-BE49-F238E27FC236}">
                    <a16:creationId xmlns:a16="http://schemas.microsoft.com/office/drawing/2014/main" id="{346AD4D2-5AFB-D075-0036-964E2B3FA0AC}"/>
                  </a:ext>
                </a:extLst>
              </p:cNvPr>
              <p:cNvSpPr/>
              <p:nvPr/>
            </p:nvSpPr>
            <p:spPr>
              <a:xfrm>
                <a:off x="981844" y="1702732"/>
                <a:ext cx="3438698" cy="54620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he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e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e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e-IL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sup>
                        <m:e>
                          <m:f>
                            <m:fPr>
                              <m:ctrlP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he-I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he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e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he-I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e-IL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he-I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e-I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den>
                          </m:f>
                        </m:e>
                      </m:nary>
                      <m:r>
                        <a:rPr lang="he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he-IL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e-IL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e-IL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endParaRPr lang="he-IL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endParaRPr lang="he-IL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74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!!מלבן 1">
                <a:extLst>
                  <a:ext uri="{FF2B5EF4-FFF2-40B4-BE49-F238E27FC236}">
                    <a16:creationId xmlns:a16="http://schemas.microsoft.com/office/drawing/2014/main" id="{346AD4D2-5AFB-D075-0036-964E2B3FA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1702732"/>
                <a:ext cx="3438698" cy="5462008"/>
              </a:xfrm>
              <a:prstGeom prst="rect">
                <a:avLst/>
              </a:prstGeom>
              <a:blipFill>
                <a:blip r:embed="rId17"/>
                <a:stretch>
                  <a:fillRect r="-283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תמונה 2">
            <a:extLst>
              <a:ext uri="{FF2B5EF4-FFF2-40B4-BE49-F238E27FC236}">
                <a16:creationId xmlns:a16="http://schemas.microsoft.com/office/drawing/2014/main" id="{33F3D836-88A9-B94F-234C-31BF645DCDC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13737" y="1841847"/>
            <a:ext cx="5897455" cy="46684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94643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528070" y="274638"/>
            <a:ext cx="10138342" cy="1020762"/>
          </a:xfrm>
        </p:spPr>
        <p:txBody>
          <a:bodyPr rtlCol="1"/>
          <a:lstStyle/>
          <a:p>
            <a:r>
              <a:rPr lang="he-IL" dirty="0"/>
              <a:t>שימוש בשרשראות מרקוב וחידוש שיטת צמצום מצבים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0818074" y="5710484"/>
            <a:ext cx="1149358" cy="1102892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4987354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963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528070" y="274638"/>
            <a:ext cx="10138342" cy="1020762"/>
          </a:xfrm>
        </p:spPr>
        <p:txBody>
          <a:bodyPr rtlCol="1"/>
          <a:lstStyle/>
          <a:p>
            <a:r>
              <a:rPr lang="he-IL" dirty="0"/>
              <a:t>שימוש בשרשראות מרקוב וחידוש שיטת צמצום מצבים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0818074" y="5710484"/>
            <a:ext cx="1149358" cy="1102892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4987354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/>
              <a:t>תיקוף נתונים</a:t>
            </a:r>
          </a:p>
        </p:txBody>
      </p:sp>
    </p:spTree>
    <p:extLst>
      <p:ext uri="{BB962C8B-B14F-4D97-AF65-F5344CB8AC3E}">
        <p14:creationId xmlns:p14="http://schemas.microsoft.com/office/powerpoint/2010/main" val="337650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he-IL" dirty="0"/>
              <a:t>נושאים</a:t>
            </a:r>
          </a:p>
        </p:txBody>
      </p:sp>
      <p:grpSp>
        <p:nvGrpSpPr>
          <p:cNvPr id="24" name="!!1">
            <a:extLst>
              <a:ext uri="{FF2B5EF4-FFF2-40B4-BE49-F238E27FC236}">
                <a16:creationId xmlns:a16="http://schemas.microsoft.com/office/drawing/2014/main" id="{AB111CCA-7284-5193-7DED-6942B7319ED2}"/>
              </a:ext>
            </a:extLst>
          </p:cNvPr>
          <p:cNvGrpSpPr/>
          <p:nvPr/>
        </p:nvGrpSpPr>
        <p:grpSpPr>
          <a:xfrm>
            <a:off x="1554765" y="1844824"/>
            <a:ext cx="9144000" cy="648072"/>
            <a:chOff x="1554765" y="1844824"/>
            <a:chExt cx="9144000" cy="648072"/>
          </a:xfrm>
        </p:grpSpPr>
        <p:sp>
          <p:nvSpPr>
            <p:cNvPr id="8" name="תרשים זרימה: תהליך 7">
              <a:extLst>
                <a:ext uri="{FF2B5EF4-FFF2-40B4-BE49-F238E27FC236}">
                  <a16:creationId xmlns:a16="http://schemas.microsoft.com/office/drawing/2014/main" id="{44BE26D1-B7F8-B763-8525-DBBC5783BC62}"/>
                </a:ext>
              </a:extLst>
            </p:cNvPr>
            <p:cNvSpPr/>
            <p:nvPr/>
          </p:nvSpPr>
          <p:spPr>
            <a:xfrm>
              <a:off x="7390556" y="1844824"/>
              <a:ext cx="3308209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14" name="!1"/>
            <p:cNvSpPr>
              <a:spLocks noGrp="1"/>
            </p:cNvSpPr>
            <p:nvPr>
              <p:ph idx="1"/>
            </p:nvPr>
          </p:nvSpPr>
          <p:spPr>
            <a:xfrm>
              <a:off x="1554765" y="1905000"/>
              <a:ext cx="9144000" cy="587896"/>
            </a:xfrm>
          </p:spPr>
          <p:txBody>
            <a:bodyPr rtlCol="1">
              <a:normAutofit/>
            </a:bodyPr>
            <a:lstStyle/>
            <a:p>
              <a:pPr algn="r" rtl="1"/>
              <a:r>
                <a:rPr lang="he-IL" dirty="0"/>
                <a:t>הצגת בעיית החיזוי</a:t>
              </a:r>
            </a:p>
          </p:txBody>
        </p:sp>
      </p:grpSp>
      <p:grpSp>
        <p:nvGrpSpPr>
          <p:cNvPr id="23" name="!!3">
            <a:extLst>
              <a:ext uri="{FF2B5EF4-FFF2-40B4-BE49-F238E27FC236}">
                <a16:creationId xmlns:a16="http://schemas.microsoft.com/office/drawing/2014/main" id="{3CCD0D91-2AE4-3416-5F60-1C9750AAFADA}"/>
              </a:ext>
            </a:extLst>
          </p:cNvPr>
          <p:cNvGrpSpPr/>
          <p:nvPr/>
        </p:nvGrpSpPr>
        <p:grpSpPr>
          <a:xfrm>
            <a:off x="1554765" y="2915239"/>
            <a:ext cx="9144000" cy="724137"/>
            <a:chOff x="1554765" y="2915239"/>
            <a:chExt cx="9144000" cy="724137"/>
          </a:xfrm>
        </p:grpSpPr>
        <p:sp>
          <p:nvSpPr>
            <p:cNvPr id="3" name="3">
              <a:extLst>
                <a:ext uri="{FF2B5EF4-FFF2-40B4-BE49-F238E27FC236}">
                  <a16:creationId xmlns:a16="http://schemas.microsoft.com/office/drawing/2014/main" id="{73BAF61A-69D1-EB31-382B-FBEF7343CB94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3051480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מדדים עבור חיזויים סטטיסטיים מודרניים</a:t>
              </a:r>
            </a:p>
          </p:txBody>
        </p:sp>
        <p:sp>
          <p:nvSpPr>
            <p:cNvPr id="10" name="תרשים זרימה: תהליך 9">
              <a:extLst>
                <a:ext uri="{FF2B5EF4-FFF2-40B4-BE49-F238E27FC236}">
                  <a16:creationId xmlns:a16="http://schemas.microsoft.com/office/drawing/2014/main" id="{F2725A5D-FA8D-221B-CA83-C1821788A193}"/>
                </a:ext>
              </a:extLst>
            </p:cNvPr>
            <p:cNvSpPr/>
            <p:nvPr/>
          </p:nvSpPr>
          <p:spPr>
            <a:xfrm>
              <a:off x="4788347" y="2915239"/>
              <a:ext cx="5626545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grpSp>
        <p:nvGrpSpPr>
          <p:cNvPr id="22" name="!!2">
            <a:extLst>
              <a:ext uri="{FF2B5EF4-FFF2-40B4-BE49-F238E27FC236}">
                <a16:creationId xmlns:a16="http://schemas.microsoft.com/office/drawing/2014/main" id="{D11775FC-E17E-C46D-10C3-8640799E0248}"/>
              </a:ext>
            </a:extLst>
          </p:cNvPr>
          <p:cNvGrpSpPr/>
          <p:nvPr/>
        </p:nvGrpSpPr>
        <p:grpSpPr>
          <a:xfrm>
            <a:off x="1554765" y="2507182"/>
            <a:ext cx="9296400" cy="622236"/>
            <a:chOff x="1554765" y="2507182"/>
            <a:chExt cx="9296400" cy="622236"/>
          </a:xfrm>
        </p:grpSpPr>
        <p:sp>
          <p:nvSpPr>
            <p:cNvPr id="2" name="2">
              <a:extLst>
                <a:ext uri="{FF2B5EF4-FFF2-40B4-BE49-F238E27FC236}">
                  <a16:creationId xmlns:a16="http://schemas.microsoft.com/office/drawing/2014/main" id="{BF6254B4-02D1-73FB-CB69-E6FED29D8E4F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2507182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בחירת מקור נתונים מתאים</a:t>
              </a:r>
            </a:p>
          </p:txBody>
        </p:sp>
        <p:sp>
          <p:nvSpPr>
            <p:cNvPr id="11" name="תרשים זרימה: תהליך 10">
              <a:extLst>
                <a:ext uri="{FF2B5EF4-FFF2-40B4-BE49-F238E27FC236}">
                  <a16:creationId xmlns:a16="http://schemas.microsoft.com/office/drawing/2014/main" id="{2CBDD190-1B9F-67D8-CB2C-560F1C288698}"/>
                </a:ext>
              </a:extLst>
            </p:cNvPr>
            <p:cNvSpPr/>
            <p:nvPr/>
          </p:nvSpPr>
          <p:spPr>
            <a:xfrm>
              <a:off x="6822876" y="2541522"/>
              <a:ext cx="4028289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sp>
        <p:nvSpPr>
          <p:cNvPr id="12" name="תרשים זרימה: תהליך 11">
            <a:extLst>
              <a:ext uri="{FF2B5EF4-FFF2-40B4-BE49-F238E27FC236}">
                <a16:creationId xmlns:a16="http://schemas.microsoft.com/office/drawing/2014/main" id="{0A944D43-9588-681F-377D-60C325CCDFA0}"/>
              </a:ext>
            </a:extLst>
          </p:cNvPr>
          <p:cNvSpPr/>
          <p:nvPr/>
        </p:nvSpPr>
        <p:spPr>
          <a:xfrm>
            <a:off x="7030516" y="4128495"/>
            <a:ext cx="3384376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1" name="!!4">
            <a:extLst>
              <a:ext uri="{FF2B5EF4-FFF2-40B4-BE49-F238E27FC236}">
                <a16:creationId xmlns:a16="http://schemas.microsoft.com/office/drawing/2014/main" id="{749E9380-4913-BB93-E878-005D66DD7AD2}"/>
              </a:ext>
            </a:extLst>
          </p:cNvPr>
          <p:cNvGrpSpPr/>
          <p:nvPr/>
        </p:nvGrpSpPr>
        <p:grpSpPr>
          <a:xfrm>
            <a:off x="1554765" y="3658340"/>
            <a:ext cx="9144000" cy="664860"/>
            <a:chOff x="1554765" y="3658340"/>
            <a:chExt cx="9144000" cy="664860"/>
          </a:xfrm>
        </p:grpSpPr>
        <p:sp>
          <p:nvSpPr>
            <p:cNvPr id="4" name="4">
              <a:extLst>
                <a:ext uri="{FF2B5EF4-FFF2-40B4-BE49-F238E27FC236}">
                  <a16:creationId xmlns:a16="http://schemas.microsoft.com/office/drawing/2014/main" id="{AEE436EE-C63B-768C-D6AB-2E6234BC40A4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3658340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שיטת החיזוי העתיקה</a:t>
              </a:r>
            </a:p>
          </p:txBody>
        </p:sp>
        <p:sp>
          <p:nvSpPr>
            <p:cNvPr id="15" name="תרשים זרימה: תהליך 14">
              <a:extLst>
                <a:ext uri="{FF2B5EF4-FFF2-40B4-BE49-F238E27FC236}">
                  <a16:creationId xmlns:a16="http://schemas.microsoft.com/office/drawing/2014/main" id="{C3CADB94-1E45-8EAE-755F-7C76857BBD06}"/>
                </a:ext>
              </a:extLst>
            </p:cNvPr>
            <p:cNvSpPr/>
            <p:nvPr/>
          </p:nvSpPr>
          <p:spPr>
            <a:xfrm>
              <a:off x="7614964" y="3735304"/>
              <a:ext cx="2952327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sp>
        <p:nvSpPr>
          <p:cNvPr id="16" name="תרשים זרימה: תהליך 15">
            <a:extLst>
              <a:ext uri="{FF2B5EF4-FFF2-40B4-BE49-F238E27FC236}">
                <a16:creationId xmlns:a16="http://schemas.microsoft.com/office/drawing/2014/main" id="{B2F9E2E1-3C56-2455-58A7-9E8C5F966D69}"/>
              </a:ext>
            </a:extLst>
          </p:cNvPr>
          <p:cNvSpPr/>
          <p:nvPr/>
        </p:nvSpPr>
        <p:spPr>
          <a:xfrm>
            <a:off x="3502124" y="4725144"/>
            <a:ext cx="6912768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7" name="תרשים זרימה: תהליך 16">
            <a:extLst>
              <a:ext uri="{FF2B5EF4-FFF2-40B4-BE49-F238E27FC236}">
                <a16:creationId xmlns:a16="http://schemas.microsoft.com/office/drawing/2014/main" id="{E7C3DF28-D2FE-319A-5DE8-B0DB070B0087}"/>
              </a:ext>
            </a:extLst>
          </p:cNvPr>
          <p:cNvSpPr/>
          <p:nvPr/>
        </p:nvSpPr>
        <p:spPr>
          <a:xfrm>
            <a:off x="1413892" y="5353796"/>
            <a:ext cx="9001000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3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528070" y="274638"/>
            <a:ext cx="10138342" cy="1020762"/>
          </a:xfrm>
        </p:spPr>
        <p:txBody>
          <a:bodyPr rtlCol="1"/>
          <a:lstStyle/>
          <a:p>
            <a:r>
              <a:rPr lang="he-IL" dirty="0"/>
              <a:t>שימוש בשרשראות מרקוב וחידוש שיטת צמצום מצבים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0818074" y="5710484"/>
            <a:ext cx="1149358" cy="1102892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4987354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he-IL"/>
              <a:t>תיקוף נתונים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1D817D4-D3A3-E1F0-42B0-D212F80646AA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959" y="2337285"/>
            <a:ext cx="5832648" cy="44505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40788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528070" y="274638"/>
            <a:ext cx="10138342" cy="1020762"/>
          </a:xfrm>
        </p:spPr>
        <p:txBody>
          <a:bodyPr rtlCol="1"/>
          <a:lstStyle/>
          <a:p>
            <a:r>
              <a:rPr lang="he-IL" dirty="0"/>
              <a:t>שימוש בשרשראות מרקוב וחידוש שיטת צמצום מצבים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0818074" y="5710484"/>
            <a:ext cx="1149358" cy="1102892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4987354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he-IL"/>
              <a:t>תיקוף נתונים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622D5B6-1E21-71BC-7B2D-76CBEDA235DC}"/>
              </a:ext>
            </a:extLst>
          </p:cNvPr>
          <p:cNvPicPr/>
          <p:nvPr/>
        </p:nvPicPr>
        <p:blipFill>
          <a:blip r:embed="rId17"/>
          <a:stretch>
            <a:fillRect/>
          </a:stretch>
        </p:blipFill>
        <p:spPr>
          <a:xfrm>
            <a:off x="3531917" y="2564904"/>
            <a:ext cx="4966414" cy="39101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26405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528070" y="274638"/>
            <a:ext cx="10138342" cy="1020762"/>
          </a:xfrm>
        </p:spPr>
        <p:txBody>
          <a:bodyPr rtlCol="1"/>
          <a:lstStyle/>
          <a:p>
            <a:r>
              <a:rPr lang="he-IL" dirty="0"/>
              <a:t>שימוש בשרשראות מרקוב וחידוש שיטת צמצום מצבים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0818074" y="5710484"/>
            <a:ext cx="1149358" cy="1102892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4987354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he-IL"/>
              <a:t>תיקוף נתונים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9AAA577C-2D0C-875C-2A7B-100876768437}"/>
                  </a:ext>
                </a:extLst>
              </p:cNvPr>
              <p:cNvSpPr txBox="1"/>
              <p:nvPr/>
            </p:nvSpPr>
            <p:spPr>
              <a:xfrm>
                <a:off x="1341885" y="2704746"/>
                <a:ext cx="9320668" cy="1726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014</m:t>
                                </m:r>
                              </m:e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023</m:t>
                                </m:r>
                              </m:e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023</m:t>
                                </m:r>
                              </m:e>
                              <m:e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9AAA577C-2D0C-875C-2A7B-100876768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885" y="2704746"/>
                <a:ext cx="9320668" cy="17263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8D5D1322-22E7-865B-7E32-150E2FF74221}"/>
                  </a:ext>
                </a:extLst>
              </p:cNvPr>
              <p:cNvSpPr txBox="1"/>
              <p:nvPr/>
            </p:nvSpPr>
            <p:spPr>
              <a:xfrm>
                <a:off x="1053852" y="4420166"/>
                <a:ext cx="7387409" cy="12588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he-I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e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e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e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e-I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e-I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he-I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he-IL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he-IL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he-I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he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014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023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023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014</m:t>
                      </m:r>
                      <m:r>
                        <a:rPr lang="he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305</m:t>
                          </m:r>
                        </m:num>
                        <m:den>
                          <m:r>
                            <a:rPr lang="he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e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e-IL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096</m:t>
                          </m:r>
                        </m:den>
                      </m:f>
                      <m:r>
                        <a:rPr lang="he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he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e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he-IL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8D5D1322-22E7-865B-7E32-150E2FF74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" y="4420166"/>
                <a:ext cx="7387409" cy="12588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072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528070" y="274638"/>
            <a:ext cx="10138342" cy="1020762"/>
          </a:xfrm>
        </p:spPr>
        <p:txBody>
          <a:bodyPr rtlCol="1"/>
          <a:lstStyle/>
          <a:p>
            <a:r>
              <a:rPr lang="he-IL" dirty="0"/>
              <a:t>שימוש בשרשראות מרקוב וחידוש שיטת צמצום מצבים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0818074" y="5710484"/>
            <a:ext cx="1149358" cy="1102892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4987354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A1B5582C-7976-9BB2-E3C4-60B8EFACC143}"/>
              </a:ext>
            </a:extLst>
          </p:cNvPr>
          <p:cNvPicPr/>
          <p:nvPr/>
        </p:nvPicPr>
        <p:blipFill>
          <a:blip r:embed="rId17"/>
          <a:stretch>
            <a:fillRect/>
          </a:stretch>
        </p:blipFill>
        <p:spPr>
          <a:xfrm>
            <a:off x="333772" y="1757573"/>
            <a:ext cx="5899670" cy="47115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05758A16-B341-BFF1-9AC7-1CF5E880C347}"/>
              </a:ext>
            </a:extLst>
          </p:cNvPr>
          <p:cNvPicPr/>
          <p:nvPr/>
        </p:nvPicPr>
        <p:blipFill>
          <a:blip r:embed="rId18"/>
          <a:stretch>
            <a:fillRect/>
          </a:stretch>
        </p:blipFill>
        <p:spPr>
          <a:xfrm>
            <a:off x="7072212" y="1952917"/>
            <a:ext cx="3475578" cy="42707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8569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528070" y="274638"/>
            <a:ext cx="10138342" cy="1020762"/>
          </a:xfrm>
        </p:spPr>
        <p:txBody>
          <a:bodyPr rtlCol="1"/>
          <a:lstStyle/>
          <a:p>
            <a:r>
              <a:rPr lang="he-IL" dirty="0"/>
              <a:t>שימוש בשרשראות מרקוב וחידוש שיטת צמצום מצבים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0818074" y="5710484"/>
            <a:ext cx="1149358" cy="1102892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4987354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9497924E-BBCF-B558-3E98-F287522090FE}"/>
                  </a:ext>
                </a:extLst>
              </p:cNvPr>
              <p:cNvSpPr txBox="1"/>
              <p:nvPr/>
            </p:nvSpPr>
            <p:spPr>
              <a:xfrm>
                <a:off x="557779" y="2122439"/>
                <a:ext cx="9857113" cy="234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04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036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036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9497924E-BBCF-B558-3E98-F28752209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79" y="2122439"/>
                <a:ext cx="9857113" cy="23462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F3D8FA12-C675-469A-1222-8AAE958659ED}"/>
                  </a:ext>
                </a:extLst>
              </p:cNvPr>
              <p:cNvSpPr txBox="1"/>
              <p:nvPr/>
            </p:nvSpPr>
            <p:spPr>
              <a:xfrm>
                <a:off x="2538792" y="4139235"/>
                <a:ext cx="6096000" cy="1639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04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036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036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025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137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F3D8FA12-C675-469A-1222-8AAE95865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792" y="4139235"/>
                <a:ext cx="6096000" cy="16393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F69EB79B-BEA3-635A-D0C5-19550EE10A27}"/>
                  </a:ext>
                </a:extLst>
              </p:cNvPr>
              <p:cNvSpPr txBox="1"/>
              <p:nvPr/>
            </p:nvSpPr>
            <p:spPr>
              <a:xfrm>
                <a:off x="2437664" y="572285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79</m:t>
                      </m:r>
                      <m:r>
                        <a:rPr lang="he-I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%−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%)≈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68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F69EB79B-BEA3-635A-D0C5-19550EE10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664" y="5722857"/>
                <a:ext cx="6096000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014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528070" y="274638"/>
            <a:ext cx="10138342" cy="1020762"/>
          </a:xfrm>
        </p:spPr>
        <p:txBody>
          <a:bodyPr rtlCol="1"/>
          <a:lstStyle/>
          <a:p>
            <a:r>
              <a:rPr lang="he-IL" dirty="0"/>
              <a:t>שימוש בשרשראות מרקוב וחידוש שיטת צמצום מצבים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0818074" y="5710484"/>
            <a:ext cx="1149358" cy="1102892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4987354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/>
              <a:t>תיאור מצבי חיזוי שונים באמצעות שרשראות מרקוב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97062D8-57F4-F5DB-5F8C-C037FEF5443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6" y="2831118"/>
            <a:ext cx="5038993" cy="33204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6515A79A-4E77-07AF-68E8-E1C1ECA7C57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94" y="2831118"/>
            <a:ext cx="4089822" cy="33034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54023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528070" y="274638"/>
            <a:ext cx="10138342" cy="1020762"/>
          </a:xfrm>
        </p:spPr>
        <p:txBody>
          <a:bodyPr rtlCol="1"/>
          <a:lstStyle/>
          <a:p>
            <a:r>
              <a:rPr lang="he-IL" dirty="0"/>
              <a:t>שימוש בשרשראות מרקוב וחידוש שיטת צמצום מצבים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0818074" y="5710484"/>
            <a:ext cx="1149358" cy="1102892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4987354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/>
              <a:t>תיאור מצבי חיזוי שונים באמצעות שרשראות מרקוב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E2221433-95C1-9C8D-6CD1-4A072BA893DB}"/>
              </a:ext>
            </a:extLst>
          </p:cNvPr>
          <p:cNvPicPr/>
          <p:nvPr/>
        </p:nvPicPr>
        <p:blipFill>
          <a:blip r:embed="rId17"/>
          <a:stretch>
            <a:fillRect/>
          </a:stretch>
        </p:blipFill>
        <p:spPr>
          <a:xfrm>
            <a:off x="3661050" y="2447494"/>
            <a:ext cx="4089546" cy="39290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14452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528070" y="274638"/>
            <a:ext cx="10138342" cy="1020762"/>
          </a:xfrm>
        </p:spPr>
        <p:txBody>
          <a:bodyPr rtlCol="1"/>
          <a:lstStyle/>
          <a:p>
            <a:r>
              <a:rPr lang="he-IL" dirty="0"/>
              <a:t>שימוש בשרשראות מרקוב וחידוש שיטת צמצום מצבים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0818074" y="5710484"/>
            <a:ext cx="1149358" cy="1102892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4987354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/>
              <a:t>תיאור מצבי חיזוי שונים באמצעות שרשראות מרקוב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8F3E9F1-7CE7-81CE-77C6-46E87BBFA80F}"/>
              </a:ext>
            </a:extLst>
          </p:cNvPr>
          <p:cNvPicPr/>
          <p:nvPr/>
        </p:nvPicPr>
        <p:blipFill rotWithShape="1">
          <a:blip r:embed="rId17"/>
          <a:srcRect l="7018" t="947" r="6711" b="659"/>
          <a:stretch/>
        </p:blipFill>
        <p:spPr bwMode="auto">
          <a:xfrm>
            <a:off x="2671286" y="2343374"/>
            <a:ext cx="6231438" cy="43232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460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528070" y="274638"/>
            <a:ext cx="10138342" cy="1020762"/>
          </a:xfrm>
        </p:spPr>
        <p:txBody>
          <a:bodyPr rtlCol="1"/>
          <a:lstStyle/>
          <a:p>
            <a:r>
              <a:rPr lang="he-IL" dirty="0"/>
              <a:t>שימוש בשרשראות מרקוב וחידוש שיטת צמצום מצבים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0818074" y="5710484"/>
            <a:ext cx="1149358" cy="1102892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4987354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sp>
        <p:nvSpPr>
          <p:cNvPr id="2" name="!1">
            <a:extLst>
              <a:ext uri="{FF2B5EF4-FFF2-40B4-BE49-F238E27FC236}">
                <a16:creationId xmlns:a16="http://schemas.microsoft.com/office/drawing/2014/main" id="{7380E14E-BEDE-D926-5E98-FE55220B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65" y="1905000"/>
            <a:ext cx="9144000" cy="587896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/>
              <a:t>תיאור מצבי חיזוי שונים באמצעות שרשראות מרקוב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7C5DDF3-8C0F-CDBC-7826-3DD41264C579}"/>
              </a:ext>
            </a:extLst>
          </p:cNvPr>
          <p:cNvPicPr/>
          <p:nvPr/>
        </p:nvPicPr>
        <p:blipFill>
          <a:blip r:embed="rId17"/>
          <a:stretch>
            <a:fillRect/>
          </a:stretch>
        </p:blipFill>
        <p:spPr>
          <a:xfrm>
            <a:off x="2205980" y="2429162"/>
            <a:ext cx="7290791" cy="43822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58093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כותרת 12"/>
          <p:cNvSpPr>
            <a:spLocks noGrp="1"/>
          </p:cNvSpPr>
          <p:nvPr>
            <p:ph type="title"/>
          </p:nvPr>
        </p:nvSpPr>
        <p:spPr>
          <a:xfrm>
            <a:off x="528070" y="274638"/>
            <a:ext cx="10138342" cy="1020762"/>
          </a:xfrm>
        </p:spPr>
        <p:txBody>
          <a:bodyPr rtlCol="1"/>
          <a:lstStyle/>
          <a:p>
            <a:r>
              <a:rPr lang="he-IL" dirty="0"/>
              <a:t>שימוש בשרשראות מרקוב וחידוש שיטת צמצום מצבים</a:t>
            </a:r>
          </a:p>
        </p:txBody>
      </p:sp>
      <p:sp>
        <p:nvSpPr>
          <p:cNvPr id="39" name="תרשים זרימה: תהליך 38">
            <a:extLst>
              <a:ext uri="{FF2B5EF4-FFF2-40B4-BE49-F238E27FC236}">
                <a16:creationId xmlns:a16="http://schemas.microsoft.com/office/drawing/2014/main" id="{398FC703-297A-2CBB-A833-2C4937BE0E77}"/>
              </a:ext>
            </a:extLst>
          </p:cNvPr>
          <p:cNvSpPr/>
          <p:nvPr/>
        </p:nvSpPr>
        <p:spPr>
          <a:xfrm>
            <a:off x="11206980" y="0"/>
            <a:ext cx="360041" cy="6858000"/>
          </a:xfrm>
          <a:prstGeom prst="flowChart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grpSp>
        <p:nvGrpSpPr>
          <p:cNvPr id="26" name="!!1">
            <a:extLst>
              <a:ext uri="{FF2B5EF4-FFF2-40B4-BE49-F238E27FC236}">
                <a16:creationId xmlns:a16="http://schemas.microsoft.com/office/drawing/2014/main" id="{2E9B841A-DCBA-7541-1B67-666EA0B15DCA}"/>
              </a:ext>
            </a:extLst>
          </p:cNvPr>
          <p:cNvGrpSpPr/>
          <p:nvPr/>
        </p:nvGrpSpPr>
        <p:grpSpPr>
          <a:xfrm>
            <a:off x="11069930" y="182109"/>
            <a:ext cx="641106" cy="673894"/>
            <a:chOff x="11008334" y="846330"/>
            <a:chExt cx="720080" cy="731912"/>
          </a:xfrm>
        </p:grpSpPr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BD4E1A1F-F679-9693-5B48-FD4FA95CB517}"/>
                </a:ext>
              </a:extLst>
            </p:cNvPr>
            <p:cNvSpPr/>
            <p:nvPr/>
          </p:nvSpPr>
          <p:spPr>
            <a:xfrm>
              <a:off x="11008334" y="84633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9" name="גרפיקה 8" descr="פאזל עם מילוי מלא">
              <a:extLst>
                <a:ext uri="{FF2B5EF4-FFF2-40B4-BE49-F238E27FC236}">
                  <a16:creationId xmlns:a16="http://schemas.microsoft.com/office/drawing/2014/main" id="{86313B97-71F2-1BAF-3085-80D604EA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64808" y="908720"/>
              <a:ext cx="607132" cy="607132"/>
            </a:xfrm>
            <a:prstGeom prst="rect">
              <a:avLst/>
            </a:prstGeom>
          </p:spPr>
        </p:pic>
      </p:grpSp>
      <p:grpSp>
        <p:nvGrpSpPr>
          <p:cNvPr id="38" name="!!7">
            <a:extLst>
              <a:ext uri="{FF2B5EF4-FFF2-40B4-BE49-F238E27FC236}">
                <a16:creationId xmlns:a16="http://schemas.microsoft.com/office/drawing/2014/main" id="{763C7083-A81D-9178-6E4B-58C7CA729753}"/>
              </a:ext>
            </a:extLst>
          </p:cNvPr>
          <p:cNvGrpSpPr/>
          <p:nvPr/>
        </p:nvGrpSpPr>
        <p:grpSpPr>
          <a:xfrm>
            <a:off x="10818074" y="5710484"/>
            <a:ext cx="1149358" cy="1102892"/>
            <a:chOff x="2879204" y="2257042"/>
            <a:chExt cx="724990" cy="733216"/>
          </a:xfrm>
        </p:grpSpPr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EE6A1BB4-2EEE-BAA4-CCC9-A2C0B2926E3C}"/>
                </a:ext>
              </a:extLst>
            </p:cNvPr>
            <p:cNvSpPr/>
            <p:nvPr/>
          </p:nvSpPr>
          <p:spPr>
            <a:xfrm>
              <a:off x="2879204" y="2257042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5" name="גרפיקה 14" descr="מחובר עם מילוי מלא">
              <a:extLst>
                <a:ext uri="{FF2B5EF4-FFF2-40B4-BE49-F238E27FC236}">
                  <a16:creationId xmlns:a16="http://schemas.microsoft.com/office/drawing/2014/main" id="{4166A8D2-8F06-5DC9-52F9-A2E92ED13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9204" y="2265268"/>
              <a:ext cx="724990" cy="724990"/>
            </a:xfrm>
            <a:prstGeom prst="rect">
              <a:avLst/>
            </a:prstGeom>
          </p:spPr>
        </p:pic>
      </p:grpSp>
      <p:grpSp>
        <p:nvGrpSpPr>
          <p:cNvPr id="34" name="!!3">
            <a:extLst>
              <a:ext uri="{FF2B5EF4-FFF2-40B4-BE49-F238E27FC236}">
                <a16:creationId xmlns:a16="http://schemas.microsoft.com/office/drawing/2014/main" id="{B03922C8-612F-15CA-EC3E-AFA147BD9A93}"/>
              </a:ext>
            </a:extLst>
          </p:cNvPr>
          <p:cNvGrpSpPr/>
          <p:nvPr/>
        </p:nvGrpSpPr>
        <p:grpSpPr>
          <a:xfrm>
            <a:off x="11062964" y="2157224"/>
            <a:ext cx="645808" cy="673894"/>
            <a:chOff x="10992835" y="3076073"/>
            <a:chExt cx="720080" cy="731912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CF78CAE-6A1F-2295-3111-E5F29CFF3FD2}"/>
                </a:ext>
              </a:extLst>
            </p:cNvPr>
            <p:cNvSpPr/>
            <p:nvPr/>
          </p:nvSpPr>
          <p:spPr>
            <a:xfrm>
              <a:off x="10992835" y="3076073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7" name="גרפיקה 16" descr="סטטיסטיקה עם מילוי מלא">
              <a:extLst>
                <a:ext uri="{FF2B5EF4-FFF2-40B4-BE49-F238E27FC236}">
                  <a16:creationId xmlns:a16="http://schemas.microsoft.com/office/drawing/2014/main" id="{EE0F70A0-2F7C-CFB3-EBED-CFC81F9CC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14270" y="3112881"/>
              <a:ext cx="649309" cy="649309"/>
            </a:xfrm>
            <a:prstGeom prst="rect">
              <a:avLst/>
            </a:prstGeom>
          </p:spPr>
        </p:pic>
      </p:grpSp>
      <p:grpSp>
        <p:nvGrpSpPr>
          <p:cNvPr id="37" name="!!6">
            <a:extLst>
              <a:ext uri="{FF2B5EF4-FFF2-40B4-BE49-F238E27FC236}">
                <a16:creationId xmlns:a16="http://schemas.microsoft.com/office/drawing/2014/main" id="{289A401E-E647-D064-E021-AA4022C485DE}"/>
              </a:ext>
            </a:extLst>
          </p:cNvPr>
          <p:cNvGrpSpPr/>
          <p:nvPr/>
        </p:nvGrpSpPr>
        <p:grpSpPr>
          <a:xfrm>
            <a:off x="11062964" y="4987354"/>
            <a:ext cx="645808" cy="673894"/>
            <a:chOff x="10998469" y="5786950"/>
            <a:chExt cx="720080" cy="731912"/>
          </a:xfrm>
        </p:grpSpPr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BC5DAB79-10B2-2E46-D97E-B605CA280B64}"/>
                </a:ext>
              </a:extLst>
            </p:cNvPr>
            <p:cNvSpPr/>
            <p:nvPr/>
          </p:nvSpPr>
          <p:spPr>
            <a:xfrm>
              <a:off x="10998469" y="5786950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19" name="גרפיקה 18" descr="התפלגות נורמלית עם מילוי מלא">
              <a:extLst>
                <a:ext uri="{FF2B5EF4-FFF2-40B4-BE49-F238E27FC236}">
                  <a16:creationId xmlns:a16="http://schemas.microsoft.com/office/drawing/2014/main" id="{DF3DDA96-9E9B-BAC8-2762-08B3DEC3CE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4622" t="22023" r="13486" b="26739"/>
            <a:stretch/>
          </p:blipFill>
          <p:spPr>
            <a:xfrm>
              <a:off x="11067091" y="5888593"/>
              <a:ext cx="582836" cy="482510"/>
            </a:xfrm>
            <a:prstGeom prst="rect">
              <a:avLst/>
            </a:prstGeom>
          </p:spPr>
        </p:pic>
      </p:grpSp>
      <p:grpSp>
        <p:nvGrpSpPr>
          <p:cNvPr id="36" name="!!5">
            <a:extLst>
              <a:ext uri="{FF2B5EF4-FFF2-40B4-BE49-F238E27FC236}">
                <a16:creationId xmlns:a16="http://schemas.microsoft.com/office/drawing/2014/main" id="{F9EA3EED-0983-5F62-18F6-544835B26468}"/>
              </a:ext>
            </a:extLst>
          </p:cNvPr>
          <p:cNvGrpSpPr/>
          <p:nvPr/>
        </p:nvGrpSpPr>
        <p:grpSpPr>
          <a:xfrm>
            <a:off x="11062964" y="4088308"/>
            <a:ext cx="645808" cy="673894"/>
            <a:chOff x="10986358" y="4949975"/>
            <a:chExt cx="720080" cy="731912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B8CCC6F7-68C0-25AF-3059-2F013C020747}"/>
                </a:ext>
              </a:extLst>
            </p:cNvPr>
            <p:cNvSpPr/>
            <p:nvPr/>
          </p:nvSpPr>
          <p:spPr>
            <a:xfrm>
              <a:off x="10986358" y="4949975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1" name="גרפיקה 20" descr="מצוין עם מילוי מלא">
              <a:extLst>
                <a:ext uri="{FF2B5EF4-FFF2-40B4-BE49-F238E27FC236}">
                  <a16:creationId xmlns:a16="http://schemas.microsoft.com/office/drawing/2014/main" id="{F8DDF25F-1C31-29C9-A6C8-E867F039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001712" y="4977161"/>
              <a:ext cx="704726" cy="704726"/>
            </a:xfrm>
            <a:prstGeom prst="rect">
              <a:avLst/>
            </a:prstGeom>
          </p:spPr>
        </p:pic>
      </p:grpSp>
      <p:grpSp>
        <p:nvGrpSpPr>
          <p:cNvPr id="35" name="!!4">
            <a:extLst>
              <a:ext uri="{FF2B5EF4-FFF2-40B4-BE49-F238E27FC236}">
                <a16:creationId xmlns:a16="http://schemas.microsoft.com/office/drawing/2014/main" id="{8E7F5C1E-2A08-AD9E-03EB-5710C9FA4393}"/>
              </a:ext>
            </a:extLst>
          </p:cNvPr>
          <p:cNvGrpSpPr/>
          <p:nvPr/>
        </p:nvGrpSpPr>
        <p:grpSpPr>
          <a:xfrm>
            <a:off x="11062964" y="3122766"/>
            <a:ext cx="645808" cy="673894"/>
            <a:chOff x="11008334" y="3973957"/>
            <a:chExt cx="720080" cy="731912"/>
          </a:xfrm>
        </p:grpSpPr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621379F2-5746-DA4C-4A73-FFABE1E7F5D4}"/>
                </a:ext>
              </a:extLst>
            </p:cNvPr>
            <p:cNvSpPr/>
            <p:nvPr/>
          </p:nvSpPr>
          <p:spPr>
            <a:xfrm>
              <a:off x="11008334" y="39739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3" name="גרפיקה 22" descr="מגילה עם מילוי מלא">
              <a:extLst>
                <a:ext uri="{FF2B5EF4-FFF2-40B4-BE49-F238E27FC236}">
                  <a16:creationId xmlns:a16="http://schemas.microsoft.com/office/drawing/2014/main" id="{A8EA8907-DF74-A766-41A9-6E38571A7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053852" y="4070016"/>
              <a:ext cx="587897" cy="587897"/>
            </a:xfrm>
            <a:prstGeom prst="rect">
              <a:avLst/>
            </a:prstGeom>
          </p:spPr>
        </p:pic>
      </p:grpSp>
      <p:grpSp>
        <p:nvGrpSpPr>
          <p:cNvPr id="33" name="!!2">
            <a:extLst>
              <a:ext uri="{FF2B5EF4-FFF2-40B4-BE49-F238E27FC236}">
                <a16:creationId xmlns:a16="http://schemas.microsoft.com/office/drawing/2014/main" id="{0D4FF8FA-5FC6-2E71-A9F3-DF1C96ACD6C8}"/>
              </a:ext>
            </a:extLst>
          </p:cNvPr>
          <p:cNvGrpSpPr/>
          <p:nvPr/>
        </p:nvGrpSpPr>
        <p:grpSpPr>
          <a:xfrm>
            <a:off x="11017312" y="1157154"/>
            <a:ext cx="686752" cy="708421"/>
            <a:chOff x="10973477" y="1897357"/>
            <a:chExt cx="765733" cy="769412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2C4C209F-ED45-60C6-157E-86CFAB145F15}"/>
                </a:ext>
              </a:extLst>
            </p:cNvPr>
            <p:cNvSpPr/>
            <p:nvPr/>
          </p:nvSpPr>
          <p:spPr>
            <a:xfrm>
              <a:off x="10989196" y="1897357"/>
              <a:ext cx="720080" cy="7319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pic>
          <p:nvPicPr>
            <p:cNvPr id="25" name="גרפיקה 24" descr="דיסק און קי עם מילוי מלא">
              <a:extLst>
                <a:ext uri="{FF2B5EF4-FFF2-40B4-BE49-F238E27FC236}">
                  <a16:creationId xmlns:a16="http://schemas.microsoft.com/office/drawing/2014/main" id="{4666B832-FDF1-A9DC-D1EE-2D1C41125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973477" y="1901036"/>
              <a:ext cx="765733" cy="765733"/>
            </a:xfrm>
            <a:prstGeom prst="rect">
              <a:avLst/>
            </a:prstGeom>
          </p:spPr>
        </p:pic>
      </p:grpSp>
      <p:pic>
        <p:nvPicPr>
          <p:cNvPr id="6" name="תמונה 5">
            <a:extLst>
              <a:ext uri="{FF2B5EF4-FFF2-40B4-BE49-F238E27FC236}">
                <a16:creationId xmlns:a16="http://schemas.microsoft.com/office/drawing/2014/main" id="{038B52C4-356E-8A76-B9CA-ADA4C6252A8A}"/>
              </a:ext>
            </a:extLst>
          </p:cNvPr>
          <p:cNvPicPr/>
          <p:nvPr/>
        </p:nvPicPr>
        <p:blipFill>
          <a:blip r:embed="rId17"/>
          <a:stretch>
            <a:fillRect/>
          </a:stretch>
        </p:blipFill>
        <p:spPr>
          <a:xfrm>
            <a:off x="285442" y="1626443"/>
            <a:ext cx="5303466" cy="37467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6CEFBF3-3471-9F57-FA90-63C212A41965}"/>
              </a:ext>
            </a:extLst>
          </p:cNvPr>
          <p:cNvPicPr/>
          <p:nvPr/>
        </p:nvPicPr>
        <p:blipFill rotWithShape="1">
          <a:blip r:embed="rId18"/>
          <a:srcRect t="-1" b="-2550"/>
          <a:stretch/>
        </p:blipFill>
        <p:spPr>
          <a:xfrm>
            <a:off x="5716646" y="1628800"/>
            <a:ext cx="5274310" cy="38628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ECB9F819-307A-824B-EE3D-74F78E9D138A}"/>
                  </a:ext>
                </a:extLst>
              </p:cNvPr>
              <p:cNvSpPr/>
              <p:nvPr/>
            </p:nvSpPr>
            <p:spPr>
              <a:xfrm>
                <a:off x="-674340" y="5729020"/>
                <a:ext cx="6646813" cy="342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he-IL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he-IL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he-IL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e-IL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he-IL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e-IL" sz="140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a:rPr lang="he-IL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  <m:r>
                            <a:rPr lang="he-IL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he-IL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  <m:r>
                                  <a:rPr lang="he-IL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he-IL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e>
                              <m:e>
                                <m:r>
                                  <a:rPr lang="he-IL" sz="1400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he-IL" sz="1400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400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𝟏𝟖𝟔</m:t>
                                </m:r>
                              </m:e>
                              <m:e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366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ECB9F819-307A-824B-EE3D-74F78E9D1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4340" y="5729020"/>
                <a:ext cx="6646813" cy="342594"/>
              </a:xfrm>
              <a:prstGeom prst="rect">
                <a:avLst/>
              </a:prstGeom>
              <a:blipFill>
                <a:blip r:embed="rId19"/>
                <a:stretch>
                  <a:fillRect t="-133929" b="-2053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04EBA938-A0D2-5BC8-B552-BCDF4DA5E0E6}"/>
                  </a:ext>
                </a:extLst>
              </p:cNvPr>
              <p:cNvSpPr/>
              <p:nvPr/>
            </p:nvSpPr>
            <p:spPr>
              <a:xfrm>
                <a:off x="4942284" y="5729020"/>
                <a:ext cx="6092825" cy="3425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he-IL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he-IL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he-IL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e-IL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he-IL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e-IL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a:rPr lang="he-IL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  <m:r>
                                    <a:rPr lang="he-IL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sSub>
                                    <m:sSubPr>
                                      <m:ctrlPr>
                                        <a:rPr lang="he-IL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e-IL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a:rPr lang="he-IL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  <m:r>
                            <a:rPr lang="he-IL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</m:e>
                              <m:e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05</m:t>
                                </m:r>
                                <m:r>
                                  <a:rPr lang="he-IL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95</m:t>
                                </m:r>
                              </m:e>
                              <m:e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116</m:t>
                                </m:r>
                              </m:e>
                              <m:e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075</m:t>
                                </m:r>
                              </m:e>
                              <m:e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he-IL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he-IL" sz="1400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he-IL" sz="1400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400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e-IL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e-IL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מלבן 11">
                <a:extLst>
                  <a:ext uri="{FF2B5EF4-FFF2-40B4-BE49-F238E27FC236}">
                    <a16:creationId xmlns:a16="http://schemas.microsoft.com/office/drawing/2014/main" id="{04EBA938-A0D2-5BC8-B552-BCDF4DA5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284" y="5729020"/>
                <a:ext cx="6092825" cy="342594"/>
              </a:xfrm>
              <a:prstGeom prst="rect">
                <a:avLst/>
              </a:prstGeom>
              <a:blipFill>
                <a:blip r:embed="rId20"/>
                <a:stretch>
                  <a:fillRect t="-133929" r="-1902" b="-2053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985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he-IL" dirty="0"/>
              <a:t>נושאים</a:t>
            </a:r>
          </a:p>
        </p:txBody>
      </p:sp>
      <p:grpSp>
        <p:nvGrpSpPr>
          <p:cNvPr id="24" name="!!1">
            <a:extLst>
              <a:ext uri="{FF2B5EF4-FFF2-40B4-BE49-F238E27FC236}">
                <a16:creationId xmlns:a16="http://schemas.microsoft.com/office/drawing/2014/main" id="{AB111CCA-7284-5193-7DED-6942B7319ED2}"/>
              </a:ext>
            </a:extLst>
          </p:cNvPr>
          <p:cNvGrpSpPr/>
          <p:nvPr/>
        </p:nvGrpSpPr>
        <p:grpSpPr>
          <a:xfrm>
            <a:off x="1554765" y="1844824"/>
            <a:ext cx="9144000" cy="648072"/>
            <a:chOff x="1554765" y="1844824"/>
            <a:chExt cx="9144000" cy="648072"/>
          </a:xfrm>
        </p:grpSpPr>
        <p:sp>
          <p:nvSpPr>
            <p:cNvPr id="8" name="תרשים זרימה: תהליך 7">
              <a:extLst>
                <a:ext uri="{FF2B5EF4-FFF2-40B4-BE49-F238E27FC236}">
                  <a16:creationId xmlns:a16="http://schemas.microsoft.com/office/drawing/2014/main" id="{44BE26D1-B7F8-B763-8525-DBBC5783BC62}"/>
                </a:ext>
              </a:extLst>
            </p:cNvPr>
            <p:cNvSpPr/>
            <p:nvPr/>
          </p:nvSpPr>
          <p:spPr>
            <a:xfrm>
              <a:off x="7390556" y="1844824"/>
              <a:ext cx="3308209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14" name="!1"/>
            <p:cNvSpPr>
              <a:spLocks noGrp="1"/>
            </p:cNvSpPr>
            <p:nvPr>
              <p:ph idx="1"/>
            </p:nvPr>
          </p:nvSpPr>
          <p:spPr>
            <a:xfrm>
              <a:off x="1554765" y="1905000"/>
              <a:ext cx="9144000" cy="587896"/>
            </a:xfrm>
          </p:spPr>
          <p:txBody>
            <a:bodyPr rtlCol="1">
              <a:normAutofit/>
            </a:bodyPr>
            <a:lstStyle/>
            <a:p>
              <a:pPr algn="r" rtl="1"/>
              <a:r>
                <a:rPr lang="he-IL" dirty="0"/>
                <a:t>הצגת בעיית החיזוי</a:t>
              </a:r>
            </a:p>
          </p:txBody>
        </p:sp>
      </p:grpSp>
      <p:grpSp>
        <p:nvGrpSpPr>
          <p:cNvPr id="23" name="!!3">
            <a:extLst>
              <a:ext uri="{FF2B5EF4-FFF2-40B4-BE49-F238E27FC236}">
                <a16:creationId xmlns:a16="http://schemas.microsoft.com/office/drawing/2014/main" id="{3CCD0D91-2AE4-3416-5F60-1C9750AAFADA}"/>
              </a:ext>
            </a:extLst>
          </p:cNvPr>
          <p:cNvGrpSpPr/>
          <p:nvPr/>
        </p:nvGrpSpPr>
        <p:grpSpPr>
          <a:xfrm>
            <a:off x="1554765" y="2915239"/>
            <a:ext cx="9144000" cy="724137"/>
            <a:chOff x="1554765" y="2915239"/>
            <a:chExt cx="9144000" cy="724137"/>
          </a:xfrm>
        </p:grpSpPr>
        <p:sp>
          <p:nvSpPr>
            <p:cNvPr id="3" name="3">
              <a:extLst>
                <a:ext uri="{FF2B5EF4-FFF2-40B4-BE49-F238E27FC236}">
                  <a16:creationId xmlns:a16="http://schemas.microsoft.com/office/drawing/2014/main" id="{73BAF61A-69D1-EB31-382B-FBEF7343CB94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3051480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מדדים עבור חיזויים סטטיסטיים מודרניים</a:t>
              </a:r>
            </a:p>
          </p:txBody>
        </p:sp>
        <p:sp>
          <p:nvSpPr>
            <p:cNvPr id="10" name="תרשים זרימה: תהליך 9">
              <a:extLst>
                <a:ext uri="{FF2B5EF4-FFF2-40B4-BE49-F238E27FC236}">
                  <a16:creationId xmlns:a16="http://schemas.microsoft.com/office/drawing/2014/main" id="{F2725A5D-FA8D-221B-CA83-C1821788A193}"/>
                </a:ext>
              </a:extLst>
            </p:cNvPr>
            <p:cNvSpPr/>
            <p:nvPr/>
          </p:nvSpPr>
          <p:spPr>
            <a:xfrm>
              <a:off x="4788347" y="2915239"/>
              <a:ext cx="5626545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grpSp>
        <p:nvGrpSpPr>
          <p:cNvPr id="22" name="!!2">
            <a:extLst>
              <a:ext uri="{FF2B5EF4-FFF2-40B4-BE49-F238E27FC236}">
                <a16:creationId xmlns:a16="http://schemas.microsoft.com/office/drawing/2014/main" id="{D11775FC-E17E-C46D-10C3-8640799E0248}"/>
              </a:ext>
            </a:extLst>
          </p:cNvPr>
          <p:cNvGrpSpPr/>
          <p:nvPr/>
        </p:nvGrpSpPr>
        <p:grpSpPr>
          <a:xfrm>
            <a:off x="1554765" y="2507182"/>
            <a:ext cx="9296400" cy="622236"/>
            <a:chOff x="1554765" y="2507182"/>
            <a:chExt cx="9296400" cy="622236"/>
          </a:xfrm>
        </p:grpSpPr>
        <p:sp>
          <p:nvSpPr>
            <p:cNvPr id="2" name="2">
              <a:extLst>
                <a:ext uri="{FF2B5EF4-FFF2-40B4-BE49-F238E27FC236}">
                  <a16:creationId xmlns:a16="http://schemas.microsoft.com/office/drawing/2014/main" id="{BF6254B4-02D1-73FB-CB69-E6FED29D8E4F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2507182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בחירת מקור נתונים מתאים</a:t>
              </a:r>
            </a:p>
          </p:txBody>
        </p:sp>
        <p:sp>
          <p:nvSpPr>
            <p:cNvPr id="11" name="תרשים זרימה: תהליך 10">
              <a:extLst>
                <a:ext uri="{FF2B5EF4-FFF2-40B4-BE49-F238E27FC236}">
                  <a16:creationId xmlns:a16="http://schemas.microsoft.com/office/drawing/2014/main" id="{2CBDD190-1B9F-67D8-CB2C-560F1C288698}"/>
                </a:ext>
              </a:extLst>
            </p:cNvPr>
            <p:cNvSpPr/>
            <p:nvPr/>
          </p:nvSpPr>
          <p:spPr>
            <a:xfrm>
              <a:off x="6822876" y="2541522"/>
              <a:ext cx="4028289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grpSp>
        <p:nvGrpSpPr>
          <p:cNvPr id="20" name="!!5">
            <a:extLst>
              <a:ext uri="{FF2B5EF4-FFF2-40B4-BE49-F238E27FC236}">
                <a16:creationId xmlns:a16="http://schemas.microsoft.com/office/drawing/2014/main" id="{1B883633-F374-398E-6CAF-57C37295C265}"/>
              </a:ext>
            </a:extLst>
          </p:cNvPr>
          <p:cNvGrpSpPr/>
          <p:nvPr/>
        </p:nvGrpSpPr>
        <p:grpSpPr>
          <a:xfrm>
            <a:off x="1554765" y="4128495"/>
            <a:ext cx="9144000" cy="693320"/>
            <a:chOff x="1554765" y="4128495"/>
            <a:chExt cx="9144000" cy="693320"/>
          </a:xfrm>
        </p:grpSpPr>
        <p:sp>
          <p:nvSpPr>
            <p:cNvPr id="5" name="5">
              <a:extLst>
                <a:ext uri="{FF2B5EF4-FFF2-40B4-BE49-F238E27FC236}">
                  <a16:creationId xmlns:a16="http://schemas.microsoft.com/office/drawing/2014/main" id="{E76BD364-6C0E-D6EE-9EE6-437170B6DB22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4233919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יחסי הצלחה מול כשלון</a:t>
              </a:r>
            </a:p>
          </p:txBody>
        </p:sp>
        <p:sp>
          <p:nvSpPr>
            <p:cNvPr id="12" name="תרשים זרימה: תהליך 11">
              <a:extLst>
                <a:ext uri="{FF2B5EF4-FFF2-40B4-BE49-F238E27FC236}">
                  <a16:creationId xmlns:a16="http://schemas.microsoft.com/office/drawing/2014/main" id="{0A944D43-9588-681F-377D-60C325CCDFA0}"/>
                </a:ext>
              </a:extLst>
            </p:cNvPr>
            <p:cNvSpPr/>
            <p:nvPr/>
          </p:nvSpPr>
          <p:spPr>
            <a:xfrm>
              <a:off x="7030516" y="4128495"/>
              <a:ext cx="3384376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!!4">
            <a:extLst>
              <a:ext uri="{FF2B5EF4-FFF2-40B4-BE49-F238E27FC236}">
                <a16:creationId xmlns:a16="http://schemas.microsoft.com/office/drawing/2014/main" id="{749E9380-4913-BB93-E878-005D66DD7AD2}"/>
              </a:ext>
            </a:extLst>
          </p:cNvPr>
          <p:cNvGrpSpPr/>
          <p:nvPr/>
        </p:nvGrpSpPr>
        <p:grpSpPr>
          <a:xfrm>
            <a:off x="1554765" y="3658340"/>
            <a:ext cx="9144000" cy="664860"/>
            <a:chOff x="1554765" y="3658340"/>
            <a:chExt cx="9144000" cy="664860"/>
          </a:xfrm>
        </p:grpSpPr>
        <p:sp>
          <p:nvSpPr>
            <p:cNvPr id="4" name="4">
              <a:extLst>
                <a:ext uri="{FF2B5EF4-FFF2-40B4-BE49-F238E27FC236}">
                  <a16:creationId xmlns:a16="http://schemas.microsoft.com/office/drawing/2014/main" id="{AEE436EE-C63B-768C-D6AB-2E6234BC40A4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3658340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שיטת החיזוי העתיקה</a:t>
              </a:r>
            </a:p>
          </p:txBody>
        </p:sp>
        <p:sp>
          <p:nvSpPr>
            <p:cNvPr id="15" name="תרשים זרימה: תהליך 14">
              <a:extLst>
                <a:ext uri="{FF2B5EF4-FFF2-40B4-BE49-F238E27FC236}">
                  <a16:creationId xmlns:a16="http://schemas.microsoft.com/office/drawing/2014/main" id="{C3CADB94-1E45-8EAE-755F-7C76857BBD06}"/>
                </a:ext>
              </a:extLst>
            </p:cNvPr>
            <p:cNvSpPr/>
            <p:nvPr/>
          </p:nvSpPr>
          <p:spPr>
            <a:xfrm>
              <a:off x="7614964" y="3735304"/>
              <a:ext cx="2952327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sp>
        <p:nvSpPr>
          <p:cNvPr id="16" name="תרשים זרימה: תהליך 15">
            <a:extLst>
              <a:ext uri="{FF2B5EF4-FFF2-40B4-BE49-F238E27FC236}">
                <a16:creationId xmlns:a16="http://schemas.microsoft.com/office/drawing/2014/main" id="{B2F9E2E1-3C56-2455-58A7-9E8C5F966D69}"/>
              </a:ext>
            </a:extLst>
          </p:cNvPr>
          <p:cNvSpPr/>
          <p:nvPr/>
        </p:nvSpPr>
        <p:spPr>
          <a:xfrm>
            <a:off x="3502124" y="4725144"/>
            <a:ext cx="6912768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  <p:sp>
        <p:nvSpPr>
          <p:cNvPr id="17" name="תרשים זרימה: תהליך 16">
            <a:extLst>
              <a:ext uri="{FF2B5EF4-FFF2-40B4-BE49-F238E27FC236}">
                <a16:creationId xmlns:a16="http://schemas.microsoft.com/office/drawing/2014/main" id="{E7C3DF28-D2FE-319A-5DE8-B0DB070B0087}"/>
              </a:ext>
            </a:extLst>
          </p:cNvPr>
          <p:cNvSpPr/>
          <p:nvPr/>
        </p:nvSpPr>
        <p:spPr>
          <a:xfrm>
            <a:off x="1413892" y="5353796"/>
            <a:ext cx="9001000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0372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37FD377-0506-9489-3382-E4C982CBD365}"/>
              </a:ext>
            </a:extLst>
          </p:cNvPr>
          <p:cNvSpPr txBox="1"/>
          <p:nvPr/>
        </p:nvSpPr>
        <p:spPr>
          <a:xfrm>
            <a:off x="3430116" y="2348880"/>
            <a:ext cx="4824536" cy="20036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90000"/>
              </a:lnSpc>
            </a:pPr>
            <a:r>
              <a:rPr lang="he-IL" sz="13800" dirty="0">
                <a:latin typeface="Gveret Levin AlefAlefAlef" panose="00000500000000000000" pitchFamily="50" charset="-79"/>
                <a:cs typeface="Gveret Levin AlefAlefAlef" panose="00000500000000000000" pitchFamily="50" charset="-79"/>
              </a:rPr>
              <a:t>תודה!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he-IL" dirty="0"/>
              <a:t>נושאים</a:t>
            </a:r>
          </a:p>
        </p:txBody>
      </p:sp>
      <p:grpSp>
        <p:nvGrpSpPr>
          <p:cNvPr id="24" name="!!1">
            <a:extLst>
              <a:ext uri="{FF2B5EF4-FFF2-40B4-BE49-F238E27FC236}">
                <a16:creationId xmlns:a16="http://schemas.microsoft.com/office/drawing/2014/main" id="{AB111CCA-7284-5193-7DED-6942B7319ED2}"/>
              </a:ext>
            </a:extLst>
          </p:cNvPr>
          <p:cNvGrpSpPr/>
          <p:nvPr/>
        </p:nvGrpSpPr>
        <p:grpSpPr>
          <a:xfrm>
            <a:off x="1554765" y="1844824"/>
            <a:ext cx="9144000" cy="648072"/>
            <a:chOff x="1554765" y="1844824"/>
            <a:chExt cx="9144000" cy="648072"/>
          </a:xfrm>
        </p:grpSpPr>
        <p:sp>
          <p:nvSpPr>
            <p:cNvPr id="8" name="תרשים זרימה: תהליך 7">
              <a:extLst>
                <a:ext uri="{FF2B5EF4-FFF2-40B4-BE49-F238E27FC236}">
                  <a16:creationId xmlns:a16="http://schemas.microsoft.com/office/drawing/2014/main" id="{44BE26D1-B7F8-B763-8525-DBBC5783BC62}"/>
                </a:ext>
              </a:extLst>
            </p:cNvPr>
            <p:cNvSpPr/>
            <p:nvPr/>
          </p:nvSpPr>
          <p:spPr>
            <a:xfrm>
              <a:off x="7390556" y="1844824"/>
              <a:ext cx="3308209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14" name="!1"/>
            <p:cNvSpPr>
              <a:spLocks noGrp="1"/>
            </p:cNvSpPr>
            <p:nvPr>
              <p:ph idx="1"/>
            </p:nvPr>
          </p:nvSpPr>
          <p:spPr>
            <a:xfrm>
              <a:off x="1554765" y="1905000"/>
              <a:ext cx="9144000" cy="587896"/>
            </a:xfrm>
          </p:spPr>
          <p:txBody>
            <a:bodyPr rtlCol="1">
              <a:normAutofit/>
            </a:bodyPr>
            <a:lstStyle/>
            <a:p>
              <a:pPr algn="r" rtl="1"/>
              <a:r>
                <a:rPr lang="he-IL" dirty="0"/>
                <a:t>הצגת בעיית החיזוי</a:t>
              </a:r>
            </a:p>
          </p:txBody>
        </p:sp>
      </p:grpSp>
      <p:grpSp>
        <p:nvGrpSpPr>
          <p:cNvPr id="23" name="!!3">
            <a:extLst>
              <a:ext uri="{FF2B5EF4-FFF2-40B4-BE49-F238E27FC236}">
                <a16:creationId xmlns:a16="http://schemas.microsoft.com/office/drawing/2014/main" id="{3CCD0D91-2AE4-3416-5F60-1C9750AAFADA}"/>
              </a:ext>
            </a:extLst>
          </p:cNvPr>
          <p:cNvGrpSpPr/>
          <p:nvPr/>
        </p:nvGrpSpPr>
        <p:grpSpPr>
          <a:xfrm>
            <a:off x="1554765" y="2915239"/>
            <a:ext cx="9144000" cy="724137"/>
            <a:chOff x="1554765" y="2915239"/>
            <a:chExt cx="9144000" cy="724137"/>
          </a:xfrm>
        </p:grpSpPr>
        <p:sp>
          <p:nvSpPr>
            <p:cNvPr id="3" name="3">
              <a:extLst>
                <a:ext uri="{FF2B5EF4-FFF2-40B4-BE49-F238E27FC236}">
                  <a16:creationId xmlns:a16="http://schemas.microsoft.com/office/drawing/2014/main" id="{73BAF61A-69D1-EB31-382B-FBEF7343CB94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3051480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מדדים עבור חיזויים סטטיסטיים מודרניים</a:t>
              </a:r>
            </a:p>
          </p:txBody>
        </p:sp>
        <p:sp>
          <p:nvSpPr>
            <p:cNvPr id="10" name="תרשים זרימה: תהליך 9">
              <a:extLst>
                <a:ext uri="{FF2B5EF4-FFF2-40B4-BE49-F238E27FC236}">
                  <a16:creationId xmlns:a16="http://schemas.microsoft.com/office/drawing/2014/main" id="{F2725A5D-FA8D-221B-CA83-C1821788A193}"/>
                </a:ext>
              </a:extLst>
            </p:cNvPr>
            <p:cNvSpPr/>
            <p:nvPr/>
          </p:nvSpPr>
          <p:spPr>
            <a:xfrm>
              <a:off x="4788347" y="2915239"/>
              <a:ext cx="5626545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grpSp>
        <p:nvGrpSpPr>
          <p:cNvPr id="22" name="!!2">
            <a:extLst>
              <a:ext uri="{FF2B5EF4-FFF2-40B4-BE49-F238E27FC236}">
                <a16:creationId xmlns:a16="http://schemas.microsoft.com/office/drawing/2014/main" id="{D11775FC-E17E-C46D-10C3-8640799E0248}"/>
              </a:ext>
            </a:extLst>
          </p:cNvPr>
          <p:cNvGrpSpPr/>
          <p:nvPr/>
        </p:nvGrpSpPr>
        <p:grpSpPr>
          <a:xfrm>
            <a:off x="1554765" y="2507182"/>
            <a:ext cx="9296400" cy="622236"/>
            <a:chOff x="1554765" y="2507182"/>
            <a:chExt cx="9296400" cy="622236"/>
          </a:xfrm>
        </p:grpSpPr>
        <p:sp>
          <p:nvSpPr>
            <p:cNvPr id="2" name="2">
              <a:extLst>
                <a:ext uri="{FF2B5EF4-FFF2-40B4-BE49-F238E27FC236}">
                  <a16:creationId xmlns:a16="http://schemas.microsoft.com/office/drawing/2014/main" id="{BF6254B4-02D1-73FB-CB69-E6FED29D8E4F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2507182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בחירת מקור נתונים מתאים</a:t>
              </a:r>
            </a:p>
          </p:txBody>
        </p:sp>
        <p:sp>
          <p:nvSpPr>
            <p:cNvPr id="11" name="תרשים זרימה: תהליך 10">
              <a:extLst>
                <a:ext uri="{FF2B5EF4-FFF2-40B4-BE49-F238E27FC236}">
                  <a16:creationId xmlns:a16="http://schemas.microsoft.com/office/drawing/2014/main" id="{2CBDD190-1B9F-67D8-CB2C-560F1C288698}"/>
                </a:ext>
              </a:extLst>
            </p:cNvPr>
            <p:cNvSpPr/>
            <p:nvPr/>
          </p:nvSpPr>
          <p:spPr>
            <a:xfrm>
              <a:off x="6822876" y="2541522"/>
              <a:ext cx="4028289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grpSp>
        <p:nvGrpSpPr>
          <p:cNvPr id="20" name="!!5">
            <a:extLst>
              <a:ext uri="{FF2B5EF4-FFF2-40B4-BE49-F238E27FC236}">
                <a16:creationId xmlns:a16="http://schemas.microsoft.com/office/drawing/2014/main" id="{1B883633-F374-398E-6CAF-57C37295C265}"/>
              </a:ext>
            </a:extLst>
          </p:cNvPr>
          <p:cNvGrpSpPr/>
          <p:nvPr/>
        </p:nvGrpSpPr>
        <p:grpSpPr>
          <a:xfrm>
            <a:off x="1554765" y="4128495"/>
            <a:ext cx="9144000" cy="693320"/>
            <a:chOff x="1554765" y="4128495"/>
            <a:chExt cx="9144000" cy="693320"/>
          </a:xfrm>
        </p:grpSpPr>
        <p:sp>
          <p:nvSpPr>
            <p:cNvPr id="5" name="5">
              <a:extLst>
                <a:ext uri="{FF2B5EF4-FFF2-40B4-BE49-F238E27FC236}">
                  <a16:creationId xmlns:a16="http://schemas.microsoft.com/office/drawing/2014/main" id="{E76BD364-6C0E-D6EE-9EE6-437170B6DB22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4233919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יחסי הצלחה מול כשלון</a:t>
              </a:r>
            </a:p>
          </p:txBody>
        </p:sp>
        <p:sp>
          <p:nvSpPr>
            <p:cNvPr id="12" name="תרשים זרימה: תהליך 11">
              <a:extLst>
                <a:ext uri="{FF2B5EF4-FFF2-40B4-BE49-F238E27FC236}">
                  <a16:creationId xmlns:a16="http://schemas.microsoft.com/office/drawing/2014/main" id="{0A944D43-9588-681F-377D-60C325CCDFA0}"/>
                </a:ext>
              </a:extLst>
            </p:cNvPr>
            <p:cNvSpPr/>
            <p:nvPr/>
          </p:nvSpPr>
          <p:spPr>
            <a:xfrm>
              <a:off x="7030516" y="4128495"/>
              <a:ext cx="3384376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!!4">
            <a:extLst>
              <a:ext uri="{FF2B5EF4-FFF2-40B4-BE49-F238E27FC236}">
                <a16:creationId xmlns:a16="http://schemas.microsoft.com/office/drawing/2014/main" id="{749E9380-4913-BB93-E878-005D66DD7AD2}"/>
              </a:ext>
            </a:extLst>
          </p:cNvPr>
          <p:cNvGrpSpPr/>
          <p:nvPr/>
        </p:nvGrpSpPr>
        <p:grpSpPr>
          <a:xfrm>
            <a:off x="1554765" y="3658340"/>
            <a:ext cx="9144000" cy="664860"/>
            <a:chOff x="1554765" y="3658340"/>
            <a:chExt cx="9144000" cy="664860"/>
          </a:xfrm>
        </p:grpSpPr>
        <p:sp>
          <p:nvSpPr>
            <p:cNvPr id="4" name="4">
              <a:extLst>
                <a:ext uri="{FF2B5EF4-FFF2-40B4-BE49-F238E27FC236}">
                  <a16:creationId xmlns:a16="http://schemas.microsoft.com/office/drawing/2014/main" id="{AEE436EE-C63B-768C-D6AB-2E6234BC40A4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3658340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שיטת החיזוי העתיקה</a:t>
              </a:r>
            </a:p>
          </p:txBody>
        </p:sp>
        <p:sp>
          <p:nvSpPr>
            <p:cNvPr id="15" name="תרשים זרימה: תהליך 14">
              <a:extLst>
                <a:ext uri="{FF2B5EF4-FFF2-40B4-BE49-F238E27FC236}">
                  <a16:creationId xmlns:a16="http://schemas.microsoft.com/office/drawing/2014/main" id="{C3CADB94-1E45-8EAE-755F-7C76857BBD06}"/>
                </a:ext>
              </a:extLst>
            </p:cNvPr>
            <p:cNvSpPr/>
            <p:nvPr/>
          </p:nvSpPr>
          <p:spPr>
            <a:xfrm>
              <a:off x="7614964" y="3735304"/>
              <a:ext cx="2952327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!!6">
            <a:extLst>
              <a:ext uri="{FF2B5EF4-FFF2-40B4-BE49-F238E27FC236}">
                <a16:creationId xmlns:a16="http://schemas.microsoft.com/office/drawing/2014/main" id="{B0C91439-D3FD-3AD9-116C-C241909E6082}"/>
              </a:ext>
            </a:extLst>
          </p:cNvPr>
          <p:cNvGrpSpPr/>
          <p:nvPr/>
        </p:nvGrpSpPr>
        <p:grpSpPr>
          <a:xfrm>
            <a:off x="1554765" y="4725144"/>
            <a:ext cx="9144000" cy="701562"/>
            <a:chOff x="1554765" y="4725144"/>
            <a:chExt cx="9144000" cy="701562"/>
          </a:xfrm>
        </p:grpSpPr>
        <p:sp>
          <p:nvSpPr>
            <p:cNvPr id="6" name="6">
              <a:extLst>
                <a:ext uri="{FF2B5EF4-FFF2-40B4-BE49-F238E27FC236}">
                  <a16:creationId xmlns:a16="http://schemas.microsoft.com/office/drawing/2014/main" id="{EBEB990D-20A9-F7BC-2011-1C7F83050838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4838810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בדיקת השערות: האם שכיחויות התופעות מקריות?</a:t>
              </a:r>
            </a:p>
          </p:txBody>
        </p:sp>
        <p:sp>
          <p:nvSpPr>
            <p:cNvPr id="16" name="תרשים זרימה: תהליך 15">
              <a:extLst>
                <a:ext uri="{FF2B5EF4-FFF2-40B4-BE49-F238E27FC236}">
                  <a16:creationId xmlns:a16="http://schemas.microsoft.com/office/drawing/2014/main" id="{B2F9E2E1-3C56-2455-58A7-9E8C5F966D69}"/>
                </a:ext>
              </a:extLst>
            </p:cNvPr>
            <p:cNvSpPr/>
            <p:nvPr/>
          </p:nvSpPr>
          <p:spPr>
            <a:xfrm>
              <a:off x="3502124" y="4725144"/>
              <a:ext cx="6912768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dirty="0"/>
            </a:p>
          </p:txBody>
        </p:sp>
      </p:grpSp>
      <p:sp>
        <p:nvSpPr>
          <p:cNvPr id="17" name="תרשים זרימה: תהליך 16">
            <a:extLst>
              <a:ext uri="{FF2B5EF4-FFF2-40B4-BE49-F238E27FC236}">
                <a16:creationId xmlns:a16="http://schemas.microsoft.com/office/drawing/2014/main" id="{E7C3DF28-D2FE-319A-5DE8-B0DB070B0087}"/>
              </a:ext>
            </a:extLst>
          </p:cNvPr>
          <p:cNvSpPr/>
          <p:nvPr/>
        </p:nvSpPr>
        <p:spPr>
          <a:xfrm>
            <a:off x="1413892" y="5353796"/>
            <a:ext cx="9001000" cy="587896"/>
          </a:xfrm>
          <a:prstGeom prst="flowChartProcess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700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r" rtl="1"/>
            <a:r>
              <a:rPr lang="he-IL" dirty="0"/>
              <a:t>נושאים</a:t>
            </a:r>
          </a:p>
        </p:txBody>
      </p:sp>
      <p:grpSp>
        <p:nvGrpSpPr>
          <p:cNvPr id="24" name="!!1">
            <a:extLst>
              <a:ext uri="{FF2B5EF4-FFF2-40B4-BE49-F238E27FC236}">
                <a16:creationId xmlns:a16="http://schemas.microsoft.com/office/drawing/2014/main" id="{AB111CCA-7284-5193-7DED-6942B7319ED2}"/>
              </a:ext>
            </a:extLst>
          </p:cNvPr>
          <p:cNvGrpSpPr/>
          <p:nvPr/>
        </p:nvGrpSpPr>
        <p:grpSpPr>
          <a:xfrm>
            <a:off x="1554765" y="1844824"/>
            <a:ext cx="9144000" cy="648072"/>
            <a:chOff x="1554765" y="1844824"/>
            <a:chExt cx="9144000" cy="648072"/>
          </a:xfrm>
        </p:grpSpPr>
        <p:sp>
          <p:nvSpPr>
            <p:cNvPr id="8" name="תרשים זרימה: תהליך 7">
              <a:extLst>
                <a:ext uri="{FF2B5EF4-FFF2-40B4-BE49-F238E27FC236}">
                  <a16:creationId xmlns:a16="http://schemas.microsoft.com/office/drawing/2014/main" id="{44BE26D1-B7F8-B763-8525-DBBC5783BC62}"/>
                </a:ext>
              </a:extLst>
            </p:cNvPr>
            <p:cNvSpPr/>
            <p:nvPr/>
          </p:nvSpPr>
          <p:spPr>
            <a:xfrm>
              <a:off x="7390556" y="1844824"/>
              <a:ext cx="3308209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  <p:sp>
          <p:nvSpPr>
            <p:cNvPr id="14" name="!1"/>
            <p:cNvSpPr>
              <a:spLocks noGrp="1"/>
            </p:cNvSpPr>
            <p:nvPr>
              <p:ph idx="1"/>
            </p:nvPr>
          </p:nvSpPr>
          <p:spPr>
            <a:xfrm>
              <a:off x="1554765" y="1905000"/>
              <a:ext cx="9144000" cy="587896"/>
            </a:xfrm>
          </p:spPr>
          <p:txBody>
            <a:bodyPr rtlCol="1">
              <a:normAutofit/>
            </a:bodyPr>
            <a:lstStyle/>
            <a:p>
              <a:pPr algn="r" rtl="1"/>
              <a:r>
                <a:rPr lang="he-IL" dirty="0"/>
                <a:t>הצגת בעיית החיזוי</a:t>
              </a:r>
            </a:p>
          </p:txBody>
        </p:sp>
      </p:grpSp>
      <p:grpSp>
        <p:nvGrpSpPr>
          <p:cNvPr id="23" name="!!3">
            <a:extLst>
              <a:ext uri="{FF2B5EF4-FFF2-40B4-BE49-F238E27FC236}">
                <a16:creationId xmlns:a16="http://schemas.microsoft.com/office/drawing/2014/main" id="{3CCD0D91-2AE4-3416-5F60-1C9750AAFADA}"/>
              </a:ext>
            </a:extLst>
          </p:cNvPr>
          <p:cNvGrpSpPr/>
          <p:nvPr/>
        </p:nvGrpSpPr>
        <p:grpSpPr>
          <a:xfrm>
            <a:off x="1554765" y="2915239"/>
            <a:ext cx="9144000" cy="724137"/>
            <a:chOff x="1554765" y="2915239"/>
            <a:chExt cx="9144000" cy="724137"/>
          </a:xfrm>
        </p:grpSpPr>
        <p:sp>
          <p:nvSpPr>
            <p:cNvPr id="3" name="3">
              <a:extLst>
                <a:ext uri="{FF2B5EF4-FFF2-40B4-BE49-F238E27FC236}">
                  <a16:creationId xmlns:a16="http://schemas.microsoft.com/office/drawing/2014/main" id="{73BAF61A-69D1-EB31-382B-FBEF7343CB94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3051480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מדדים עבור חיזויים סטטיסטיים מודרניים</a:t>
              </a:r>
            </a:p>
          </p:txBody>
        </p:sp>
        <p:sp>
          <p:nvSpPr>
            <p:cNvPr id="10" name="תרשים זרימה: תהליך 9">
              <a:extLst>
                <a:ext uri="{FF2B5EF4-FFF2-40B4-BE49-F238E27FC236}">
                  <a16:creationId xmlns:a16="http://schemas.microsoft.com/office/drawing/2014/main" id="{F2725A5D-FA8D-221B-CA83-C1821788A193}"/>
                </a:ext>
              </a:extLst>
            </p:cNvPr>
            <p:cNvSpPr/>
            <p:nvPr/>
          </p:nvSpPr>
          <p:spPr>
            <a:xfrm>
              <a:off x="4788347" y="2915239"/>
              <a:ext cx="5626545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grpSp>
        <p:nvGrpSpPr>
          <p:cNvPr id="22" name="!!2">
            <a:extLst>
              <a:ext uri="{FF2B5EF4-FFF2-40B4-BE49-F238E27FC236}">
                <a16:creationId xmlns:a16="http://schemas.microsoft.com/office/drawing/2014/main" id="{D11775FC-E17E-C46D-10C3-8640799E0248}"/>
              </a:ext>
            </a:extLst>
          </p:cNvPr>
          <p:cNvGrpSpPr/>
          <p:nvPr/>
        </p:nvGrpSpPr>
        <p:grpSpPr>
          <a:xfrm>
            <a:off x="1554765" y="2507182"/>
            <a:ext cx="9296400" cy="622236"/>
            <a:chOff x="1554765" y="2507182"/>
            <a:chExt cx="9296400" cy="622236"/>
          </a:xfrm>
        </p:grpSpPr>
        <p:sp>
          <p:nvSpPr>
            <p:cNvPr id="2" name="2">
              <a:extLst>
                <a:ext uri="{FF2B5EF4-FFF2-40B4-BE49-F238E27FC236}">
                  <a16:creationId xmlns:a16="http://schemas.microsoft.com/office/drawing/2014/main" id="{BF6254B4-02D1-73FB-CB69-E6FED29D8E4F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2507182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בחירת מקור נתונים מתאים</a:t>
              </a:r>
            </a:p>
          </p:txBody>
        </p:sp>
        <p:sp>
          <p:nvSpPr>
            <p:cNvPr id="11" name="תרשים זרימה: תהליך 10">
              <a:extLst>
                <a:ext uri="{FF2B5EF4-FFF2-40B4-BE49-F238E27FC236}">
                  <a16:creationId xmlns:a16="http://schemas.microsoft.com/office/drawing/2014/main" id="{2CBDD190-1B9F-67D8-CB2C-560F1C288698}"/>
                </a:ext>
              </a:extLst>
            </p:cNvPr>
            <p:cNvSpPr/>
            <p:nvPr/>
          </p:nvSpPr>
          <p:spPr>
            <a:xfrm>
              <a:off x="6822876" y="2541522"/>
              <a:ext cx="4028289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grpSp>
        <p:nvGrpSpPr>
          <p:cNvPr id="20" name="!!5">
            <a:extLst>
              <a:ext uri="{FF2B5EF4-FFF2-40B4-BE49-F238E27FC236}">
                <a16:creationId xmlns:a16="http://schemas.microsoft.com/office/drawing/2014/main" id="{1B883633-F374-398E-6CAF-57C37295C265}"/>
              </a:ext>
            </a:extLst>
          </p:cNvPr>
          <p:cNvGrpSpPr/>
          <p:nvPr/>
        </p:nvGrpSpPr>
        <p:grpSpPr>
          <a:xfrm>
            <a:off x="1554765" y="4128495"/>
            <a:ext cx="9144000" cy="693320"/>
            <a:chOff x="1554765" y="4128495"/>
            <a:chExt cx="9144000" cy="693320"/>
          </a:xfrm>
        </p:grpSpPr>
        <p:sp>
          <p:nvSpPr>
            <p:cNvPr id="5" name="5">
              <a:extLst>
                <a:ext uri="{FF2B5EF4-FFF2-40B4-BE49-F238E27FC236}">
                  <a16:creationId xmlns:a16="http://schemas.microsoft.com/office/drawing/2014/main" id="{E76BD364-6C0E-D6EE-9EE6-437170B6DB22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4233919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יחסי הצלחה מול כשלון</a:t>
              </a:r>
            </a:p>
          </p:txBody>
        </p:sp>
        <p:sp>
          <p:nvSpPr>
            <p:cNvPr id="12" name="תרשים זרימה: תהליך 11">
              <a:extLst>
                <a:ext uri="{FF2B5EF4-FFF2-40B4-BE49-F238E27FC236}">
                  <a16:creationId xmlns:a16="http://schemas.microsoft.com/office/drawing/2014/main" id="{0A944D43-9588-681F-377D-60C325CCDFA0}"/>
                </a:ext>
              </a:extLst>
            </p:cNvPr>
            <p:cNvSpPr/>
            <p:nvPr/>
          </p:nvSpPr>
          <p:spPr>
            <a:xfrm>
              <a:off x="7030516" y="4128495"/>
              <a:ext cx="3384376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grpSp>
        <p:nvGrpSpPr>
          <p:cNvPr id="21" name="!!4">
            <a:extLst>
              <a:ext uri="{FF2B5EF4-FFF2-40B4-BE49-F238E27FC236}">
                <a16:creationId xmlns:a16="http://schemas.microsoft.com/office/drawing/2014/main" id="{749E9380-4913-BB93-E878-005D66DD7AD2}"/>
              </a:ext>
            </a:extLst>
          </p:cNvPr>
          <p:cNvGrpSpPr/>
          <p:nvPr/>
        </p:nvGrpSpPr>
        <p:grpSpPr>
          <a:xfrm>
            <a:off x="1554765" y="3658340"/>
            <a:ext cx="9144000" cy="664860"/>
            <a:chOff x="1554765" y="3658340"/>
            <a:chExt cx="9144000" cy="664860"/>
          </a:xfrm>
        </p:grpSpPr>
        <p:sp>
          <p:nvSpPr>
            <p:cNvPr id="4" name="4">
              <a:extLst>
                <a:ext uri="{FF2B5EF4-FFF2-40B4-BE49-F238E27FC236}">
                  <a16:creationId xmlns:a16="http://schemas.microsoft.com/office/drawing/2014/main" id="{AEE436EE-C63B-768C-D6AB-2E6234BC40A4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3658340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שיטת החיזוי העתיקה</a:t>
              </a:r>
            </a:p>
          </p:txBody>
        </p:sp>
        <p:sp>
          <p:nvSpPr>
            <p:cNvPr id="15" name="תרשים זרימה: תהליך 14">
              <a:extLst>
                <a:ext uri="{FF2B5EF4-FFF2-40B4-BE49-F238E27FC236}">
                  <a16:creationId xmlns:a16="http://schemas.microsoft.com/office/drawing/2014/main" id="{C3CADB94-1E45-8EAE-755F-7C76857BBD06}"/>
                </a:ext>
              </a:extLst>
            </p:cNvPr>
            <p:cNvSpPr/>
            <p:nvPr/>
          </p:nvSpPr>
          <p:spPr>
            <a:xfrm>
              <a:off x="7614964" y="3735304"/>
              <a:ext cx="2952327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grpSp>
        <p:nvGrpSpPr>
          <p:cNvPr id="19" name="!!6">
            <a:extLst>
              <a:ext uri="{FF2B5EF4-FFF2-40B4-BE49-F238E27FC236}">
                <a16:creationId xmlns:a16="http://schemas.microsoft.com/office/drawing/2014/main" id="{B0C91439-D3FD-3AD9-116C-C241909E6082}"/>
              </a:ext>
            </a:extLst>
          </p:cNvPr>
          <p:cNvGrpSpPr/>
          <p:nvPr/>
        </p:nvGrpSpPr>
        <p:grpSpPr>
          <a:xfrm>
            <a:off x="1554765" y="4725144"/>
            <a:ext cx="9144000" cy="701562"/>
            <a:chOff x="1554765" y="4725144"/>
            <a:chExt cx="9144000" cy="701562"/>
          </a:xfrm>
        </p:grpSpPr>
        <p:sp>
          <p:nvSpPr>
            <p:cNvPr id="6" name="6">
              <a:extLst>
                <a:ext uri="{FF2B5EF4-FFF2-40B4-BE49-F238E27FC236}">
                  <a16:creationId xmlns:a16="http://schemas.microsoft.com/office/drawing/2014/main" id="{EBEB990D-20A9-F7BC-2011-1C7F83050838}"/>
                </a:ext>
              </a:extLst>
            </p:cNvPr>
            <p:cNvSpPr txBox="1">
              <a:spLocks/>
            </p:cNvSpPr>
            <p:nvPr/>
          </p:nvSpPr>
          <p:spPr>
            <a:xfrm>
              <a:off x="1554765" y="4838810"/>
              <a:ext cx="9144000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בדיקת השערות: האם שכיחויות התופעות מקריות?</a:t>
              </a:r>
            </a:p>
          </p:txBody>
        </p:sp>
        <p:sp>
          <p:nvSpPr>
            <p:cNvPr id="16" name="תרשים זרימה: תהליך 15">
              <a:extLst>
                <a:ext uri="{FF2B5EF4-FFF2-40B4-BE49-F238E27FC236}">
                  <a16:creationId xmlns:a16="http://schemas.microsoft.com/office/drawing/2014/main" id="{B2F9E2E1-3C56-2455-58A7-9E8C5F966D69}"/>
                </a:ext>
              </a:extLst>
            </p:cNvPr>
            <p:cNvSpPr/>
            <p:nvPr/>
          </p:nvSpPr>
          <p:spPr>
            <a:xfrm>
              <a:off x="3502124" y="4725144"/>
              <a:ext cx="6912768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  <p:grpSp>
        <p:nvGrpSpPr>
          <p:cNvPr id="18" name="!!7">
            <a:extLst>
              <a:ext uri="{FF2B5EF4-FFF2-40B4-BE49-F238E27FC236}">
                <a16:creationId xmlns:a16="http://schemas.microsoft.com/office/drawing/2014/main" id="{3040469E-E417-FF52-463F-C6F853E28F6B}"/>
              </a:ext>
            </a:extLst>
          </p:cNvPr>
          <p:cNvGrpSpPr/>
          <p:nvPr/>
        </p:nvGrpSpPr>
        <p:grpSpPr>
          <a:xfrm>
            <a:off x="621804" y="5353796"/>
            <a:ext cx="10076961" cy="631494"/>
            <a:chOff x="621804" y="5353796"/>
            <a:chExt cx="10076961" cy="631494"/>
          </a:xfrm>
        </p:grpSpPr>
        <p:sp>
          <p:nvSpPr>
            <p:cNvPr id="7" name="7">
              <a:extLst>
                <a:ext uri="{FF2B5EF4-FFF2-40B4-BE49-F238E27FC236}">
                  <a16:creationId xmlns:a16="http://schemas.microsoft.com/office/drawing/2014/main" id="{58A90EC6-A0E2-D78E-CD02-7EB99A19AA0F}"/>
                </a:ext>
              </a:extLst>
            </p:cNvPr>
            <p:cNvSpPr txBox="1">
              <a:spLocks/>
            </p:cNvSpPr>
            <p:nvPr/>
          </p:nvSpPr>
          <p:spPr>
            <a:xfrm>
              <a:off x="621804" y="5397394"/>
              <a:ext cx="10076961" cy="587896"/>
            </a:xfrm>
            <a:prstGeom prst="rect">
              <a:avLst/>
            </a:prstGeom>
          </p:spPr>
          <p:txBody>
            <a:bodyPr vert="horz" lIns="91440" tIns="45720" rIns="91440" bIns="45720" rtlCol="1">
              <a:normAutofit/>
            </a:bodyPr>
            <a:lstStyle>
              <a:lvl1pPr marL="274320" indent="-274320" algn="r" defTabSz="914400" rtl="1" eaLnBrk="1" latinLnBrk="0" hangingPunct="1">
                <a:lnSpc>
                  <a:spcPct val="90000"/>
                </a:lnSpc>
                <a:spcBef>
                  <a:spcPts val="1800"/>
                </a:spcBef>
                <a:buSzPct val="100000"/>
                <a:buFont typeface="Arial" pitchFamily="34" charset="0"/>
                <a:buChar char="▪"/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marL="548640" indent="-27432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2pPr>
              <a:lvl3pPr marL="777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8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3pPr>
              <a:lvl4pPr marL="1005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4pPr>
              <a:lvl5pPr marL="12344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5pPr>
              <a:lvl6pPr marL="14630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916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202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Consolas" pitchFamily="49" charset="0"/>
                <a:buChar char="–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48840" indent="-228600" algn="r" defTabSz="914400" rtl="1" eaLnBrk="1" latinLnBrk="0" hangingPunct="1">
                <a:lnSpc>
                  <a:spcPct val="90000"/>
                </a:lnSpc>
                <a:spcBef>
                  <a:spcPts val="600"/>
                </a:spcBef>
                <a:buSzPct val="100000"/>
                <a:buFont typeface="Arial" pitchFamily="34" charset="0"/>
                <a:buChar char="▪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/>
                <a:t>אם נספיק: שימוש בשרשראות מרקוב וחידוש שיטת צמצום מצבים</a:t>
              </a:r>
            </a:p>
          </p:txBody>
        </p:sp>
        <p:sp>
          <p:nvSpPr>
            <p:cNvPr id="17" name="תרשים זרימה: תהליך 16">
              <a:extLst>
                <a:ext uri="{FF2B5EF4-FFF2-40B4-BE49-F238E27FC236}">
                  <a16:creationId xmlns:a16="http://schemas.microsoft.com/office/drawing/2014/main" id="{E7C3DF28-D2FE-319A-5DE8-B0DB070B0087}"/>
                </a:ext>
              </a:extLst>
            </p:cNvPr>
            <p:cNvSpPr/>
            <p:nvPr/>
          </p:nvSpPr>
          <p:spPr>
            <a:xfrm>
              <a:off x="1413892" y="5353796"/>
              <a:ext cx="9001000" cy="587896"/>
            </a:xfrm>
            <a:prstGeom prst="flowChartProcess">
              <a:avLst/>
            </a:prstGeom>
            <a:noFill/>
            <a:ln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8634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לוח כיתה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3_TF02804846_TF02804846" id="{8B0580FD-73C9-4927-84DB-06C1F007C2BD}" vid="{99AB9091-5C32-4000-AF3B-56265E5E1D27}"/>
    </a:ext>
  </a:extLst>
</a:theme>
</file>

<file path=ppt/theme/theme2.xml><?xml version="1.0" encoding="utf-8"?>
<a:theme xmlns:a="http://schemas.openxmlformats.org/drawingml/2006/main" name="ערכת נושא של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מצגת בתחום החינוך בעיצוב לוח כיתה (מסך רחב)</Template>
  <TotalTime>1280</TotalTime>
  <Words>1686</Words>
  <Application>Microsoft Office PowerPoint</Application>
  <PresentationFormat>מותאם אישית</PresentationFormat>
  <Paragraphs>450</Paragraphs>
  <Slides>70</Slides>
  <Notes>70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70</vt:i4>
      </vt:variant>
    </vt:vector>
  </HeadingPairs>
  <TitlesOfParts>
    <vt:vector size="77" baseType="lpstr">
      <vt:lpstr>Arial</vt:lpstr>
      <vt:lpstr>Cambria Math</vt:lpstr>
      <vt:lpstr>Consolas</vt:lpstr>
      <vt:lpstr>Corbel</vt:lpstr>
      <vt:lpstr>Gveret Levin AlefAlefAlef</vt:lpstr>
      <vt:lpstr>Tahoma</vt:lpstr>
      <vt:lpstr>לוח כיתה 16x9</vt:lpstr>
      <vt:lpstr>שיטה עתיקה לחיזוי וסת</vt:lpstr>
      <vt:lpstr>נושאים</vt:lpstr>
      <vt:lpstr>נושאים</vt:lpstr>
      <vt:lpstr>נושאים</vt:lpstr>
      <vt:lpstr>נושאים</vt:lpstr>
      <vt:lpstr>נושאים</vt:lpstr>
      <vt:lpstr>נושאים</vt:lpstr>
      <vt:lpstr>נושאים</vt:lpstr>
      <vt:lpstr>נושאים</vt:lpstr>
      <vt:lpstr>נושאים</vt:lpstr>
      <vt:lpstr>הצגת בעיית החיזוי</vt:lpstr>
      <vt:lpstr>הצגת בעיית החיזוי</vt:lpstr>
      <vt:lpstr>הצגת בעיית החיזוי</vt:lpstr>
      <vt:lpstr>הצגת בעיית החיזוי</vt:lpstr>
      <vt:lpstr>הצגת בעיית החיזוי</vt:lpstr>
      <vt:lpstr>בחירת מקור נתונים מתאים</vt:lpstr>
      <vt:lpstr>בחירת מקור נתונים מתאים</vt:lpstr>
      <vt:lpstr>בחירת מקור נתונים מתאים</vt:lpstr>
      <vt:lpstr>בחירת מקור נתונים מתאים</vt:lpstr>
      <vt:lpstr>מאפייני המאגר</vt:lpstr>
      <vt:lpstr>מאפייני המאגר</vt:lpstr>
      <vt:lpstr>מאפייני המאגר</vt:lpstr>
      <vt:lpstr>מדדים עבור חיזויים סטטיסטיים מודרניים</vt:lpstr>
      <vt:lpstr>מדדים עבור חיזויים סטטיסטיים מודרניים</vt:lpstr>
      <vt:lpstr>מדדים עבור חיזויים סטטיסטיים מודרניים</vt:lpstr>
      <vt:lpstr>מדדים עבור חיזויים סטטיסטיים מודרניים</vt:lpstr>
      <vt:lpstr>מדדים עבור חיזויים סטטיסטיים מודרניים</vt:lpstr>
      <vt:lpstr>שיטת החיזוי העתיקה</vt:lpstr>
      <vt:lpstr>שיטת החיזוי העתיקה</vt:lpstr>
      <vt:lpstr>שיטת החיזוי העתיקה</vt:lpstr>
      <vt:lpstr>שיטת החיזוי העתיקה</vt:lpstr>
      <vt:lpstr>שיטת החיזוי העתיקה</vt:lpstr>
      <vt:lpstr>שיטת החיזוי העתיקה</vt:lpstr>
      <vt:lpstr>שיטת החיזוי העתיקה</vt:lpstr>
      <vt:lpstr>שיטת החיזוי העתיקה</vt:lpstr>
      <vt:lpstr>פרישה סמוך לווסת</vt:lpstr>
      <vt:lpstr>פרישה סמוך לווסת</vt:lpstr>
      <vt:lpstr>פרישה סמוך לווסת</vt:lpstr>
      <vt:lpstr>פרישה סמוך לווסת</vt:lpstr>
      <vt:lpstr>פרישה סמוך לווסת</vt:lpstr>
      <vt:lpstr>סוגי וסתות קבועים</vt:lpstr>
      <vt:lpstr>סוגי וסתות קבועים</vt:lpstr>
      <vt:lpstr>סוגי וסתות קבועים</vt:lpstr>
      <vt:lpstr>סוגי וסתות קבועים</vt:lpstr>
      <vt:lpstr>סוגי וסתות קבועים</vt:lpstr>
      <vt:lpstr>סוגי וסתות קבועים</vt:lpstr>
      <vt:lpstr>מדדים לחיזויי וסת</vt:lpstr>
      <vt:lpstr>מדדים לחיזויי וסת</vt:lpstr>
      <vt:lpstr>מדדים לחיזויי וסת</vt:lpstr>
      <vt:lpstr>מדדים לחיזויי וסת</vt:lpstr>
      <vt:lpstr>יחסי הצלחה מול כשלון</vt:lpstr>
      <vt:lpstr>בדיקת השערות: האם שכיחויות התופעות מקריות?</vt:lpstr>
      <vt:lpstr>בדיקת השערות: האם שכיחויות התופעות מקריות?</vt:lpstr>
      <vt:lpstr>בדיקת השערות: האם שכיחויות התופעות מקריות?</vt:lpstr>
      <vt:lpstr>בדיקת השערות: האם שכיחויות התופעות מקריות?</vt:lpstr>
      <vt:lpstr>בדיקת השערות: האם שכיחויות התופעות מקריות?</vt:lpstr>
      <vt:lpstr>בדיקת השערות: האם שכיחויות התופעות מקריות?</vt:lpstr>
      <vt:lpstr>שימוש בשרשראות מרקוב וחידוש שיטת צמצום מצבים</vt:lpstr>
      <vt:lpstr>שימוש בשרשראות מרקוב וחידוש שיטת צמצום מצבים</vt:lpstr>
      <vt:lpstr>שימוש בשרשראות מרקוב וחידוש שיטת צמצום מצבים</vt:lpstr>
      <vt:lpstr>שימוש בשרשראות מרקוב וחידוש שיטת צמצום מצבים</vt:lpstr>
      <vt:lpstr>שימוש בשרשראות מרקוב וחידוש שיטת צמצום מצבים</vt:lpstr>
      <vt:lpstr>שימוש בשרשראות מרקוב וחידוש שיטת צמצום מצבים</vt:lpstr>
      <vt:lpstr>שימוש בשרשראות מרקוב וחידוש שיטת צמצום מצבים</vt:lpstr>
      <vt:lpstr>שימוש בשרשראות מרקוב וחידוש שיטת צמצום מצבים</vt:lpstr>
      <vt:lpstr>שימוש בשרשראות מרקוב וחידוש שיטת צמצום מצבים</vt:lpstr>
      <vt:lpstr>שימוש בשרשראות מרקוב וחידוש שיטת צמצום מצבים</vt:lpstr>
      <vt:lpstr>שימוש בשרשראות מרקוב וחידוש שיטת צמצום מצבים</vt:lpstr>
      <vt:lpstr>שימוש בשרשראות מרקוב וחידוש שיטת צמצום מצבים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יעילות של שיטה עתיקה לחיזוי וסת</dc:title>
  <dc:creator>דביר רוס</dc:creator>
  <cp:lastModifiedBy>דביר רוס</cp:lastModifiedBy>
  <cp:revision>11</cp:revision>
  <dcterms:created xsi:type="dcterms:W3CDTF">2023-06-09T06:45:43Z</dcterms:created>
  <dcterms:modified xsi:type="dcterms:W3CDTF">2023-06-11T20:06:46Z</dcterms:modified>
</cp:coreProperties>
</file>