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024" y="649356"/>
            <a:ext cx="7766936" cy="1055845"/>
          </a:xfrm>
        </p:spPr>
        <p:txBody>
          <a:bodyPr/>
          <a:lstStyle/>
          <a:p>
            <a:pPr algn="l"/>
            <a:r>
              <a:rPr lang="en-US" dirty="0" err="1"/>
              <a:t>StatistiPark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24" y="2261790"/>
            <a:ext cx="7994742" cy="1096899"/>
          </a:xfrm>
        </p:spPr>
        <p:txBody>
          <a:bodyPr>
            <a:normAutofit/>
          </a:bodyPr>
          <a:lstStyle/>
          <a:p>
            <a:pPr lvl="1" algn="l"/>
            <a:r>
              <a:rPr lang="en-US" sz="2600" dirty="0"/>
              <a:t>Parking Lot Occupancy Monitoring and Analyzing System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A38534-CFF6-4B03-9B80-E77AE6BC9461}"/>
              </a:ext>
            </a:extLst>
          </p:cNvPr>
          <p:cNvSpPr txBox="1"/>
          <p:nvPr/>
        </p:nvSpPr>
        <p:spPr>
          <a:xfrm>
            <a:off x="1417983" y="4022505"/>
            <a:ext cx="8256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latin typeface="Arial Narrow" panose="020B0606020202030204" pitchFamily="34" charset="0"/>
              </a:rPr>
              <a:t>המחלקה לתוכנה</a:t>
            </a:r>
          </a:p>
          <a:p>
            <a:pPr algn="ctr"/>
            <a:endParaRPr lang="he-IL" sz="2400" dirty="0">
              <a:latin typeface="Arial Narrow" panose="020B0606020202030204" pitchFamily="34" charset="0"/>
            </a:endParaRPr>
          </a:p>
          <a:p>
            <a:pPr algn="ctr"/>
            <a:r>
              <a:rPr lang="he-IL" sz="2400" b="1" dirty="0">
                <a:latin typeface="Arial Narrow" panose="020B0606020202030204" pitchFamily="34" charset="0"/>
              </a:rPr>
              <a:t>שם מבצע הפרויקט: </a:t>
            </a:r>
            <a:r>
              <a:rPr lang="he-IL" sz="2400" dirty="0">
                <a:latin typeface="Arial Narrow" panose="020B0606020202030204" pitchFamily="34" charset="0"/>
              </a:rPr>
              <a:t>דביר טווינה</a:t>
            </a:r>
          </a:p>
          <a:p>
            <a:pPr algn="ctr"/>
            <a:endParaRPr lang="he-IL" sz="2400" dirty="0">
              <a:latin typeface="Arial Narrow" panose="020B0606020202030204" pitchFamily="34" charset="0"/>
            </a:endParaRPr>
          </a:p>
          <a:p>
            <a:pPr algn="ctr"/>
            <a:r>
              <a:rPr lang="he-IL" sz="2400" b="1" dirty="0">
                <a:latin typeface="Arial Narrow" panose="020B0606020202030204" pitchFamily="34" charset="0"/>
              </a:rPr>
              <a:t>שם המנחה: </a:t>
            </a:r>
            <a:r>
              <a:rPr lang="he-IL" sz="2400" dirty="0">
                <a:latin typeface="Arial Narrow" panose="020B0606020202030204" pitchFamily="34" charset="0"/>
              </a:rPr>
              <a:t>דוד </a:t>
            </a:r>
            <a:r>
              <a:rPr lang="he-IL" sz="2400" dirty="0" err="1">
                <a:latin typeface="Arial Narrow" panose="020B0606020202030204" pitchFamily="34" charset="0"/>
              </a:rPr>
              <a:t>פייטלסון</a:t>
            </a:r>
            <a:endParaRPr lang="he-IL" sz="2400" dirty="0">
              <a:latin typeface="Arial Narrow" panose="020B0606020202030204" pitchFamily="34" charset="0"/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10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5290" y="2040493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dirty="0">
                <a:latin typeface="Times New Roman" panose="02020603050405020304" pitchFamily="18" charset="0"/>
                <a:ea typeface="MS Mincho" panose="02020609040205080304" pitchFamily="49" charset="-128"/>
              </a:rPr>
              <a:t>מערך 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Database</a:t>
            </a:r>
          </a:p>
        </p:txBody>
      </p:sp>
      <p:pic>
        <p:nvPicPr>
          <p:cNvPr id="5" name="Picture 4" descr="C:\Users\USER\AppData\Local\Microsoft\Windows\INetCache\Content.Word\downloa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95" y="2409825"/>
            <a:ext cx="82169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217925" y="2040493"/>
            <a:ext cx="1228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dirty="0">
                <a:latin typeface="Times New Roman" panose="02020603050405020304" pitchFamily="18" charset="0"/>
                <a:ea typeface="MS Mincho" panose="02020609040205080304" pitchFamily="49" charset="-128"/>
              </a:rPr>
              <a:t>איסוף מידע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4098" name="Picture 2" descr="תוצאת תמונה עבור ‪sensor icon car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89" y="2409825"/>
            <a:ext cx="1204291" cy="120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cxnSpLocks/>
            <a:stCxn id="5" idx="3"/>
          </p:cNvCxnSpPr>
          <p:nvPr/>
        </p:nvCxnSpPr>
        <p:spPr>
          <a:xfrm>
            <a:off x="5221385" y="2819400"/>
            <a:ext cx="1868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01628" y="2040493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dirty="0">
                <a:latin typeface="Times New Roman" panose="02020603050405020304" pitchFamily="18" charset="0"/>
                <a:ea typeface="MS Mincho" panose="02020609040205080304" pitchFamily="49" charset="-128"/>
              </a:rPr>
              <a:t>עיבוד נתונים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4104" name="Picture 8" descr="תוצאת תמונה עבור ‪data processing icon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67" y="2409825"/>
            <a:ext cx="1381332" cy="138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2955235" y="2809461"/>
            <a:ext cx="1444460" cy="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6338" y="4914108"/>
            <a:ext cx="227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dirty="0">
                <a:latin typeface="Times New Roman" panose="02020603050405020304" pitchFamily="18" charset="0"/>
                <a:ea typeface="MS Mincho" panose="02020609040205080304" pitchFamily="49" charset="-128"/>
              </a:rPr>
              <a:t>הצגת נתונים למשתמש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4106" name="Picture 10" descr="תוצאת תמונה עבור ‪data display icon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36" y="5283440"/>
            <a:ext cx="1218993" cy="12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>
            <a:stCxn id="4104" idx="2"/>
            <a:endCxn id="18" idx="0"/>
          </p:cNvCxnSpPr>
          <p:nvPr/>
        </p:nvCxnSpPr>
        <p:spPr>
          <a:xfrm>
            <a:off x="2066233" y="3791157"/>
            <a:ext cx="0" cy="112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8" name="Picture 12" descr="תוצאת תמונה עבור ‪user icon‬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57" y="5236954"/>
            <a:ext cx="1311965" cy="13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>
            <a:stCxn id="4108" idx="1"/>
            <a:endCxn id="4106" idx="3"/>
          </p:cNvCxnSpPr>
          <p:nvPr/>
        </p:nvCxnSpPr>
        <p:spPr>
          <a:xfrm flipH="1">
            <a:off x="2675729" y="5892937"/>
            <a:ext cx="1478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4348" y="450574"/>
            <a:ext cx="560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תרשים</a:t>
            </a:r>
            <a:r>
              <a:rPr lang="he-IL" dirty="0"/>
              <a:t> </a:t>
            </a:r>
            <a:r>
              <a:rPr lang="he-IL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בלוקים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 descr="תוצאת תמונה עבור חניון שילוט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6" r="40508" b="1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rtl="1"/>
            <a:r>
              <a:rPr lang="he-IL" sz="5400" dirty="0"/>
              <a:t>חיפוש חניה – הסיוט של כולנו...</a:t>
            </a:r>
            <a:endParaRPr lang="en-US" sz="5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6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3234" y="596348"/>
            <a:ext cx="35118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מערכת עזר לניהול חניון</a:t>
            </a:r>
            <a:endParaRPr lang="en-US" sz="49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1566" y="3843131"/>
            <a:ext cx="38563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חיזוי התפנות חניה</a:t>
            </a:r>
            <a:endParaRPr lang="en-US" sz="49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האתגר הטכנולוגי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sz="1500" dirty="0"/>
              <a:t>שילוב מס' טכנולוגיות אחת בשנייה ליצירת מערכת אינטגרלית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1500" dirty="0"/>
              <a:t>החלת חומר תיאורטי הנלמד במסגרת קורס סטטיסטיקה על המוצר הסופי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1500" dirty="0"/>
              <a:t>שימוש בחיישנים</a:t>
            </a:r>
            <a:endParaRPr lang="en-US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</p:spPr>
      </p:pic>
      <p:pic>
        <p:nvPicPr>
          <p:cNvPr id="7" name="Picture 2" descr="תמונה קשורה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/>
          <a:stretch/>
        </p:blipFill>
        <p:spPr bwMode="auto">
          <a:xfrm>
            <a:off x="883992" y="2160589"/>
            <a:ext cx="4926299" cy="395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מטרות המערכת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מטרת העל של הפרויקט:</a:t>
            </a:r>
            <a:r>
              <a:rPr lang="he-IL" dirty="0"/>
              <a:t> לספק לבעלי ועובדי החניון מידע שיעזור להם לקחת החלטות נכונות בניהול החניון, לייעל את תחזוקתו ולהפוך אותו ליעיל וריווחי עד כמה שאפשר.</a:t>
            </a:r>
          </a:p>
          <a:p>
            <a:pPr marL="0" indent="0" algn="r" rtl="1">
              <a:buNone/>
            </a:pPr>
            <a:endParaRPr lang="he-IL" dirty="0"/>
          </a:p>
          <a:p>
            <a:pPr lvl="0" algn="r" rtl="1">
              <a:buFont typeface="Wingdings" panose="05000000000000000000" pitchFamily="2" charset="2"/>
              <a:buChar char="q"/>
            </a:pPr>
            <a:r>
              <a:rPr lang="he-IL" dirty="0"/>
              <a:t>לספק לבעל החניון דו"חות וסטטיסטיקות שיעזרו לו לקבל החלטות מושכלות בכל הנוגע לניהול היומיומי והתקופתי של החניון.</a:t>
            </a:r>
            <a:endParaRPr lang="en-US" dirty="0"/>
          </a:p>
          <a:p>
            <a:pPr lvl="0" algn="r" rtl="1">
              <a:buFont typeface="Wingdings" panose="05000000000000000000" pitchFamily="2" charset="2"/>
              <a:buChar char="q"/>
            </a:pPr>
            <a:r>
              <a:rPr lang="he-IL" dirty="0"/>
              <a:t>לספק למפעיל החניון מידע על מצבו הנוכחי של החניון.</a:t>
            </a:r>
            <a:endParaRPr lang="en-US" dirty="0"/>
          </a:p>
          <a:p>
            <a:pPr lvl="0" algn="r" rtl="1">
              <a:buFont typeface="Wingdings" panose="05000000000000000000" pitchFamily="2" charset="2"/>
              <a:buChar char="q"/>
            </a:pPr>
            <a:r>
              <a:rPr lang="he-IL" dirty="0"/>
              <a:t>לתעד </a:t>
            </a:r>
            <a:r>
              <a:rPr lang="he-IL" dirty="0" err="1"/>
              <a:t>הסטוריית</a:t>
            </a:r>
            <a:r>
              <a:rPr lang="he-IL" dirty="0"/>
              <a:t> תפוסה של החניון.</a:t>
            </a:r>
            <a:endParaRPr lang="en-US" dirty="0"/>
          </a:p>
          <a:p>
            <a:pPr lvl="0" algn="r" rtl="1">
              <a:buFont typeface="Wingdings" panose="05000000000000000000" pitchFamily="2" charset="2"/>
              <a:buChar char="q"/>
            </a:pPr>
            <a:r>
              <a:rPr lang="he-IL" dirty="0"/>
              <a:t>לבצע חיזויים באשר להתפנותה של חניה בחניון כאשר הוא מלא.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q"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יעדים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dirty="0"/>
              <a:t>המערכת תבצע חיזויים מדויקים החוזים מתי תתפנה חניה בחניון כאשר הוא מלא.</a:t>
            </a:r>
            <a:endParaRPr lang="en-US" dirty="0"/>
          </a:p>
          <a:p>
            <a:pPr lvl="0" algn="r" rtl="1"/>
            <a:r>
              <a:rPr lang="he-IL" dirty="0"/>
              <a:t>מערך החיישנים יפעל ללא רבב ויאסוף נתונים באופן רציף.</a:t>
            </a:r>
            <a:endParaRPr lang="en-US" dirty="0"/>
          </a:p>
          <a:p>
            <a:pPr lvl="0" algn="r" rtl="1"/>
            <a:r>
              <a:rPr lang="he-IL" dirty="0"/>
              <a:t>מערך החיישנים יאסוף נתונים באופן מדויק ככל האפשר.</a:t>
            </a:r>
            <a:endParaRPr lang="en-US" dirty="0"/>
          </a:p>
          <a:p>
            <a:pPr lvl="0" algn="r" rtl="1"/>
            <a:r>
              <a:rPr lang="he-IL" dirty="0"/>
              <a:t>המסוף המרכזי, המקבל את הנתונים מהחיישנים יהיה פעיל בהתאם, באופן רציף ויהיה ב"אוויר" ככל הנצרך.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</p:spPr>
      </p:pic>
      <p:pic>
        <p:nvPicPr>
          <p:cNvPr id="2052" name="Picture 4" descr="תוצאת תמונה עבור ‪goals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70" y="4344426"/>
            <a:ext cx="3443286" cy="22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3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תוצאת תמונה עבור ‪measurements graph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59" y="1930400"/>
            <a:ext cx="3016023" cy="37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 algn="r" rtl="1"/>
            <a:r>
              <a:rPr lang="he-IL" dirty="0"/>
              <a:t>מדדים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lvl="0" algn="r" rtl="1"/>
            <a:r>
              <a:rPr lang="he-IL" dirty="0"/>
              <a:t>חיזויי המערכת יהיו מדויקים עד לרמה של 5 דק' לכל היותר מהמתרחש בפועל.</a:t>
            </a:r>
            <a:endParaRPr lang="en-US" dirty="0"/>
          </a:p>
          <a:p>
            <a:pPr lvl="0" algn="r" rtl="1"/>
            <a:r>
              <a:rPr lang="he-IL" dirty="0"/>
              <a:t>חיישני המערכת יפעלו באופן רציף, כל זמן שהחניון פעיל. </a:t>
            </a:r>
            <a:endParaRPr lang="en-US" dirty="0"/>
          </a:p>
          <a:p>
            <a:pPr lvl="0" algn="r" rtl="1"/>
            <a:r>
              <a:rPr lang="he-IL" dirty="0"/>
              <a:t>חיישני המערכת ייתנו קריאות נכונות לפחות ב-75% מהקריאות.</a:t>
            </a:r>
            <a:endParaRPr lang="en-US" dirty="0"/>
          </a:p>
          <a:p>
            <a:pPr lvl="0" algn="r" rtl="1"/>
            <a:r>
              <a:rPr lang="he-IL" dirty="0"/>
              <a:t>המסוף המרכזי יפעל באופן רציף, כל זמן שהחניון פעיל.</a:t>
            </a:r>
            <a:endParaRPr lang="en-US" dirty="0"/>
          </a:p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תוצאת תמונה עבור ‪user 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39" y="2159331"/>
            <a:ext cx="3769831" cy="376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/>
              <a:t>משתמשי </a:t>
            </a:r>
            <a:r>
              <a:rPr lang="en-US" dirty="0" err="1"/>
              <a:t>StatistiPark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בעל החניון – שחקן ראשי שבשבילו מפותחת המערכת. היא מייצרת עבורו סטטיסטיקות ודו"חות הנוגעים להחלטות היומיומיות והתקופתיות שעליו לקבל.</a:t>
            </a:r>
          </a:p>
          <a:p>
            <a:pPr algn="r" rtl="1"/>
            <a:r>
              <a:rPr lang="he-IL" dirty="0"/>
              <a:t>מפעיל החניון – שחקן ראשי במערכת. היא תציג לו את הנתונים של מצבו הנוכחי של החניון.</a:t>
            </a:r>
          </a:p>
          <a:p>
            <a:pPr algn="r" rtl="1"/>
            <a:r>
              <a:rPr lang="he-IL" dirty="0"/>
              <a:t>נהג – בעל עניין במערכת. היא חוזה עבורו בתוך כמה זמן תתפנה לו חניה בחניון.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5262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סקר שוק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10541"/>
              </p:ext>
            </p:extLst>
          </p:nvPr>
        </p:nvGraphicFramePr>
        <p:xfrm>
          <a:off x="713000" y="1771373"/>
          <a:ext cx="8561002" cy="364271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711830">
                  <a:extLst>
                    <a:ext uri="{9D8B030D-6E8A-4147-A177-3AD203B41FA5}">
                      <a16:colId xmlns:a16="http://schemas.microsoft.com/office/drawing/2014/main" val="1037295261"/>
                    </a:ext>
                  </a:extLst>
                </a:gridCol>
                <a:gridCol w="1711830">
                  <a:extLst>
                    <a:ext uri="{9D8B030D-6E8A-4147-A177-3AD203B41FA5}">
                      <a16:colId xmlns:a16="http://schemas.microsoft.com/office/drawing/2014/main" val="2809682339"/>
                    </a:ext>
                  </a:extLst>
                </a:gridCol>
                <a:gridCol w="1711830">
                  <a:extLst>
                    <a:ext uri="{9D8B030D-6E8A-4147-A177-3AD203B41FA5}">
                      <a16:colId xmlns:a16="http://schemas.microsoft.com/office/drawing/2014/main" val="2335292259"/>
                    </a:ext>
                  </a:extLst>
                </a:gridCol>
                <a:gridCol w="1712756">
                  <a:extLst>
                    <a:ext uri="{9D8B030D-6E8A-4147-A177-3AD203B41FA5}">
                      <a16:colId xmlns:a16="http://schemas.microsoft.com/office/drawing/2014/main" val="705996903"/>
                    </a:ext>
                  </a:extLst>
                </a:gridCol>
                <a:gridCol w="1712756">
                  <a:extLst>
                    <a:ext uri="{9D8B030D-6E8A-4147-A177-3AD203B41FA5}">
                      <a16:colId xmlns:a16="http://schemas.microsoft.com/office/drawing/2014/main" val="844615386"/>
                    </a:ext>
                  </a:extLst>
                </a:gridCol>
              </a:tblGrid>
              <a:tr h="673223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Qpark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CountRite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דורון טכנולוגיות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StatistiPark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9077364"/>
                  </a:ext>
                </a:extLst>
              </a:tr>
              <a:tr h="603404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בדיקת מצב חניות באמצעות חיישנים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	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endParaRPr lang="en-US" sz="14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endParaRPr lang="en-US" sz="14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00854"/>
                  </a:ext>
                </a:extLst>
              </a:tr>
              <a:tr h="583096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יצירת דו"חות סטטיסטיים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	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83773"/>
                  </a:ext>
                </a:extLst>
              </a:tr>
              <a:tr h="649356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פתיחת שערים באופן אוטומטי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	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84664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חיזוי התפנות מקום חניה בחניון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	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>
                          <a:effectLst/>
                        </a:rPr>
                        <a:t>	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578661"/>
                  </a:ext>
                </a:extLst>
              </a:tr>
              <a:tr h="577049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ניווט חונים אל חניה פנויה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	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	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	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	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04973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1" y="2533533"/>
            <a:ext cx="509156" cy="5091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1" y="4318383"/>
            <a:ext cx="509156" cy="509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1" y="3110081"/>
            <a:ext cx="509156" cy="5091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93" y="4957945"/>
            <a:ext cx="509156" cy="5091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93" y="3727152"/>
            <a:ext cx="509156" cy="509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93" y="2541474"/>
            <a:ext cx="509156" cy="509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90" y="4982978"/>
            <a:ext cx="509156" cy="5091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923" y="2551623"/>
            <a:ext cx="509156" cy="5091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15" y="3741012"/>
            <a:ext cx="509156" cy="5091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15" y="3110081"/>
            <a:ext cx="509156" cy="5091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53" y="2562502"/>
            <a:ext cx="509156" cy="5091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793" y="3099932"/>
            <a:ext cx="509156" cy="5193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23" y="4324798"/>
            <a:ext cx="509156" cy="5193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460" y="3742781"/>
            <a:ext cx="509156" cy="5193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23" y="3110081"/>
            <a:ext cx="509156" cy="5193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793" y="4318383"/>
            <a:ext cx="509156" cy="5193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41" y="4879222"/>
            <a:ext cx="509156" cy="5193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27" y="3709532"/>
            <a:ext cx="509156" cy="5193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90" y="4894945"/>
            <a:ext cx="509156" cy="5193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90" y="4359917"/>
            <a:ext cx="509156" cy="5193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55" y="6330829"/>
            <a:ext cx="2739045" cy="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2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332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Mincho</vt:lpstr>
      <vt:lpstr>Arial</vt:lpstr>
      <vt:lpstr>Arial Narrow</vt:lpstr>
      <vt:lpstr>Gisha</vt:lpstr>
      <vt:lpstr>Times New Roman</vt:lpstr>
      <vt:lpstr>Trebuchet MS</vt:lpstr>
      <vt:lpstr>Wingdings</vt:lpstr>
      <vt:lpstr>Wingdings 3</vt:lpstr>
      <vt:lpstr>Facet</vt:lpstr>
      <vt:lpstr>StatistiPark</vt:lpstr>
      <vt:lpstr>חיפוש חניה – הסיוט של כולנו...</vt:lpstr>
      <vt:lpstr>PowerPoint Presentation</vt:lpstr>
      <vt:lpstr>האתגר הטכנולוגי</vt:lpstr>
      <vt:lpstr>מטרות המערכת</vt:lpstr>
      <vt:lpstr>יעדים </vt:lpstr>
      <vt:lpstr>מדדים</vt:lpstr>
      <vt:lpstr>משתמשי StatistiPark</vt:lpstr>
      <vt:lpstr>סקר שוק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StatistiPark</dc:title>
  <dc:creator>dvir twina</dc:creator>
  <cp:lastModifiedBy>dvir twina</cp:lastModifiedBy>
  <cp:revision>19</cp:revision>
  <dcterms:created xsi:type="dcterms:W3CDTF">2017-06-15T11:15:12Z</dcterms:created>
  <dcterms:modified xsi:type="dcterms:W3CDTF">2017-06-22T14:00:57Z</dcterms:modified>
</cp:coreProperties>
</file>