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24" autoAdjust="0"/>
    <p:restoredTop sz="94660"/>
  </p:normalViewPr>
  <p:slideViewPr>
    <p:cSldViewPr snapToGrid="0">
      <p:cViewPr>
        <p:scale>
          <a:sx n="125" d="100"/>
          <a:sy n="125" d="100"/>
        </p:scale>
        <p:origin x="-76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6DF4-B09D-4FC5-96FF-6DE6982D7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D0681-0B00-4B88-848E-7256DF193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9788E-F1F3-4E61-89CF-39A048C3CB73}"/>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5" name="Footer Placeholder 4">
            <a:extLst>
              <a:ext uri="{FF2B5EF4-FFF2-40B4-BE49-F238E27FC236}">
                <a16:creationId xmlns:a16="http://schemas.microsoft.com/office/drawing/2014/main" id="{DC1B39A4-AAEF-4FE2-A8DE-1A34207BD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15D8F-8968-402A-9C4A-D2CDF56946AD}"/>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341233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92B1-F954-47AD-8184-DEA7B0B33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33B51-D5E7-4684-A709-50586A01A2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5B9BC-E884-4EA9-AE02-AC15A7870ABB}"/>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5" name="Footer Placeholder 4">
            <a:extLst>
              <a:ext uri="{FF2B5EF4-FFF2-40B4-BE49-F238E27FC236}">
                <a16:creationId xmlns:a16="http://schemas.microsoft.com/office/drawing/2014/main" id="{15D34489-4FE5-46B5-86FC-6B2A19EAD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1C56D-1579-4D91-A75A-84F3281DF8AE}"/>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422898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C2D4E3-9374-41F0-A86F-37843EC56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12714E-4800-47F8-963B-30F18EFA78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7E4D8-DA0D-4E8E-B5AF-763598D31099}"/>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5" name="Footer Placeholder 4">
            <a:extLst>
              <a:ext uri="{FF2B5EF4-FFF2-40B4-BE49-F238E27FC236}">
                <a16:creationId xmlns:a16="http://schemas.microsoft.com/office/drawing/2014/main" id="{1A736B17-A0F0-4821-8310-C932097DC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04E44-0275-4EA7-8AE6-101DCD2BE0B4}"/>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15838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5B85-123D-4D66-992B-F0424D4CC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7748E-B2EE-4627-B839-846E3031F5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1BF0D-3125-4BC8-9716-460740FA20D1}"/>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5" name="Footer Placeholder 4">
            <a:extLst>
              <a:ext uri="{FF2B5EF4-FFF2-40B4-BE49-F238E27FC236}">
                <a16:creationId xmlns:a16="http://schemas.microsoft.com/office/drawing/2014/main" id="{BDC83478-D3D4-4B44-93DD-0A7549C78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78C57-CE21-4D27-8636-B69BFB90C2C0}"/>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421933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1037-2D2E-41A6-B44C-3CAC5A57A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BD07B0-75DA-43CC-B981-924E95E2B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3B6708-8A9F-4A65-A96E-3BC3C533E911}"/>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5" name="Footer Placeholder 4">
            <a:extLst>
              <a:ext uri="{FF2B5EF4-FFF2-40B4-BE49-F238E27FC236}">
                <a16:creationId xmlns:a16="http://schemas.microsoft.com/office/drawing/2014/main" id="{E33247C4-2B3B-4BE9-A204-28827FA75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6B705-2F4D-4B63-89D9-3BACAC631044}"/>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271786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11F1-1FC4-4A8C-9E34-061605DEA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7EC3F-6733-4F81-98F6-13BD367618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2C52EB-9F95-4C27-B4DF-1D3BCBE4E8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69EA92-32EF-49EA-8C90-E17B591DF65E}"/>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6" name="Footer Placeholder 5">
            <a:extLst>
              <a:ext uri="{FF2B5EF4-FFF2-40B4-BE49-F238E27FC236}">
                <a16:creationId xmlns:a16="http://schemas.microsoft.com/office/drawing/2014/main" id="{6A7123C7-5097-4768-80D7-CCD686F6A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F1491-2076-4A57-91E5-DFA831FF6A42}"/>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33938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4EA7-890C-4317-9D97-F9C5DB11AA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054F1-4AD1-452F-9CE8-9B31FE5FC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A9B31A-9691-4B5C-8F93-1420DB05DF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039F9E-7451-4B7B-828E-F8864C6D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064FF9-9C7F-4A63-88D8-605830C2D2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2B570A-F828-42DA-8746-FC52A73BE604}"/>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8" name="Footer Placeholder 7">
            <a:extLst>
              <a:ext uri="{FF2B5EF4-FFF2-40B4-BE49-F238E27FC236}">
                <a16:creationId xmlns:a16="http://schemas.microsoft.com/office/drawing/2014/main" id="{9AF1F121-F07C-4198-B610-A3B671E2F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31C06-37D4-4EDE-8E54-93EDF8F1937F}"/>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181200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EFCC-03FF-4737-A6F1-1386C500BF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255D1-8DD4-43C8-BA4C-DF786D404E8C}"/>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4" name="Footer Placeholder 3">
            <a:extLst>
              <a:ext uri="{FF2B5EF4-FFF2-40B4-BE49-F238E27FC236}">
                <a16:creationId xmlns:a16="http://schemas.microsoft.com/office/drawing/2014/main" id="{7AFE135E-F738-4C7A-8B9D-5DF0CFB34B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106D1-4301-4F7E-B43E-73C745BB4CEA}"/>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391947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D2785-4EE3-4F11-BCDE-FFCFDE1C8D7B}"/>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3" name="Footer Placeholder 2">
            <a:extLst>
              <a:ext uri="{FF2B5EF4-FFF2-40B4-BE49-F238E27FC236}">
                <a16:creationId xmlns:a16="http://schemas.microsoft.com/office/drawing/2014/main" id="{7C75DF48-C4B2-4B78-A23A-7F631E4DF8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9A27D-8A73-4DBB-B174-5A95FDBD8322}"/>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371033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4E53-FCE3-42F9-8184-60A76BE62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B95B07-B380-4628-B523-6EF8539D7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84EE4-FADF-4EB2-95EF-FEC8A4C93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FF1537-B4A8-4A84-A6AE-018DEFA40C1C}"/>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6" name="Footer Placeholder 5">
            <a:extLst>
              <a:ext uri="{FF2B5EF4-FFF2-40B4-BE49-F238E27FC236}">
                <a16:creationId xmlns:a16="http://schemas.microsoft.com/office/drawing/2014/main" id="{58DD7417-7673-491A-A188-3CF433E2E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8DFC4-13B7-4C3B-8AED-836C24AF9B19}"/>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399002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0BAE-D617-4C3C-8712-8E77D5471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0BD529-6C0B-4316-B469-129A8CFBB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B3C1E-9B67-4389-ACC6-09B636A20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758029-0D3A-4158-865B-C58B3A917DD1}"/>
              </a:ext>
            </a:extLst>
          </p:cNvPr>
          <p:cNvSpPr>
            <a:spLocks noGrp="1"/>
          </p:cNvSpPr>
          <p:nvPr>
            <p:ph type="dt" sz="half" idx="10"/>
          </p:nvPr>
        </p:nvSpPr>
        <p:spPr/>
        <p:txBody>
          <a:bodyPr/>
          <a:lstStyle/>
          <a:p>
            <a:fld id="{02DA6983-FFA7-4A12-B5DE-C4FC472B3038}" type="datetimeFigureOut">
              <a:rPr lang="en-US" smtClean="0"/>
              <a:t>17-Jul-18</a:t>
            </a:fld>
            <a:endParaRPr lang="en-US"/>
          </a:p>
        </p:txBody>
      </p:sp>
      <p:sp>
        <p:nvSpPr>
          <p:cNvPr id="6" name="Footer Placeholder 5">
            <a:extLst>
              <a:ext uri="{FF2B5EF4-FFF2-40B4-BE49-F238E27FC236}">
                <a16:creationId xmlns:a16="http://schemas.microsoft.com/office/drawing/2014/main" id="{B7797B3B-5F13-4C48-9EF9-061BD0379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7D74D-861B-4B88-ADE0-E1869E49FE66}"/>
              </a:ext>
            </a:extLst>
          </p:cNvPr>
          <p:cNvSpPr>
            <a:spLocks noGrp="1"/>
          </p:cNvSpPr>
          <p:nvPr>
            <p:ph type="sldNum" sz="quarter" idx="12"/>
          </p:nvPr>
        </p:nvSpPr>
        <p:spPr/>
        <p:txBody>
          <a:bodyPr/>
          <a:lstStyle/>
          <a:p>
            <a:fld id="{D829365B-F274-4725-9B6B-C31F110468A8}" type="slidenum">
              <a:rPr lang="en-US" smtClean="0"/>
              <a:t>‹#›</a:t>
            </a:fld>
            <a:endParaRPr lang="en-US"/>
          </a:p>
        </p:txBody>
      </p:sp>
    </p:spTree>
    <p:extLst>
      <p:ext uri="{BB962C8B-B14F-4D97-AF65-F5344CB8AC3E}">
        <p14:creationId xmlns:p14="http://schemas.microsoft.com/office/powerpoint/2010/main" val="262138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91D95-8C8A-46D3-A489-8157CF86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1177E-E308-4A32-81A0-8160C3EC9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D627E-AF0A-4449-9297-7FC6082A4B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A6983-FFA7-4A12-B5DE-C4FC472B3038}" type="datetimeFigureOut">
              <a:rPr lang="en-US" smtClean="0"/>
              <a:t>17-Jul-18</a:t>
            </a:fld>
            <a:endParaRPr lang="en-US"/>
          </a:p>
        </p:txBody>
      </p:sp>
      <p:sp>
        <p:nvSpPr>
          <p:cNvPr id="5" name="Footer Placeholder 4">
            <a:extLst>
              <a:ext uri="{FF2B5EF4-FFF2-40B4-BE49-F238E27FC236}">
                <a16:creationId xmlns:a16="http://schemas.microsoft.com/office/drawing/2014/main" id="{E521ADC7-566D-40DB-8509-1ABEAB76B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733AB1-52FA-429E-8334-C395F322F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9365B-F274-4725-9B6B-C31F110468A8}" type="slidenum">
              <a:rPr lang="en-US" smtClean="0"/>
              <a:t>‹#›</a:t>
            </a:fld>
            <a:endParaRPr lang="en-US"/>
          </a:p>
        </p:txBody>
      </p:sp>
    </p:spTree>
    <p:extLst>
      <p:ext uri="{BB962C8B-B14F-4D97-AF65-F5344CB8AC3E}">
        <p14:creationId xmlns:p14="http://schemas.microsoft.com/office/powerpoint/2010/main" val="265797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852" y="109"/>
            <a:ext cx="9520296" cy="6857782"/>
          </a:xfrm>
          <a:prstGeom prst="rect">
            <a:avLst/>
          </a:prstGeom>
        </p:spPr>
      </p:pic>
      <p:sp>
        <p:nvSpPr>
          <p:cNvPr id="4" name="TextBox 3"/>
          <p:cNvSpPr txBox="1"/>
          <p:nvPr/>
        </p:nvSpPr>
        <p:spPr>
          <a:xfrm>
            <a:off x="6088992" y="146280"/>
            <a:ext cx="3632562" cy="395749"/>
          </a:xfrm>
          <a:prstGeom prst="rect">
            <a:avLst/>
          </a:prstGeom>
          <a:noFill/>
        </p:spPr>
        <p:txBody>
          <a:bodyPr wrap="square" rtlCol="1" anchor="ctr" anchorCtr="0">
            <a:spAutoFit/>
          </a:bodyPr>
          <a:lstStyle/>
          <a:p>
            <a:pPr algn="r"/>
            <a:r>
              <a:rPr lang="he-IL" sz="986" b="1" dirty="0">
                <a:solidFill>
                  <a:schemeClr val="bg1"/>
                </a:solidFill>
              </a:rPr>
              <a:t>דביר טווינה</a:t>
            </a:r>
          </a:p>
          <a:p>
            <a:pPr algn="r"/>
            <a:r>
              <a:rPr lang="he-IL" sz="986" b="1" dirty="0">
                <a:solidFill>
                  <a:schemeClr val="bg1"/>
                </a:solidFill>
              </a:rPr>
              <a:t>מנחה: ד"ר דוד </a:t>
            </a:r>
            <a:r>
              <a:rPr lang="he-IL" sz="986" b="1" dirty="0" err="1">
                <a:solidFill>
                  <a:schemeClr val="bg1"/>
                </a:solidFill>
              </a:rPr>
              <a:t>פייטלסון</a:t>
            </a:r>
            <a:endParaRPr lang="he-IL" sz="986" b="1" dirty="0">
              <a:solidFill>
                <a:schemeClr val="bg1"/>
              </a:solidFill>
            </a:endParaRPr>
          </a:p>
        </p:txBody>
      </p:sp>
      <p:sp>
        <p:nvSpPr>
          <p:cNvPr id="5" name="TextBox 4"/>
          <p:cNvSpPr txBox="1"/>
          <p:nvPr/>
        </p:nvSpPr>
        <p:spPr>
          <a:xfrm>
            <a:off x="3899868" y="140938"/>
            <a:ext cx="2109059" cy="488916"/>
          </a:xfrm>
          <a:prstGeom prst="rect">
            <a:avLst/>
          </a:prstGeom>
          <a:noFill/>
        </p:spPr>
        <p:txBody>
          <a:bodyPr wrap="square" rtlCol="1">
            <a:spAutoFit/>
          </a:bodyPr>
          <a:lstStyle/>
          <a:p>
            <a:r>
              <a:rPr lang="he-IL" sz="2577" dirty="0">
                <a:solidFill>
                  <a:schemeClr val="bg1"/>
                </a:solidFill>
              </a:rPr>
              <a:t>הנדסת תוכנה</a:t>
            </a:r>
          </a:p>
        </p:txBody>
      </p:sp>
      <p:sp>
        <p:nvSpPr>
          <p:cNvPr id="6" name="TextBox 5"/>
          <p:cNvSpPr txBox="1"/>
          <p:nvPr/>
        </p:nvSpPr>
        <p:spPr>
          <a:xfrm>
            <a:off x="6245605" y="853870"/>
            <a:ext cx="3936341" cy="547586"/>
          </a:xfrm>
          <a:prstGeom prst="rect">
            <a:avLst/>
          </a:prstGeom>
          <a:noFill/>
        </p:spPr>
        <p:txBody>
          <a:bodyPr wrap="square" rtlCol="1">
            <a:spAutoFit/>
          </a:bodyPr>
          <a:lstStyle/>
          <a:p>
            <a:pPr algn="ctr" rtl="1"/>
            <a:r>
              <a:rPr lang="en-US" sz="1479" b="1" dirty="0">
                <a:solidFill>
                  <a:srgbClr val="CF6D36"/>
                </a:solidFill>
                <a:latin typeface="Arial" panose="020B0604020202020204" pitchFamily="34" charset="0"/>
              </a:rPr>
              <a:t>StatistiPark</a:t>
            </a:r>
            <a:r>
              <a:rPr lang="he-IL" sz="1479" b="1" dirty="0">
                <a:solidFill>
                  <a:srgbClr val="CF6D36"/>
                </a:solidFill>
                <a:latin typeface="Arial" panose="020B0604020202020204" pitchFamily="34" charset="0"/>
              </a:rPr>
              <a:t> – מערכת לניטור, ניתוח וחיזוי תפוסת חניון</a:t>
            </a:r>
          </a:p>
        </p:txBody>
      </p:sp>
      <p:sp>
        <p:nvSpPr>
          <p:cNvPr id="9" name="TextBox 8"/>
          <p:cNvSpPr txBox="1"/>
          <p:nvPr/>
        </p:nvSpPr>
        <p:spPr>
          <a:xfrm>
            <a:off x="6245605" y="2706767"/>
            <a:ext cx="3944880" cy="3688719"/>
          </a:xfrm>
          <a:prstGeom prst="rect">
            <a:avLst/>
          </a:prstGeom>
          <a:noFill/>
        </p:spPr>
        <p:txBody>
          <a:bodyPr wrap="square" rtlCol="1">
            <a:noAutofit/>
          </a:bodyPr>
          <a:lstStyle/>
          <a:p>
            <a:pPr algn="r" rtl="1"/>
            <a:r>
              <a:rPr lang="he-IL" sz="870" b="1" dirty="0"/>
              <a:t>דרישות המערכת:</a:t>
            </a:r>
          </a:p>
          <a:p>
            <a:pPr marL="171450" indent="-171450" algn="r" rtl="1">
              <a:buFont typeface="Arial" panose="020B0604020202020204" pitchFamily="34" charset="0"/>
              <a:buChar char="•"/>
            </a:pPr>
            <a:r>
              <a:rPr lang="he-IL" sz="870" dirty="0"/>
              <a:t>לספק למנהל החניון דו"חות וסטטיסטיקות על פעילות החניון.</a:t>
            </a:r>
          </a:p>
          <a:p>
            <a:pPr marL="171450" indent="-171450" algn="r" rtl="1">
              <a:buFont typeface="Arial" panose="020B0604020202020204" pitchFamily="34" charset="0"/>
              <a:buChar char="•"/>
            </a:pPr>
            <a:r>
              <a:rPr lang="he-IL" sz="870" dirty="0"/>
              <a:t>לבצע חיזויים לרווחתם של הנהגים המבקשים לחנות. כאשר החניון מלא, המערכת חוזה כמה זמן ייקח לחניה להתפנות ולאפשר לנהג להיכנס.</a:t>
            </a:r>
          </a:p>
          <a:p>
            <a:pPr marL="171450" indent="-171450" algn="r" rtl="1">
              <a:buFont typeface="Arial" panose="020B0604020202020204" pitchFamily="34" charset="0"/>
              <a:buChar char="•"/>
            </a:pPr>
            <a:endParaRPr lang="he-IL" sz="870" dirty="0"/>
          </a:p>
          <a:p>
            <a:pPr algn="r" rtl="1"/>
            <a:r>
              <a:rPr lang="he-IL" sz="870" b="1" dirty="0"/>
              <a:t>מדדי המערכת:</a:t>
            </a:r>
          </a:p>
          <a:p>
            <a:pPr marL="171450" indent="-171450" algn="r" rtl="1">
              <a:buFont typeface="Arial" panose="020B0604020202020204" pitchFamily="34" charset="0"/>
              <a:buChar char="•"/>
            </a:pPr>
            <a:r>
              <a:rPr lang="he-IL" sz="870" dirty="0"/>
              <a:t>המערכת מספקת חיזויים ברמת דיוק של 93%.</a:t>
            </a:r>
          </a:p>
          <a:p>
            <a:pPr marL="171450" indent="-171450" algn="r" rtl="1">
              <a:buFont typeface="Arial" panose="020B0604020202020204" pitchFamily="34" charset="0"/>
              <a:buChar char="•"/>
            </a:pPr>
            <a:endParaRPr lang="he-IL" sz="870" dirty="0"/>
          </a:p>
          <a:p>
            <a:pPr algn="r" rtl="1"/>
            <a:r>
              <a:rPr lang="he-IL" sz="870" b="1" dirty="0"/>
              <a:t>ארכיטקטורת המערכת</a:t>
            </a:r>
            <a:r>
              <a:rPr lang="he-IL" sz="900" b="1" dirty="0"/>
              <a:t>:</a:t>
            </a:r>
          </a:p>
          <a:p>
            <a:pPr algn="r" rtl="1"/>
            <a:endParaRPr lang="he-IL" sz="807" dirty="0"/>
          </a:p>
        </p:txBody>
      </p:sp>
      <p:sp>
        <p:nvSpPr>
          <p:cNvPr id="10" name="TextBox 9"/>
          <p:cNvSpPr txBox="1"/>
          <p:nvPr/>
        </p:nvSpPr>
        <p:spPr>
          <a:xfrm>
            <a:off x="1991525" y="794099"/>
            <a:ext cx="3944880" cy="5601388"/>
          </a:xfrm>
          <a:prstGeom prst="rect">
            <a:avLst/>
          </a:prstGeom>
          <a:noFill/>
        </p:spPr>
        <p:txBody>
          <a:bodyPr wrap="square" rtlCol="1">
            <a:noAutofit/>
          </a:bodyPr>
          <a:lstStyle/>
          <a:p>
            <a:pPr algn="r" rtl="1"/>
            <a:r>
              <a:rPr lang="he-IL" sz="870" b="1" dirty="0"/>
              <a:t>תוצרי הפרויקט:</a:t>
            </a:r>
          </a:p>
          <a:p>
            <a:pPr algn="r" rtl="1"/>
            <a:r>
              <a:rPr lang="he-IL" sz="870" dirty="0"/>
              <a:t>מערכת </a:t>
            </a:r>
            <a:r>
              <a:rPr lang="en-US" sz="870" dirty="0"/>
              <a:t>StatistiPark</a:t>
            </a:r>
            <a:r>
              <a:rPr lang="he-IL" sz="870" dirty="0"/>
              <a:t> אוספת נתונים על מצב החניון, הכניסות והיציאות ממנו. היא שומרת את הנתונים על מנת לייצר "היסטוריה" שעל בסיסה ניתן להפיק דו"חות וסטטיסטיקות. </a:t>
            </a:r>
          </a:p>
          <a:p>
            <a:pPr algn="r" rtl="1"/>
            <a:r>
              <a:rPr lang="he-IL" sz="870" dirty="0"/>
              <a:t>המערכת מנתחת את הנתונים ומאפשרת למשתמש לקבל מידע על החניון.</a:t>
            </a:r>
          </a:p>
          <a:p>
            <a:pPr algn="r" rtl="1"/>
            <a:endParaRPr lang="he-IL" sz="870" dirty="0"/>
          </a:p>
          <a:p>
            <a:pPr algn="r" rtl="1"/>
            <a:r>
              <a:rPr lang="he-IL" sz="870" b="1" dirty="0"/>
              <a:t>דוגמאות:</a:t>
            </a:r>
          </a:p>
          <a:p>
            <a:pPr marL="171450" indent="-171450" algn="r" rtl="1">
              <a:buFont typeface="Arial" panose="020B0604020202020204" pitchFamily="34" charset="0"/>
              <a:buChar char="•"/>
            </a:pPr>
            <a:r>
              <a:rPr lang="he-IL" sz="870" dirty="0"/>
              <a:t>מנהל החניון </a:t>
            </a:r>
            <a:r>
              <a:rPr lang="he-IL" sz="870"/>
              <a:t>מסוגל להבין אילו </a:t>
            </a:r>
            <a:r>
              <a:rPr lang="he-IL" sz="870" dirty="0"/>
              <a:t>חניות נמצאות בשימוש רב ולכן להקצות יותר משאבים לתחזוקת אזורים אלו או לשקול </a:t>
            </a:r>
            <a:r>
              <a:rPr lang="he-IL" sz="870" dirty="0" err="1"/>
              <a:t>להקצותם</a:t>
            </a:r>
            <a:r>
              <a:rPr lang="he-IL" sz="870" dirty="0"/>
              <a:t> כחניות נכים.</a:t>
            </a:r>
          </a:p>
          <a:p>
            <a:pPr marL="171450" indent="-171450" algn="r" rtl="1">
              <a:buFont typeface="Arial" panose="020B0604020202020204" pitchFamily="34" charset="0"/>
              <a:buChar char="•"/>
            </a:pPr>
            <a:r>
              <a:rPr lang="he-IL" sz="870" dirty="0"/>
              <a:t>נהג המגיע אל החניון כאשר הוא מלא, מקבל חיזוי מתי תתפנה לו חניה. כך, במקום להמשיך לחפש חניה באזור הוא יכול לקבל החלטה מושכלת אם להישאר או לעזוב. החניון מעלה את רמת </a:t>
            </a:r>
            <a:r>
              <a:rPr lang="he-IL" sz="870" dirty="0" err="1"/>
              <a:t>השירותיות</a:t>
            </a:r>
            <a:r>
              <a:rPr lang="he-IL" sz="870" dirty="0"/>
              <a:t> שלו ומקבל עוד לקוחות שללא החיזוי היו עוזבים את המקום.</a:t>
            </a:r>
          </a:p>
          <a:p>
            <a:pPr marL="171450" indent="-171450" algn="r" rtl="1">
              <a:buFont typeface="Arial" panose="020B0604020202020204" pitchFamily="34" charset="0"/>
              <a:buChar char="•"/>
            </a:pPr>
            <a:r>
              <a:rPr lang="he-IL" sz="870" dirty="0"/>
              <a:t>מפעיל החניון יכול לקבל תמונת מצב כללית על המתרחש בחניון.</a:t>
            </a:r>
          </a:p>
          <a:p>
            <a:pPr algn="r" rtl="1"/>
            <a:endParaRPr lang="he-IL" sz="870" dirty="0"/>
          </a:p>
          <a:p>
            <a:pPr algn="r" rtl="1"/>
            <a:endParaRPr lang="he-IL" sz="870" dirty="0"/>
          </a:p>
          <a:p>
            <a:pPr algn="r" rtl="1"/>
            <a:endParaRPr lang="he-IL" sz="870" dirty="0"/>
          </a:p>
        </p:txBody>
      </p:sp>
      <p:sp>
        <p:nvSpPr>
          <p:cNvPr id="11" name="TextBox 10"/>
          <p:cNvSpPr txBox="1"/>
          <p:nvPr/>
        </p:nvSpPr>
        <p:spPr>
          <a:xfrm>
            <a:off x="6241992" y="1490137"/>
            <a:ext cx="3944880" cy="1023357"/>
          </a:xfrm>
          <a:prstGeom prst="rect">
            <a:avLst/>
          </a:prstGeom>
          <a:solidFill>
            <a:srgbClr val="E57121"/>
          </a:solidFill>
        </p:spPr>
        <p:txBody>
          <a:bodyPr wrap="square" rtlCol="1">
            <a:spAutoFit/>
          </a:bodyPr>
          <a:lstStyle/>
          <a:p>
            <a:pPr algn="just" rtl="1"/>
            <a:r>
              <a:rPr lang="he-IL" sz="1210" b="1" dirty="0">
                <a:solidFill>
                  <a:schemeClr val="bg1"/>
                </a:solidFill>
              </a:rPr>
              <a:t>מערכת </a:t>
            </a:r>
            <a:r>
              <a:rPr lang="en-US" sz="1210" b="1" dirty="0">
                <a:solidFill>
                  <a:schemeClr val="bg1"/>
                </a:solidFill>
              </a:rPr>
              <a:t>StatistiPark</a:t>
            </a:r>
            <a:r>
              <a:rPr lang="he-IL" sz="1210" b="1" dirty="0">
                <a:solidFill>
                  <a:schemeClr val="bg1"/>
                </a:solidFill>
              </a:rPr>
              <a:t> הינה מערכת </a:t>
            </a:r>
            <a:r>
              <a:rPr lang="he-IL" sz="1210" b="1" dirty="0" err="1">
                <a:solidFill>
                  <a:schemeClr val="bg1"/>
                </a:solidFill>
              </a:rPr>
              <a:t>המנטרת</a:t>
            </a:r>
            <a:r>
              <a:rPr lang="he-IL" sz="1210" b="1" dirty="0">
                <a:solidFill>
                  <a:schemeClr val="bg1"/>
                </a:solidFill>
              </a:rPr>
              <a:t> את תפוסת החניון ומסייעת למנהלו בקבלת החלטות יומיומיות ותקופתיות.</a:t>
            </a:r>
            <a:br>
              <a:rPr lang="en-US" sz="1210" b="1" dirty="0">
                <a:solidFill>
                  <a:schemeClr val="bg1"/>
                </a:solidFill>
              </a:rPr>
            </a:br>
            <a:r>
              <a:rPr lang="he-IL" sz="1210" b="1" dirty="0">
                <a:solidFill>
                  <a:schemeClr val="bg1"/>
                </a:solidFill>
              </a:rPr>
              <a:t>המערכת משמשת גם את ציבור הנהגים המבקשים לחנות בחניון ומספקת להם חיזויים מתי תתפנה להם חניה בחניון, כאשר הוא מלא.</a:t>
            </a:r>
          </a:p>
        </p:txBody>
      </p:sp>
      <p:pic>
        <p:nvPicPr>
          <p:cNvPr id="21" name="Picture 20">
            <a:extLst>
              <a:ext uri="{FF2B5EF4-FFF2-40B4-BE49-F238E27FC236}">
                <a16:creationId xmlns:a16="http://schemas.microsoft.com/office/drawing/2014/main" id="{D4976908-19B3-4A19-86A5-0771EF07966B}"/>
              </a:ext>
            </a:extLst>
          </p:cNvPr>
          <p:cNvPicPr>
            <a:picLocks noChangeAspect="1"/>
          </p:cNvPicPr>
          <p:nvPr/>
        </p:nvPicPr>
        <p:blipFill>
          <a:blip r:embed="rId3"/>
          <a:stretch>
            <a:fillRect/>
          </a:stretch>
        </p:blipFill>
        <p:spPr>
          <a:xfrm>
            <a:off x="6699443" y="4003522"/>
            <a:ext cx="3028664" cy="2110888"/>
          </a:xfrm>
          <a:prstGeom prst="rect">
            <a:avLst/>
          </a:prstGeom>
        </p:spPr>
      </p:pic>
      <p:pic>
        <p:nvPicPr>
          <p:cNvPr id="23" name="Picture 22">
            <a:extLst>
              <a:ext uri="{FF2B5EF4-FFF2-40B4-BE49-F238E27FC236}">
                <a16:creationId xmlns:a16="http://schemas.microsoft.com/office/drawing/2014/main" id="{70EA5610-461B-44E9-8782-51FF87FB339A}"/>
              </a:ext>
            </a:extLst>
          </p:cNvPr>
          <p:cNvPicPr>
            <a:picLocks noChangeAspect="1"/>
          </p:cNvPicPr>
          <p:nvPr/>
        </p:nvPicPr>
        <p:blipFill>
          <a:blip r:embed="rId4"/>
          <a:stretch>
            <a:fillRect/>
          </a:stretch>
        </p:blipFill>
        <p:spPr>
          <a:xfrm>
            <a:off x="1991525" y="2941491"/>
            <a:ext cx="3950356" cy="3122410"/>
          </a:xfrm>
          <a:prstGeom prst="rect">
            <a:avLst/>
          </a:prstGeom>
        </p:spPr>
      </p:pic>
    </p:spTree>
    <p:extLst>
      <p:ext uri="{BB962C8B-B14F-4D97-AF65-F5344CB8AC3E}">
        <p14:creationId xmlns:p14="http://schemas.microsoft.com/office/powerpoint/2010/main" val="223118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208</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dvir twina</dc:creator>
  <cp:lastModifiedBy>dvir twina</cp:lastModifiedBy>
  <cp:revision>12</cp:revision>
  <dcterms:created xsi:type="dcterms:W3CDTF">2018-07-17T09:00:55Z</dcterms:created>
  <dcterms:modified xsi:type="dcterms:W3CDTF">2018-07-17T10:57:01Z</dcterms:modified>
</cp:coreProperties>
</file>