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76" r:id="rId8"/>
    <p:sldId id="262" r:id="rId9"/>
    <p:sldId id="278" r:id="rId10"/>
    <p:sldId id="281" r:id="rId11"/>
    <p:sldId id="282" r:id="rId12"/>
    <p:sldId id="283" r:id="rId13"/>
    <p:sldId id="284" r:id="rId14"/>
    <p:sldId id="266" r:id="rId15"/>
    <p:sldId id="267" r:id="rId16"/>
    <p:sldId id="268" r:id="rId17"/>
    <p:sldId id="269" r:id="rId18"/>
    <p:sldId id="273" r:id="rId19"/>
    <p:sldId id="274" r:id="rId20"/>
    <p:sldId id="270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4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092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6910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399729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2548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va-dsp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out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9" y="404800"/>
            <a:ext cx="9310857" cy="5471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74133" y="1191685"/>
            <a:ext cx="11184467" cy="518583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buSzPct val="92000"/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211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087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0258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 woman w/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76795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724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3256" y="6055162"/>
            <a:ext cx="7390743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017631" y="6166663"/>
            <a:ext cx="2053275" cy="237067"/>
            <a:chOff x="7377178" y="4624997"/>
            <a:chExt cx="1539956" cy="177800"/>
          </a:xfrm>
        </p:grpSpPr>
        <p:sp>
          <p:nvSpPr>
            <p:cNvPr id="48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9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0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1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8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0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1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2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75687" y="4661509"/>
              <a:ext cx="141447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0257" y="3594394"/>
            <a:ext cx="1839384" cy="728133"/>
            <a:chOff x="457693" y="2695795"/>
            <a:chExt cx="1379538" cy="546100"/>
          </a:xfrm>
        </p:grpSpPr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1213343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57693" y="2803745"/>
              <a:ext cx="1379538" cy="438150"/>
              <a:chOff x="2581275" y="2817813"/>
              <a:chExt cx="1379538" cy="438150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8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9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01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9584" y="6055162"/>
            <a:ext cx="7426749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588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rgbClr val="ACE2F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rgbClr val="90D8F8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25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5758" y="6042703"/>
            <a:ext cx="7406708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133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965380" y="6166663"/>
            <a:ext cx="2044701" cy="237067"/>
            <a:chOff x="7377178" y="4624997"/>
            <a:chExt cx="1533526" cy="177800"/>
          </a:xfrm>
        </p:grpSpPr>
        <p:sp>
          <p:nvSpPr>
            <p:cNvPr id="25" name="AutoShape 3">
              <a:hlinkClick r:id="rId2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6" name="Freeform 5">
              <a:hlinkClick r:id="rId2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7" name="Freeform 6">
              <a:hlinkClick r:id="rId2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8" name="Freeform 7">
              <a:hlinkClick r:id="rId2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9">
              <a:hlinkClick r:id="rId2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1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11">
              <a:hlinkClick r:id="rId2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2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6" name="Freeform 14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7" name="Freeform 15">
              <a:hlinkClick r:id="rId2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8" name="Freeform 16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0" name="Freeform 18">
              <a:hlinkClick r:id="rId2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1" name="Freeform 1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2" name="Freeform 20">
              <a:hlinkClick r:id="rId2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072" y="3594394"/>
            <a:ext cx="1839384" cy="728133"/>
            <a:chOff x="448554" y="2695795"/>
            <a:chExt cx="1379538" cy="546100"/>
          </a:xfrm>
        </p:grpSpPr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20420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554" y="2803745"/>
              <a:ext cx="1379538" cy="438150"/>
              <a:chOff x="2581275" y="2817813"/>
              <a:chExt cx="1379538" cy="438150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6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sp>
        <p:nvSpPr>
          <p:cNvPr id="67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closing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15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947" y="406034"/>
            <a:ext cx="9305519" cy="547117"/>
          </a:xfrm>
        </p:spPr>
        <p:txBody>
          <a:bodyPr anchor="ctr" anchorCtr="0"/>
          <a:lstStyle>
            <a:lvl1pPr algn="l" rtl="0">
              <a:defRPr spc="0"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6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d Table Layout- as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738" y="374322"/>
            <a:ext cx="9305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7784" y="1191685"/>
            <a:ext cx="11190816" cy="518583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30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9601" y="1186360"/>
            <a:ext cx="5136000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756833"/>
            <a:ext cx="5571065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756833"/>
            <a:ext cx="5136000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lang="en-US" sz="1600" smtClean="0"/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307" y="1186360"/>
            <a:ext cx="5573293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25330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45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8" y="404800"/>
            <a:ext cx="9310859" cy="547117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headline 28 points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7485" y="1191684"/>
            <a:ext cx="9306983" cy="509933"/>
          </a:xfrm>
        </p:spPr>
        <p:txBody>
          <a:bodyPr lIns="0">
            <a:normAutofit/>
          </a:bodyPr>
          <a:lstStyle>
            <a:lvl1pPr marL="0" indent="0" algn="l" rtl="0">
              <a:buNone/>
              <a:defRPr sz="2933"/>
            </a:lvl1pPr>
          </a:lstStyle>
          <a:p>
            <a:pPr lvl="0"/>
            <a:r>
              <a:rPr lang="en-US" dirty="0" smtClean="0"/>
              <a:t>Click to add subtitle 22 points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4133" y="1845733"/>
            <a:ext cx="11184467" cy="45317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18 points</a:t>
            </a:r>
          </a:p>
          <a:p>
            <a:pPr lvl="1"/>
            <a:r>
              <a:rPr lang="en-US" dirty="0" smtClean="0"/>
              <a:t>Second level 17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366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10426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43847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34557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 marL="759865" indent="-239178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81152" y="1193433"/>
            <a:ext cx="3577448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71861" y="1765301"/>
            <a:ext cx="358673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458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4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Lay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75" y="405651"/>
            <a:ext cx="9293925" cy="5471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1612901"/>
            <a:ext cx="5136000" cy="1866900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114099" y="1612901"/>
            <a:ext cx="5544503" cy="1866900"/>
          </a:xfrm>
        </p:spPr>
        <p:txBody>
          <a:bodyPr lIns="0" rIns="0">
            <a:normAutofit/>
          </a:bodyPr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618068" y="4194373"/>
            <a:ext cx="5136000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087534" y="4194373"/>
            <a:ext cx="5571065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55" y="119412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6093945" y="1194128"/>
            <a:ext cx="5571192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45" hasCustomPrompt="1"/>
          </p:nvPr>
        </p:nvSpPr>
        <p:spPr>
          <a:xfrm>
            <a:off x="617022" y="375094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092775" y="3750948"/>
            <a:ext cx="5565827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8128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1960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3" y="1773767"/>
            <a:ext cx="2670067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defRPr sz="1600"/>
            </a:lvl2pPr>
            <a:lvl4pPr marL="759865" indent="-224361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3474467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3482109" y="1773767"/>
            <a:ext cx="2639291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buSzPct val="83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6338168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6345811" y="1773767"/>
            <a:ext cx="2645789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1" hasCustomPrompt="1"/>
          </p:nvPr>
        </p:nvSpPr>
        <p:spPr>
          <a:xfrm>
            <a:off x="9185275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192917" y="1773767"/>
            <a:ext cx="2670067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7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negative head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7742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 anchorCtr="0">
            <a:normAutofit/>
          </a:bodyPr>
          <a:lstStyle>
            <a:lvl1pPr marL="0" indent="0" algn="l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809" y="1782131"/>
            <a:ext cx="3447584" cy="4595387"/>
          </a:xfrm>
        </p:spPr>
        <p:txBody>
          <a:bodyPr lIns="0" rIns="36000"/>
          <a:lstStyle>
            <a:lvl1pPr marL="191995" indent="-191995">
              <a:spcBef>
                <a:spcPts val="1067"/>
              </a:spcBef>
              <a:buSzPct val="92000"/>
              <a:buFontTx/>
              <a:buBlip>
                <a:blip r:embed="rId3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sz="1600"/>
            </a:lvl2pPr>
            <a:lvl3pPr>
              <a:buSzPct val="92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20614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22682" y="1782131"/>
            <a:ext cx="3444557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36752" y="1190542"/>
            <a:ext cx="3604915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38819" y="1782131"/>
            <a:ext cx="3619780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411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1191685"/>
            <a:ext cx="5198451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tabLst>
                <a:tab pos="355591" algn="l"/>
              </a:tabLst>
              <a:defRPr sz="2400" b="0"/>
            </a:lvl1pPr>
            <a:lvl2pPr marL="527987">
              <a:spcBef>
                <a:spcPts val="800"/>
              </a:spcBef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46883" y="1191685"/>
            <a:ext cx="5511717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buSzPct val="92000"/>
              <a:tabLst>
                <a:tab pos="355591" algn="l"/>
              </a:tabLst>
              <a:defRPr lang="en-US" sz="24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7987" indent="-239994">
              <a:spcBef>
                <a:spcPts val="800"/>
              </a:spcBef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25789" marR="0" indent="0" algn="l" defTabSz="7919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None/>
              <a:tabLst>
                <a:tab pos="355591" algn="l"/>
              </a:tabLst>
              <a:defRPr sz="1867"/>
            </a:lvl5pPr>
            <a:lvl6pPr marL="959976" indent="-239994">
              <a:buNone/>
              <a:defRPr sz="1600"/>
            </a:lvl6pPr>
          </a:lstStyle>
          <a:p>
            <a:pPr marL="239994" lvl="0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Click to add first level</a:t>
            </a:r>
          </a:p>
          <a:p>
            <a:pPr marL="479988" lvl="2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Second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Third level</a:t>
            </a:r>
          </a:p>
          <a:p>
            <a:pPr marL="959976" marR="0" lvl="3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83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Fourth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2517470" lvl="5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59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indent="-191995">
              <a:spcBef>
                <a:spcPts val="800"/>
              </a:spcBef>
              <a:defRPr sz="1600"/>
            </a:lvl2pPr>
            <a:lvl3pPr marL="541853" indent="-317492"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467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4291608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  <a:defRPr sz="1600"/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4" hasCustomPrompt="1"/>
          </p:nvPr>
        </p:nvSpPr>
        <p:spPr>
          <a:xfrm>
            <a:off x="7988019" y="1191683"/>
            <a:ext cx="3670581" cy="5185833"/>
          </a:xfrm>
        </p:spPr>
        <p:txBody>
          <a:bodyPr lIns="0" rIns="0"/>
          <a:lstStyle>
            <a:lvl1pPr marL="191995" indent="-191995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 baseline="0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None/>
              <a:tabLst>
                <a:tab pos="1077357" algn="l"/>
              </a:tabLst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marL="191995" marR="0" lvl="1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</a:pPr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marL="191995" lvl="1" indent="-19199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Blip>
                <a:blip r:embed="rId2"/>
              </a:buBlip>
              <a:tabLst>
                <a:tab pos="1077357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67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181" y="259334"/>
            <a:ext cx="9569704" cy="5794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Arial 32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buFont typeface="Arial" pitchFamily="34" charset="0"/>
              <a:buChar char="&gt;"/>
              <a:defRPr baseline="0">
                <a:solidFill>
                  <a:srgbClr val="808080"/>
                </a:solidFill>
              </a:defRPr>
            </a:lvl2pPr>
            <a:lvl3pPr>
              <a:buFont typeface="Arial" pitchFamily="34" charset="0"/>
              <a:buChar char="&gt;"/>
              <a:defRPr baseline="0"/>
            </a:lvl3pPr>
            <a:lvl4pPr>
              <a:buFont typeface="Arial" pitchFamily="34" charset="0"/>
              <a:buChar char="&gt;"/>
              <a:defRPr baseline="0"/>
            </a:lvl4pPr>
            <a:lvl5pPr>
              <a:buFont typeface="Arial" pitchFamily="34" charset="0"/>
              <a:buChar char="&gt;"/>
              <a:defRPr baseline="0"/>
            </a:lvl5pPr>
          </a:lstStyle>
          <a:p>
            <a:pPr lvl="0"/>
            <a:r>
              <a:rPr lang="en-US" dirty="0" smtClean="0"/>
              <a:t>Click to edit Master text styles Arial 25 bold</a:t>
            </a:r>
          </a:p>
          <a:p>
            <a:pPr lvl="1"/>
            <a:r>
              <a:rPr lang="en-US" dirty="0" smtClean="0"/>
              <a:t>Second level Arial 22 bold</a:t>
            </a:r>
          </a:p>
          <a:p>
            <a:pPr lvl="2"/>
            <a:r>
              <a:rPr lang="en-US" dirty="0" smtClean="0"/>
              <a:t>Third level Arial 18 bold</a:t>
            </a:r>
          </a:p>
          <a:p>
            <a:pPr lvl="3"/>
            <a:r>
              <a:rPr lang="en-US" dirty="0" smtClean="0"/>
              <a:t>Fourth level Arial 16 bold</a:t>
            </a:r>
          </a:p>
          <a:p>
            <a:pPr lvl="4"/>
            <a:r>
              <a:rPr lang="en-US" dirty="0" smtClean="0"/>
              <a:t>Fifth level (caption) Arial 12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56759" y="5949570"/>
            <a:ext cx="4107427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865" y="5077095"/>
            <a:ext cx="4327273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67" dirty="0" smtClean="0">
                <a:solidFill>
                  <a:schemeClr val="accent3"/>
                </a:solidFill>
              </a:rPr>
              <a:t>THANK YOU</a:t>
            </a:r>
            <a:endParaRPr lang="he-IL" sz="4267" dirty="0">
              <a:solidFill>
                <a:schemeClr val="accent3"/>
              </a:solidFill>
            </a:endParaRPr>
          </a:p>
        </p:txBody>
      </p:sp>
      <p:grpSp>
        <p:nvGrpSpPr>
          <p:cNvPr id="67" name="Group 66"/>
          <p:cNvGrpSpPr>
            <a:grpSpLocks noChangeAspect="1"/>
          </p:cNvGrpSpPr>
          <p:nvPr userDrawn="1"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4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4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6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6783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44150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4844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09543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90538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9722790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6.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5" y="2719132"/>
            <a:ext cx="1610783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4404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244350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0980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790195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9741207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98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578-2820-4B56-BA0D-856688ED15CA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524-9075-4857-BF54-2F627B535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5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396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5935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86781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0874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31470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31339" y="2731571"/>
            <a:ext cx="1975104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95867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80241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7213360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933395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206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4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6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7705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55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868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35716"/>
            <a:ext cx="2255520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58490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048187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850147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281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5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8256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24080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19128"/>
            <a:ext cx="2877312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306473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7429116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044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slide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1687" y="382730"/>
            <a:ext cx="932278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Outline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79642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2.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183898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3.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488155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4.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792411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5.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75387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  <a:lvl3pPr marL="527987" indent="0">
              <a:buNone/>
              <a:defRPr/>
            </a:lvl3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1.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55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3562989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156297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9239" r="206"/>
          <a:stretch/>
        </p:blipFill>
        <p:spPr>
          <a:xfrm>
            <a:off x="0" y="6533072"/>
            <a:ext cx="12192000" cy="324928"/>
          </a:xfrm>
          <a:prstGeom prst="rect">
            <a:avLst/>
          </a:prstGeom>
        </p:spPr>
      </p:pic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03609" y="404800"/>
            <a:ext cx="9310857" cy="54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headline 28 points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74365" y="1196032"/>
            <a:ext cx="11174784" cy="518148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First level 20 points</a:t>
            </a:r>
          </a:p>
          <a:p>
            <a:pPr lvl="1"/>
            <a:r>
              <a:rPr lang="en-US" dirty="0" smtClean="0"/>
              <a:t>Second level 18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</a:p>
        </p:txBody>
      </p:sp>
      <p:sp>
        <p:nvSpPr>
          <p:cNvPr id="51" name="Slide Number Placeholder 6"/>
          <p:cNvSpPr txBox="1">
            <a:spLocks/>
          </p:cNvSpPr>
          <p:nvPr/>
        </p:nvSpPr>
        <p:spPr>
          <a:xfrm>
            <a:off x="10857852" y="6443970"/>
            <a:ext cx="814917" cy="4868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2E4A84-A8F2-424A-AAF2-679D4EB18637}" type="slidenum">
              <a:rPr lang="en-US" sz="1200" b="0" smtClean="0">
                <a:solidFill>
                  <a:schemeClr val="bg1">
                    <a:lumMod val="95000"/>
                  </a:schemeClr>
                </a:solidFill>
              </a:rPr>
              <a:pPr>
                <a:defRPr/>
              </a:pPr>
              <a:t>‹#›</a:t>
            </a:fld>
            <a:endParaRPr lang="en-US" sz="1333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0" y="6592735"/>
            <a:ext cx="2295492" cy="1906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95000"/>
                  </a:schemeClr>
                </a:solidFill>
              </a:rPr>
              <a:t>Dvir Yitzchaki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1699257" y="6603702"/>
            <a:ext cx="407177" cy="161736"/>
            <a:chOff x="448" y="1697"/>
            <a:chExt cx="861" cy="342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8" y="1697"/>
              <a:ext cx="86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89" y="1766"/>
              <a:ext cx="148" cy="273"/>
            </a:xfrm>
            <a:custGeom>
              <a:avLst/>
              <a:gdLst>
                <a:gd name="T0" fmla="*/ 0 w 148"/>
                <a:gd name="T1" fmla="*/ 0 h 273"/>
                <a:gd name="T2" fmla="*/ 148 w 148"/>
                <a:gd name="T3" fmla="*/ 0 h 273"/>
                <a:gd name="T4" fmla="*/ 148 w 148"/>
                <a:gd name="T5" fmla="*/ 49 h 273"/>
                <a:gd name="T6" fmla="*/ 49 w 148"/>
                <a:gd name="T7" fmla="*/ 49 h 273"/>
                <a:gd name="T8" fmla="*/ 49 w 148"/>
                <a:gd name="T9" fmla="*/ 102 h 273"/>
                <a:gd name="T10" fmla="*/ 148 w 148"/>
                <a:gd name="T11" fmla="*/ 102 h 273"/>
                <a:gd name="T12" fmla="*/ 148 w 148"/>
                <a:gd name="T13" fmla="*/ 150 h 273"/>
                <a:gd name="T14" fmla="*/ 49 w 148"/>
                <a:gd name="T15" fmla="*/ 150 h 273"/>
                <a:gd name="T16" fmla="*/ 49 w 148"/>
                <a:gd name="T17" fmla="*/ 224 h 273"/>
                <a:gd name="T18" fmla="*/ 148 w 148"/>
                <a:gd name="T19" fmla="*/ 224 h 273"/>
                <a:gd name="T20" fmla="*/ 148 w 148"/>
                <a:gd name="T21" fmla="*/ 273 h 273"/>
                <a:gd name="T22" fmla="*/ 0 w 148"/>
                <a:gd name="T23" fmla="*/ 273 h 273"/>
                <a:gd name="T24" fmla="*/ 0 w 148"/>
                <a:gd name="T2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73">
                  <a:moveTo>
                    <a:pt x="0" y="0"/>
                  </a:moveTo>
                  <a:lnTo>
                    <a:pt x="148" y="0"/>
                  </a:lnTo>
                  <a:lnTo>
                    <a:pt x="148" y="49"/>
                  </a:lnTo>
                  <a:lnTo>
                    <a:pt x="49" y="49"/>
                  </a:lnTo>
                  <a:lnTo>
                    <a:pt x="49" y="102"/>
                  </a:lnTo>
                  <a:lnTo>
                    <a:pt x="148" y="102"/>
                  </a:lnTo>
                  <a:lnTo>
                    <a:pt x="148" y="150"/>
                  </a:lnTo>
                  <a:lnTo>
                    <a:pt x="49" y="150"/>
                  </a:lnTo>
                  <a:lnTo>
                    <a:pt x="49" y="224"/>
                  </a:lnTo>
                  <a:lnTo>
                    <a:pt x="148" y="224"/>
                  </a:lnTo>
                  <a:lnTo>
                    <a:pt x="148" y="273"/>
                  </a:lnTo>
                  <a:lnTo>
                    <a:pt x="0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448" y="1766"/>
              <a:ext cx="205" cy="273"/>
            </a:xfrm>
            <a:custGeom>
              <a:avLst/>
              <a:gdLst>
                <a:gd name="T0" fmla="*/ 540 w 540"/>
                <a:gd name="T1" fmla="*/ 591 h 717"/>
                <a:gd name="T2" fmla="*/ 366 w 540"/>
                <a:gd name="T3" fmla="*/ 591 h 717"/>
                <a:gd name="T4" fmla="*/ 128 w 540"/>
                <a:gd name="T5" fmla="*/ 354 h 717"/>
                <a:gd name="T6" fmla="*/ 363 w 540"/>
                <a:gd name="T7" fmla="*/ 126 h 717"/>
                <a:gd name="T8" fmla="*/ 540 w 540"/>
                <a:gd name="T9" fmla="*/ 126 h 717"/>
                <a:gd name="T10" fmla="*/ 540 w 540"/>
                <a:gd name="T11" fmla="*/ 0 h 717"/>
                <a:gd name="T12" fmla="*/ 366 w 540"/>
                <a:gd name="T13" fmla="*/ 0 h 717"/>
                <a:gd name="T14" fmla="*/ 0 w 540"/>
                <a:gd name="T15" fmla="*/ 354 h 717"/>
                <a:gd name="T16" fmla="*/ 364 w 540"/>
                <a:gd name="T17" fmla="*/ 717 h 717"/>
                <a:gd name="T18" fmla="*/ 540 w 540"/>
                <a:gd name="T19" fmla="*/ 717 h 717"/>
                <a:gd name="T20" fmla="*/ 540 w 540"/>
                <a:gd name="T21" fmla="*/ 591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0" h="717">
                  <a:moveTo>
                    <a:pt x="540" y="591"/>
                  </a:moveTo>
                  <a:cubicBezTo>
                    <a:pt x="366" y="591"/>
                    <a:pt x="366" y="591"/>
                    <a:pt x="366" y="591"/>
                  </a:cubicBezTo>
                  <a:cubicBezTo>
                    <a:pt x="230" y="591"/>
                    <a:pt x="128" y="496"/>
                    <a:pt x="128" y="354"/>
                  </a:cubicBezTo>
                  <a:cubicBezTo>
                    <a:pt x="128" y="219"/>
                    <a:pt x="234" y="126"/>
                    <a:pt x="363" y="126"/>
                  </a:cubicBezTo>
                  <a:cubicBezTo>
                    <a:pt x="540" y="126"/>
                    <a:pt x="540" y="126"/>
                    <a:pt x="540" y="126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168" y="0"/>
                    <a:pt x="0" y="136"/>
                    <a:pt x="0" y="354"/>
                  </a:cubicBezTo>
                  <a:cubicBezTo>
                    <a:pt x="0" y="566"/>
                    <a:pt x="148" y="717"/>
                    <a:pt x="364" y="717"/>
                  </a:cubicBezTo>
                  <a:cubicBezTo>
                    <a:pt x="540" y="717"/>
                    <a:pt x="540" y="717"/>
                    <a:pt x="540" y="717"/>
                  </a:cubicBezTo>
                  <a:lnTo>
                    <a:pt x="540" y="5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854" y="1766"/>
              <a:ext cx="244" cy="273"/>
            </a:xfrm>
            <a:custGeom>
              <a:avLst/>
              <a:gdLst>
                <a:gd name="T0" fmla="*/ 0 w 244"/>
                <a:gd name="T1" fmla="*/ 0 h 273"/>
                <a:gd name="T2" fmla="*/ 96 w 244"/>
                <a:gd name="T3" fmla="*/ 273 h 273"/>
                <a:gd name="T4" fmla="*/ 146 w 244"/>
                <a:gd name="T5" fmla="*/ 273 h 273"/>
                <a:gd name="T6" fmla="*/ 244 w 244"/>
                <a:gd name="T7" fmla="*/ 0 h 273"/>
                <a:gd name="T8" fmla="*/ 191 w 244"/>
                <a:gd name="T9" fmla="*/ 0 h 273"/>
                <a:gd name="T10" fmla="*/ 121 w 244"/>
                <a:gd name="T11" fmla="*/ 194 h 273"/>
                <a:gd name="T12" fmla="*/ 53 w 244"/>
                <a:gd name="T13" fmla="*/ 0 h 273"/>
                <a:gd name="T14" fmla="*/ 0 w 244"/>
                <a:gd name="T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73">
                  <a:moveTo>
                    <a:pt x="0" y="0"/>
                  </a:moveTo>
                  <a:lnTo>
                    <a:pt x="96" y="273"/>
                  </a:lnTo>
                  <a:lnTo>
                    <a:pt x="146" y="273"/>
                  </a:lnTo>
                  <a:lnTo>
                    <a:pt x="244" y="0"/>
                  </a:lnTo>
                  <a:lnTo>
                    <a:pt x="191" y="0"/>
                  </a:lnTo>
                  <a:lnTo>
                    <a:pt x="121" y="194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1047" y="1766"/>
              <a:ext cx="262" cy="273"/>
            </a:xfrm>
            <a:custGeom>
              <a:avLst/>
              <a:gdLst>
                <a:gd name="T0" fmla="*/ 208 w 262"/>
                <a:gd name="T1" fmla="*/ 273 h 273"/>
                <a:gd name="T2" fmla="*/ 262 w 262"/>
                <a:gd name="T3" fmla="*/ 273 h 273"/>
                <a:gd name="T4" fmla="*/ 157 w 262"/>
                <a:gd name="T5" fmla="*/ 0 h 273"/>
                <a:gd name="T6" fmla="*/ 105 w 262"/>
                <a:gd name="T7" fmla="*/ 0 h 273"/>
                <a:gd name="T8" fmla="*/ 0 w 262"/>
                <a:gd name="T9" fmla="*/ 273 h 273"/>
                <a:gd name="T10" fmla="*/ 54 w 262"/>
                <a:gd name="T11" fmla="*/ 273 h 273"/>
                <a:gd name="T12" fmla="*/ 75 w 262"/>
                <a:gd name="T13" fmla="*/ 217 h 273"/>
                <a:gd name="T14" fmla="*/ 187 w 262"/>
                <a:gd name="T15" fmla="*/ 217 h 273"/>
                <a:gd name="T16" fmla="*/ 208 w 262"/>
                <a:gd name="T17" fmla="*/ 273 h 273"/>
                <a:gd name="T18" fmla="*/ 94 w 262"/>
                <a:gd name="T19" fmla="*/ 168 h 273"/>
                <a:gd name="T20" fmla="*/ 131 w 262"/>
                <a:gd name="T21" fmla="*/ 72 h 273"/>
                <a:gd name="T22" fmla="*/ 168 w 262"/>
                <a:gd name="T23" fmla="*/ 168 h 273"/>
                <a:gd name="T24" fmla="*/ 94 w 262"/>
                <a:gd name="T25" fmla="*/ 1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273">
                  <a:moveTo>
                    <a:pt x="208" y="273"/>
                  </a:moveTo>
                  <a:lnTo>
                    <a:pt x="262" y="273"/>
                  </a:lnTo>
                  <a:lnTo>
                    <a:pt x="157" y="0"/>
                  </a:lnTo>
                  <a:lnTo>
                    <a:pt x="105" y="0"/>
                  </a:lnTo>
                  <a:lnTo>
                    <a:pt x="0" y="273"/>
                  </a:lnTo>
                  <a:lnTo>
                    <a:pt x="54" y="273"/>
                  </a:lnTo>
                  <a:lnTo>
                    <a:pt x="75" y="217"/>
                  </a:lnTo>
                  <a:lnTo>
                    <a:pt x="187" y="217"/>
                  </a:lnTo>
                  <a:lnTo>
                    <a:pt x="208" y="273"/>
                  </a:lnTo>
                  <a:close/>
                  <a:moveTo>
                    <a:pt x="94" y="168"/>
                  </a:moveTo>
                  <a:lnTo>
                    <a:pt x="131" y="72"/>
                  </a:lnTo>
                  <a:lnTo>
                    <a:pt x="168" y="168"/>
                  </a:lnTo>
                  <a:lnTo>
                    <a:pt x="94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920" y="1697"/>
              <a:ext cx="113" cy="158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1249" y="1765"/>
              <a:ext cx="45" cy="46"/>
            </a:xfrm>
            <a:custGeom>
              <a:avLst/>
              <a:gdLst>
                <a:gd name="T0" fmla="*/ 60 w 120"/>
                <a:gd name="T1" fmla="*/ 122 h 122"/>
                <a:gd name="T2" fmla="*/ 0 w 120"/>
                <a:gd name="T3" fmla="*/ 61 h 122"/>
                <a:gd name="T4" fmla="*/ 60 w 120"/>
                <a:gd name="T5" fmla="*/ 0 h 122"/>
                <a:gd name="T6" fmla="*/ 120 w 120"/>
                <a:gd name="T7" fmla="*/ 61 h 122"/>
                <a:gd name="T8" fmla="*/ 60 w 120"/>
                <a:gd name="T9" fmla="*/ 122 h 122"/>
                <a:gd name="T10" fmla="*/ 60 w 120"/>
                <a:gd name="T11" fmla="*/ 10 h 122"/>
                <a:gd name="T12" fmla="*/ 11 w 120"/>
                <a:gd name="T13" fmla="*/ 61 h 122"/>
                <a:gd name="T14" fmla="*/ 60 w 120"/>
                <a:gd name="T15" fmla="*/ 112 h 122"/>
                <a:gd name="T16" fmla="*/ 109 w 120"/>
                <a:gd name="T17" fmla="*/ 61 h 122"/>
                <a:gd name="T18" fmla="*/ 60 w 120"/>
                <a:gd name="T19" fmla="*/ 10 h 122"/>
                <a:gd name="T20" fmla="*/ 73 w 120"/>
                <a:gd name="T21" fmla="*/ 95 h 122"/>
                <a:gd name="T22" fmla="*/ 68 w 120"/>
                <a:gd name="T23" fmla="*/ 84 h 122"/>
                <a:gd name="T24" fmla="*/ 56 w 120"/>
                <a:gd name="T25" fmla="*/ 67 h 122"/>
                <a:gd name="T26" fmla="*/ 52 w 120"/>
                <a:gd name="T27" fmla="*/ 65 h 122"/>
                <a:gd name="T28" fmla="*/ 52 w 120"/>
                <a:gd name="T29" fmla="*/ 95 h 122"/>
                <a:gd name="T30" fmla="*/ 40 w 120"/>
                <a:gd name="T31" fmla="*/ 95 h 122"/>
                <a:gd name="T32" fmla="*/ 40 w 120"/>
                <a:gd name="T33" fmla="*/ 27 h 122"/>
                <a:gd name="T34" fmla="*/ 61 w 120"/>
                <a:gd name="T35" fmla="*/ 27 h 122"/>
                <a:gd name="T36" fmla="*/ 83 w 120"/>
                <a:gd name="T37" fmla="*/ 46 h 122"/>
                <a:gd name="T38" fmla="*/ 66 w 120"/>
                <a:gd name="T39" fmla="*/ 65 h 122"/>
                <a:gd name="T40" fmla="*/ 77 w 120"/>
                <a:gd name="T41" fmla="*/ 78 h 122"/>
                <a:gd name="T42" fmla="*/ 87 w 120"/>
                <a:gd name="T43" fmla="*/ 95 h 122"/>
                <a:gd name="T44" fmla="*/ 73 w 120"/>
                <a:gd name="T45" fmla="*/ 95 h 122"/>
                <a:gd name="T46" fmla="*/ 58 w 120"/>
                <a:gd name="T47" fmla="*/ 36 h 122"/>
                <a:gd name="T48" fmla="*/ 52 w 120"/>
                <a:gd name="T49" fmla="*/ 36 h 122"/>
                <a:gd name="T50" fmla="*/ 52 w 120"/>
                <a:gd name="T51" fmla="*/ 57 h 122"/>
                <a:gd name="T52" fmla="*/ 57 w 120"/>
                <a:gd name="T53" fmla="*/ 57 h 122"/>
                <a:gd name="T54" fmla="*/ 68 w 120"/>
                <a:gd name="T55" fmla="*/ 54 h 122"/>
                <a:gd name="T56" fmla="*/ 72 w 120"/>
                <a:gd name="T57" fmla="*/ 46 h 122"/>
                <a:gd name="T58" fmla="*/ 58 w 120"/>
                <a:gd name="T59" fmla="*/ 3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22">
                  <a:moveTo>
                    <a:pt x="60" y="122"/>
                  </a:moveTo>
                  <a:cubicBezTo>
                    <a:pt x="27" y="122"/>
                    <a:pt x="0" y="95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1"/>
                  </a:cubicBezTo>
                  <a:cubicBezTo>
                    <a:pt x="120" y="95"/>
                    <a:pt x="93" y="122"/>
                    <a:pt x="60" y="122"/>
                  </a:cubicBezTo>
                  <a:close/>
                  <a:moveTo>
                    <a:pt x="60" y="10"/>
                  </a:moveTo>
                  <a:cubicBezTo>
                    <a:pt x="33" y="10"/>
                    <a:pt x="11" y="32"/>
                    <a:pt x="11" y="61"/>
                  </a:cubicBezTo>
                  <a:cubicBezTo>
                    <a:pt x="11" y="89"/>
                    <a:pt x="33" y="112"/>
                    <a:pt x="60" y="112"/>
                  </a:cubicBezTo>
                  <a:cubicBezTo>
                    <a:pt x="87" y="112"/>
                    <a:pt x="109" y="89"/>
                    <a:pt x="109" y="61"/>
                  </a:cubicBezTo>
                  <a:cubicBezTo>
                    <a:pt x="109" y="32"/>
                    <a:pt x="87" y="10"/>
                    <a:pt x="60" y="10"/>
                  </a:cubicBezTo>
                  <a:close/>
                  <a:moveTo>
                    <a:pt x="73" y="95"/>
                  </a:moveTo>
                  <a:cubicBezTo>
                    <a:pt x="68" y="84"/>
                    <a:pt x="68" y="84"/>
                    <a:pt x="68" y="84"/>
                  </a:cubicBezTo>
                  <a:cubicBezTo>
                    <a:pt x="63" y="76"/>
                    <a:pt x="60" y="71"/>
                    <a:pt x="56" y="67"/>
                  </a:cubicBezTo>
                  <a:cubicBezTo>
                    <a:pt x="55" y="66"/>
                    <a:pt x="54" y="65"/>
                    <a:pt x="52" y="6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6" y="27"/>
                    <a:pt x="83" y="35"/>
                    <a:pt x="83" y="46"/>
                  </a:cubicBezTo>
                  <a:cubicBezTo>
                    <a:pt x="83" y="57"/>
                    <a:pt x="77" y="65"/>
                    <a:pt x="66" y="65"/>
                  </a:cubicBezTo>
                  <a:cubicBezTo>
                    <a:pt x="69" y="66"/>
                    <a:pt x="73" y="73"/>
                    <a:pt x="77" y="78"/>
                  </a:cubicBezTo>
                  <a:cubicBezTo>
                    <a:pt x="87" y="95"/>
                    <a:pt x="87" y="95"/>
                    <a:pt x="87" y="95"/>
                  </a:cubicBezTo>
                  <a:lnTo>
                    <a:pt x="73" y="95"/>
                  </a:lnTo>
                  <a:close/>
                  <a:moveTo>
                    <a:pt x="58" y="36"/>
                  </a:moveTo>
                  <a:cubicBezTo>
                    <a:pt x="52" y="36"/>
                    <a:pt x="52" y="36"/>
                    <a:pt x="52" y="36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3" y="57"/>
                    <a:pt x="66" y="57"/>
                    <a:pt x="68" y="54"/>
                  </a:cubicBezTo>
                  <a:cubicBezTo>
                    <a:pt x="70" y="52"/>
                    <a:pt x="72" y="50"/>
                    <a:pt x="72" y="46"/>
                  </a:cubicBezTo>
                  <a:cubicBezTo>
                    <a:pt x="72" y="39"/>
                    <a:pt x="68" y="36"/>
                    <a:pt x="58" y="36"/>
                  </a:cubicBezTo>
                  <a:close/>
                </a:path>
              </a:pathLst>
            </a:cu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4961965" y="6549551"/>
            <a:ext cx="2268070" cy="276999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121917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algn="ctr"/>
            <a:r>
              <a:rPr lang="en-US" dirty="0" smtClean="0"/>
              <a:t>C4CG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lnSpc>
          <a:spcPts val="3867"/>
        </a:lnSpc>
        <a:spcBef>
          <a:spcPct val="0"/>
        </a:spcBef>
        <a:spcAft>
          <a:spcPct val="0"/>
        </a:spcAft>
        <a:defRPr sz="3733" b="1" kern="500" cap="none" spc="0" baseline="0">
          <a:solidFill>
            <a:schemeClr val="tx2"/>
          </a:solidFill>
          <a:latin typeface="+mj-lt"/>
          <a:ea typeface="+mj-ea"/>
          <a:cs typeface="+mj-cs"/>
        </a:defRPr>
      </a:lvl1pPr>
      <a:lvl2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2pPr>
      <a:lvl3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3pPr>
      <a:lvl4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4pPr>
      <a:lvl5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5pPr>
      <a:lvl6pPr marL="456973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6pPr>
      <a:lvl7pPr marL="91394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7pPr>
      <a:lvl8pPr marL="137091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8pPr>
      <a:lvl9pPr marL="1827884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9pPr>
    </p:titleStyle>
    <p:bodyStyle>
      <a:lvl1pPr marL="239994" indent="-239994" algn="l" defTabSz="791980" rtl="0" eaLnBrk="1" fontAlgn="base" hangingPunct="1">
        <a:spcBef>
          <a:spcPts val="1600"/>
        </a:spcBef>
        <a:spcAft>
          <a:spcPct val="0"/>
        </a:spcAft>
        <a:buClr>
          <a:schemeClr val="bg2"/>
        </a:buClr>
        <a:buSzPct val="100000"/>
        <a:buFontTx/>
        <a:buBlip>
          <a:blip r:embed="rId33"/>
        </a:buBlip>
        <a:tabLst>
          <a:tab pos="243411" algn="l"/>
        </a:tabLst>
        <a:defRPr sz="2667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79988" indent="-239994" algn="l" rtl="0" eaLnBrk="1" fontAlgn="base" hangingPunct="1">
        <a:spcBef>
          <a:spcPts val="600"/>
        </a:spcBef>
        <a:spcAft>
          <a:spcPct val="0"/>
        </a:spcAft>
        <a:buClr>
          <a:schemeClr val="accent3"/>
        </a:buClr>
        <a:buSzPct val="100000"/>
        <a:buFontTx/>
        <a:buBlip>
          <a:blip r:embed="rId34"/>
        </a:buBlip>
        <a:tabLst>
          <a:tab pos="1077357" algn="l"/>
        </a:tabLst>
        <a:defRPr sz="24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67981" marR="0" indent="-239994" algn="l" defTabSz="1079473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Tx/>
        <a:buBlip>
          <a:blip r:embed="rId35"/>
        </a:buBlip>
        <a:tabLst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959976" marR="0" indent="-239994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bg2"/>
        </a:buClr>
        <a:buSzPct val="100000"/>
        <a:buFontTx/>
        <a:buBlip>
          <a:blip r:embed="rId35"/>
        </a:buBlip>
        <a:tabLst/>
        <a:defRPr lang="en-US" sz="1867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1193770" marR="0" indent="-239178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0C903"/>
        </a:buClr>
        <a:buSzPct val="100000"/>
        <a:buFontTx/>
        <a:buBlip>
          <a:blip r:embed="rId36"/>
        </a:buBlip>
        <a:tabLst>
          <a:tab pos="960943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277476" indent="-1200121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0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2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1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3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69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p/?LinkID=784969" TargetMode="External"/><Relationship Id="rId2" Type="http://schemas.openxmlformats.org/officeDocument/2006/relationships/hyperlink" Target="http://go.microsoft.com/fwlink/p/?LinkID=620421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p/?LinkID=784969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extra/clang-tidy/checks/lis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ode-quality/using-the-cpp-core-guidelines-checke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620421" TargetMode="Externa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970" y="4140949"/>
            <a:ext cx="7376845" cy="1051577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C4GC</a:t>
            </a:r>
            <a:endParaRPr lang="en-US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Dvir Yitzchaki</a:t>
            </a:r>
          </a:p>
          <a:p>
            <a:endParaRPr lang="en-US" dirty="0"/>
          </a:p>
        </p:txBody>
      </p:sp>
      <p:pic>
        <p:nvPicPr>
          <p:cNvPr id="1026" name="Picture 2" descr="https://isocpp.github.io/CppCoreGuidelines/cpp_core_guidelines_1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73" y="3661850"/>
            <a:ext cx="18097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6357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9181" y="3494105"/>
            <a:ext cx="9421091" cy="25853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uninitialized2.cpp(15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warning C26494: Variable 'n2'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uninitialized2.cpp(17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warning C26494: Variable 't1'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uninitialized2.cpp(18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warning C26496: The variable 't2' is assigned only once, mark it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(con.4: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https://go.microsoft.com/fwlink/p/?LinkID=784969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181" y="3124773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5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44889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Con.4: Use </a:t>
            </a:r>
            <a:r>
              <a:rPr lang="en-US" dirty="0" err="1"/>
              <a:t>const</a:t>
            </a:r>
            <a:r>
              <a:rPr lang="en-US" dirty="0"/>
              <a:t> to define objects with values that do not change after 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181" y="1894795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Con.4: Use </a:t>
            </a:r>
            <a:r>
              <a:rPr lang="en-US" dirty="0" err="1"/>
              <a:t>const</a:t>
            </a:r>
            <a:r>
              <a:rPr lang="en-US" dirty="0"/>
              <a:t> to define objects with values that do not change after 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181" y="1894795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4335812"/>
            <a:ext cx="9421091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complexinit.cpp(19): warning C26496: The variable 'x' is assigned only once, mark it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(con.4: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https://go.microsoft.com/fwlink/p/?LinkID=784969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181" y="396648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84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/>
              <a:t>ES.28: Use lambdas for complex initialization, especially of </a:t>
            </a:r>
            <a:r>
              <a:rPr lang="en-US" b="1" dirty="0" err="1" smtClean="0"/>
              <a:t>const</a:t>
            </a:r>
            <a:r>
              <a:rPr lang="en-US" b="1" dirty="0" smtClean="0"/>
              <a:t> variables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1921688"/>
            <a:ext cx="886690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[&amp;]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13382"/>
            <a:ext cx="9421091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GlobalInit1.cpp:10:6: warning: initializing non-local variable with non-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 depending on uninitialized non-local variable 'term'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-interfaces-global-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bool isVT100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(term, "VT100") ==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^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4405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2624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3910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4742442"/>
            <a:ext cx="10179424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MemberInit.cpp:20:3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{666}, s{"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qqq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MemberInit.cpp:21:3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ii)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{ii}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47794" y="4397861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092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might be done by code review, by static analysis, by compiler, or by run-time checks. </a:t>
            </a:r>
            <a:endParaRPr lang="en-US" dirty="0" smtClean="0"/>
          </a:p>
          <a:p>
            <a:r>
              <a:rPr lang="en-US" dirty="0" smtClean="0"/>
              <a:t>Wherever </a:t>
            </a:r>
            <a:r>
              <a:rPr lang="en-US" dirty="0"/>
              <a:t>possible, we prefer “mechanical” checking (humans are slow, inaccurate, and bore easily) and static </a:t>
            </a:r>
            <a:r>
              <a:rPr lang="en-US" dirty="0" smtClean="0"/>
              <a:t>checking.</a:t>
            </a:r>
          </a:p>
        </p:txBody>
      </p:sp>
    </p:spTree>
    <p:extLst>
      <p:ext uri="{BB962C8B-B14F-4D97-AF65-F5344CB8AC3E}">
        <p14:creationId xmlns:p14="http://schemas.microsoft.com/office/powerpoint/2010/main" val="3009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lvm.org/img/LLVM-Logo-Derivativ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76" y="2924515"/>
            <a:ext cx="2650121" cy="29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clang.llvm.org/extra/clang-tidy/checks/list.html</a:t>
            </a:r>
            <a:endParaRPr lang="en-US" dirty="0" smtClean="0"/>
          </a:p>
          <a:p>
            <a:r>
              <a:rPr lang="en-US" dirty="0" smtClean="0"/>
              <a:t>Easy integration with CMake using: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-DCMAKE_CXX_CLANG_TIDY:STRING</a:t>
            </a:r>
            <a:r>
              <a:rPr lang="en-US" dirty="0" smtClean="0"/>
              <a:t>="</a:t>
            </a:r>
            <a:r>
              <a:rPr lang="en-US" dirty="0"/>
              <a:t>clang-tidy;-</a:t>
            </a:r>
            <a:r>
              <a:rPr lang="en-US" dirty="0" smtClean="0"/>
              <a:t>checks=</a:t>
            </a:r>
            <a:r>
              <a:rPr lang="en-US" dirty="0" err="1"/>
              <a:t>cppcoreguidelines</a:t>
            </a:r>
            <a:r>
              <a:rPr lang="en-US" dirty="0"/>
              <a:t>-*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10812" r="25731" b="8481"/>
          <a:stretch/>
        </p:blipFill>
        <p:spPr>
          <a:xfrm>
            <a:off x="9103658" y="3873970"/>
            <a:ext cx="2250141" cy="221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CppCoreCheck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69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https://docs.microsoft.com/en-us/visualstudio/code-quality/using-the-cpp-core-guidelines-checkers</a:t>
            </a:r>
            <a:endParaRPr lang="en-US" dirty="0"/>
          </a:p>
          <a:p>
            <a:r>
              <a:rPr lang="en-US" dirty="0" smtClean="0"/>
              <a:t>Installed with VS2017</a:t>
            </a:r>
          </a:p>
          <a:p>
            <a:r>
              <a:rPr lang="en-US" dirty="0" smtClean="0"/>
              <a:t>Less easy integration with CMake: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</a:rPr>
              <a:t>-DCMAKE_CXX_FLAGS</a:t>
            </a:r>
            <a:r>
              <a:rPr lang="en-US" dirty="0" smtClean="0">
                <a:latin typeface="Consolas" panose="020B0609020204030204" pitchFamily="49" charset="0"/>
              </a:rPr>
              <a:t>="/</a:t>
            </a:r>
            <a:r>
              <a:rPr lang="en-US" dirty="0">
                <a:latin typeface="Consolas" panose="020B0609020204030204" pitchFamily="49" charset="0"/>
              </a:rPr>
              <a:t>analyze /</a:t>
            </a:r>
            <a:r>
              <a:rPr lang="en-US" dirty="0" err="1">
                <a:latin typeface="Consolas" panose="020B0609020204030204" pitchFamily="49" charset="0"/>
              </a:rPr>
              <a:t>analyze:plugin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EspXEngine.dll"</a:t>
            </a:r>
          </a:p>
          <a:p>
            <a:r>
              <a:rPr lang="en-US" dirty="0" smtClean="0"/>
              <a:t>Needs environment variables:</a:t>
            </a:r>
            <a:br>
              <a:rPr lang="en-US" dirty="0" smtClean="0"/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esp.extensions=cppcorecheck.dll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esp.annotationbuildlevel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=ignore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caexcludepath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=%include%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42015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2688675"/>
            <a:ext cx="9421091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ninitialized1.cpp(12): warning C6001: Using uninitialized memory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'.: Lines: 8, 9, 12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uninitialized1.cpp(8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warning C26494: Variable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81" y="2319343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30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2685433"/>
            <a:ext cx="10538012" cy="378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500" dirty="0" smtClean="0"/>
              <a:t>Uninitialized1.cpp:12:3</a:t>
            </a:r>
            <a:r>
              <a:rPr lang="en-US" sz="1500" dirty="0"/>
              <a:t>: warning: Undefined or garbage value returned to caller [clang-analyzer-</a:t>
            </a:r>
            <a:r>
              <a:rPr lang="en-US" sz="1500" dirty="0" err="1"/>
              <a:t>core.uninitialized.UndefReturn</a:t>
            </a:r>
            <a:r>
              <a:rPr lang="en-US" sz="1500" dirty="0"/>
              <a:t>]</a:t>
            </a:r>
          </a:p>
          <a:p>
            <a:r>
              <a:rPr lang="en-US" sz="1500" dirty="0"/>
              <a:t>  return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Uninitialized1.cpp:8:3</a:t>
            </a:r>
            <a:r>
              <a:rPr lang="en-US" sz="1500" dirty="0"/>
              <a:t>: note: '</a:t>
            </a:r>
            <a:r>
              <a:rPr lang="en-US" sz="1500" dirty="0" err="1"/>
              <a:t>i</a:t>
            </a:r>
            <a:r>
              <a:rPr lang="en-US" sz="1500" dirty="0"/>
              <a:t>' declared without an initial value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Uninitialized1.cpp:9:7</a:t>
            </a:r>
            <a:r>
              <a:rPr lang="en-US" sz="1500" dirty="0"/>
              <a:t>: note: Assuming '</a:t>
            </a:r>
            <a:r>
              <a:rPr lang="en-US" sz="1500" dirty="0" err="1"/>
              <a:t>val</a:t>
            </a:r>
            <a:r>
              <a:rPr lang="en-US" sz="1500" dirty="0"/>
              <a:t>' is &lt;= 0</a:t>
            </a:r>
          </a:p>
          <a:p>
            <a:r>
              <a:rPr lang="en-US" sz="1500" dirty="0"/>
              <a:t>  if (</a:t>
            </a:r>
            <a:r>
              <a:rPr lang="en-US" sz="1500" dirty="0" err="1"/>
              <a:t>val</a:t>
            </a:r>
            <a:r>
              <a:rPr lang="en-US" sz="1500" dirty="0"/>
              <a:t> &gt; 0) {</a:t>
            </a:r>
          </a:p>
          <a:p>
            <a:r>
              <a:rPr lang="en-US" sz="1500" dirty="0"/>
              <a:t>      ^</a:t>
            </a:r>
          </a:p>
          <a:p>
            <a:r>
              <a:rPr lang="en-US" sz="1500" dirty="0" smtClean="0"/>
              <a:t>Uninitialized1.cpp:9:3</a:t>
            </a:r>
            <a:r>
              <a:rPr lang="en-US" sz="1500" dirty="0"/>
              <a:t>: note: Taking false branch</a:t>
            </a:r>
          </a:p>
          <a:p>
            <a:r>
              <a:rPr lang="en-US" sz="1500" dirty="0"/>
              <a:t>  if (</a:t>
            </a:r>
            <a:r>
              <a:rPr lang="en-US" sz="1500" dirty="0" err="1"/>
              <a:t>val</a:t>
            </a:r>
            <a:r>
              <a:rPr lang="en-US" sz="1500" dirty="0"/>
              <a:t> &gt; 0) {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Uninitialized1.cpp:12:3</a:t>
            </a:r>
            <a:r>
              <a:rPr lang="en-US" sz="1500" dirty="0"/>
              <a:t>: note: Undefined or garbage value returned to caller</a:t>
            </a:r>
          </a:p>
          <a:p>
            <a:r>
              <a:rPr lang="en-US" sz="1500" dirty="0"/>
              <a:t>  return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699181" y="2316101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2675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40036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VA">
  <a:themeElements>
    <a:clrScheme name="CEVA 2013">
      <a:dk1>
        <a:srgbClr val="072C62"/>
      </a:dk1>
      <a:lt1>
        <a:sysClr val="window" lastClr="FFFFFF"/>
      </a:lt1>
      <a:dk2>
        <a:srgbClr val="072C62"/>
      </a:dk2>
      <a:lt2>
        <a:srgbClr val="CDD903"/>
      </a:lt2>
      <a:accent1>
        <a:srgbClr val="072C62"/>
      </a:accent1>
      <a:accent2>
        <a:srgbClr val="6885AF"/>
      </a:accent2>
      <a:accent3>
        <a:srgbClr val="9A9B9D"/>
      </a:accent3>
      <a:accent4>
        <a:srgbClr val="BCDEEF"/>
      </a:accent4>
      <a:accent5>
        <a:srgbClr val="014D89"/>
      </a:accent5>
      <a:accent6>
        <a:srgbClr val="CDD903"/>
      </a:accent6>
      <a:hlink>
        <a:srgbClr val="5B77A1"/>
      </a:hlink>
      <a:folHlink>
        <a:srgbClr val="072C62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VA" id="{9ABF50B1-7CC5-4B33-9CD1-1F2C6B2F30FF}" vid="{E24DF7D3-E374-4FB6-8622-E9DFFDFAD2D3}"/>
    </a:ext>
  </a:extLst>
</a:theme>
</file>

<file path=ppt/theme/themeOverride1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ppt/theme/themeOverride2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CEVA</Template>
  <TotalTime>10601</TotalTime>
  <Words>1113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Tahoma</vt:lpstr>
      <vt:lpstr>CEVA</vt:lpstr>
      <vt:lpstr>C4GC</vt:lpstr>
      <vt:lpstr>Enforcement</vt:lpstr>
      <vt:lpstr>clang-tidy</vt:lpstr>
      <vt:lpstr>CppCoreCheck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Con.4: Use const to define objects with values that do not change after construction</vt:lpstr>
      <vt:lpstr>Con.4: Use const to define objects with values that do not change after construction</vt:lpstr>
      <vt:lpstr>ES.28: Use lambdas for complex initialization, especially of const variables</vt:lpstr>
      <vt:lpstr>I.22: Avoid complex initialization of global objects</vt:lpstr>
      <vt:lpstr>I.22: Avoid complex initialization of global objects</vt:lpstr>
      <vt:lpstr>I.22: Avoid complex initialization of global objects</vt:lpstr>
      <vt:lpstr>C.48: Prefer in-class initializers to member initializers in constructors for constant initializers</vt:lpstr>
      <vt:lpstr>C.48: Prefer in-class initializers to member initializers in constructors for constant initializers</vt:lpstr>
      <vt:lpstr>C.49: Prefer initialization to assignment in constructors</vt:lpstr>
      <vt:lpstr>C.49: Prefer initialization to assignment in constructors</vt:lpstr>
      <vt:lpstr>PowerPoint Presentation</vt:lpstr>
    </vt:vector>
  </TitlesOfParts>
  <Company>CEVA DSP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C4GC</dc:title>
  <dc:creator>Dvir Yitzchaki</dc:creator>
  <cp:lastModifiedBy>Dvir Yitzchaki</cp:lastModifiedBy>
  <cp:revision>40</cp:revision>
  <dcterms:created xsi:type="dcterms:W3CDTF">2018-01-03T04:49:50Z</dcterms:created>
  <dcterms:modified xsi:type="dcterms:W3CDTF">2018-01-30T05:27:47Z</dcterms:modified>
</cp:coreProperties>
</file>