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03" r:id="rId3"/>
    <p:sldId id="293" r:id="rId4"/>
    <p:sldId id="295" r:id="rId5"/>
    <p:sldId id="296" r:id="rId6"/>
    <p:sldId id="297" r:id="rId7"/>
    <p:sldId id="474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475" r:id="rId37"/>
    <p:sldId id="478" r:id="rId38"/>
    <p:sldId id="479" r:id="rId39"/>
    <p:sldId id="476" r:id="rId40"/>
    <p:sldId id="477" r:id="rId41"/>
    <p:sldId id="480" r:id="rId42"/>
    <p:sldId id="481" r:id="rId43"/>
    <p:sldId id="482" r:id="rId44"/>
    <p:sldId id="483" r:id="rId45"/>
    <p:sldId id="484" r:id="rId46"/>
    <p:sldId id="485" r:id="rId47"/>
    <p:sldId id="486" r:id="rId48"/>
    <p:sldId id="487" r:id="rId49"/>
    <p:sldId id="488" r:id="rId50"/>
    <p:sldId id="489" r:id="rId51"/>
    <p:sldId id="490" r:id="rId52"/>
    <p:sldId id="294" r:id="rId53"/>
    <p:sldId id="313" r:id="rId54"/>
    <p:sldId id="314" r:id="rId55"/>
    <p:sldId id="322" r:id="rId56"/>
    <p:sldId id="315" r:id="rId57"/>
    <p:sldId id="316" r:id="rId58"/>
    <p:sldId id="298" r:id="rId59"/>
    <p:sldId id="300" r:id="rId60"/>
    <p:sldId id="299" r:id="rId61"/>
    <p:sldId id="301" r:id="rId62"/>
    <p:sldId id="317" r:id="rId63"/>
    <p:sldId id="320" r:id="rId64"/>
    <p:sldId id="318" r:id="rId65"/>
    <p:sldId id="319" r:id="rId66"/>
    <p:sldId id="321" r:id="rId67"/>
    <p:sldId id="304" r:id="rId68"/>
    <p:sldId id="506" r:id="rId69"/>
    <p:sldId id="305" r:id="rId70"/>
    <p:sldId id="306" r:id="rId71"/>
    <p:sldId id="307" r:id="rId72"/>
    <p:sldId id="507" r:id="rId73"/>
    <p:sldId id="308" r:id="rId74"/>
    <p:sldId id="309" r:id="rId75"/>
    <p:sldId id="310" r:id="rId76"/>
    <p:sldId id="311" r:id="rId77"/>
    <p:sldId id="312" r:id="rId78"/>
    <p:sldId id="441" r:id="rId79"/>
    <p:sldId id="491" r:id="rId80"/>
    <p:sldId id="492" r:id="rId81"/>
    <p:sldId id="493" r:id="rId82"/>
    <p:sldId id="494" r:id="rId83"/>
    <p:sldId id="495" r:id="rId84"/>
    <p:sldId id="496" r:id="rId85"/>
    <p:sldId id="497" r:id="rId86"/>
    <p:sldId id="498" r:id="rId87"/>
    <p:sldId id="499" r:id="rId88"/>
    <p:sldId id="500" r:id="rId89"/>
    <p:sldId id="501" r:id="rId90"/>
    <p:sldId id="502" r:id="rId91"/>
    <p:sldId id="503" r:id="rId92"/>
    <p:sldId id="504" r:id="rId93"/>
    <p:sldId id="505" r:id="rId94"/>
    <p:sldId id="302" r:id="rId95"/>
    <p:sldId id="279" r:id="rId96"/>
    <p:sldId id="323" r:id="rId97"/>
    <p:sldId id="280" r:id="rId98"/>
    <p:sldId id="324" r:id="rId99"/>
    <p:sldId id="281" r:id="rId100"/>
    <p:sldId id="325" r:id="rId101"/>
    <p:sldId id="282" r:id="rId102"/>
    <p:sldId id="283" r:id="rId103"/>
    <p:sldId id="326" r:id="rId104"/>
    <p:sldId id="284" r:id="rId105"/>
    <p:sldId id="285" r:id="rId106"/>
    <p:sldId id="287" r:id="rId107"/>
    <p:sldId id="288" r:id="rId108"/>
    <p:sldId id="289" r:id="rId109"/>
    <p:sldId id="290" r:id="rId110"/>
    <p:sldId id="442" r:id="rId111"/>
    <p:sldId id="291" r:id="rId112"/>
    <p:sldId id="292" r:id="rId113"/>
    <p:sldId id="275" r:id="rId114"/>
    <p:sldId id="327" r:id="rId115"/>
    <p:sldId id="377" r:id="rId116"/>
    <p:sldId id="378" r:id="rId117"/>
    <p:sldId id="379" r:id="rId118"/>
    <p:sldId id="383" r:id="rId119"/>
    <p:sldId id="384" r:id="rId120"/>
    <p:sldId id="385" r:id="rId121"/>
    <p:sldId id="388" r:id="rId122"/>
    <p:sldId id="386" r:id="rId123"/>
    <p:sldId id="387" r:id="rId124"/>
    <p:sldId id="389" r:id="rId125"/>
    <p:sldId id="390" r:id="rId126"/>
    <p:sldId id="391" r:id="rId1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8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6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4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2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092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6910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399729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2548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6699" autoAdjust="0"/>
  </p:normalViewPr>
  <p:slideViewPr>
    <p:cSldViewPr snapToGrid="0">
      <p:cViewPr>
        <p:scale>
          <a:sx n="66" d="100"/>
          <a:sy n="66" d="100"/>
        </p:scale>
        <p:origin x="1572" y="13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va-dsp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out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609" y="404800"/>
            <a:ext cx="9310857" cy="54711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headline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74133" y="1191685"/>
            <a:ext cx="11184467" cy="518583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buSzPct val="92000"/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211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pening Slide woman ori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087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4790" y="6055162"/>
            <a:ext cx="7407676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651871" y="6183596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4" y="2789285"/>
            <a:ext cx="3555187" cy="19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pening Slide woman ori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0258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4790" y="6055162"/>
            <a:ext cx="7407676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651871" y="6183596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4" y="2789285"/>
            <a:ext cx="3555187" cy="19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9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 Slide woman w/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76795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8724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3256" y="6055162"/>
            <a:ext cx="7390743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9017631" y="6166663"/>
            <a:ext cx="2053275" cy="237067"/>
            <a:chOff x="7377178" y="4624997"/>
            <a:chExt cx="1539956" cy="177800"/>
          </a:xfrm>
        </p:grpSpPr>
        <p:sp>
          <p:nvSpPr>
            <p:cNvPr id="48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9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50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51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8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0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1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2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75687" y="4661509"/>
              <a:ext cx="141447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0257" y="3594394"/>
            <a:ext cx="1839384" cy="728133"/>
            <a:chOff x="457693" y="2695795"/>
            <a:chExt cx="1379538" cy="546100"/>
          </a:xfrm>
        </p:grpSpPr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1213343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57693" y="2803745"/>
              <a:ext cx="1379538" cy="438150"/>
              <a:chOff x="2581275" y="2817813"/>
              <a:chExt cx="1379538" cy="438150"/>
            </a:xfrm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7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8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9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401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 Slide-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6539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sz="3733" b="1" kern="100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9584" y="6055162"/>
            <a:ext cx="7426749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92000" cy="588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rgbClr val="ACE2F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rgbClr val="90D8F8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0671510" y="5933508"/>
            <a:ext cx="1287569" cy="509693"/>
            <a:chOff x="454904" y="2695795"/>
            <a:chExt cx="1379538" cy="546100"/>
          </a:xfrm>
        </p:grpSpPr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12105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4904" y="2803745"/>
              <a:ext cx="1379538" cy="438150"/>
              <a:chOff x="2581275" y="2817813"/>
              <a:chExt cx="1379538" cy="438150"/>
            </a:xfrm>
          </p:grpSpPr>
          <p:sp>
            <p:nvSpPr>
              <p:cNvPr id="4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25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5758" y="6042703"/>
            <a:ext cx="7406708" cy="3880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133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965380" y="6166663"/>
            <a:ext cx="2044701" cy="237067"/>
            <a:chOff x="7377178" y="4624997"/>
            <a:chExt cx="1533526" cy="177800"/>
          </a:xfrm>
        </p:grpSpPr>
        <p:sp>
          <p:nvSpPr>
            <p:cNvPr id="25" name="AutoShape 3">
              <a:hlinkClick r:id="rId2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6" name="Freeform 5">
              <a:hlinkClick r:id="rId2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7" name="Freeform 6">
              <a:hlinkClick r:id="rId2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8" name="Freeform 7">
              <a:hlinkClick r:id="rId2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0" name="Freeform 9">
              <a:hlinkClick r:id="rId2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2" name="Freeform 10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3" name="Freeform 11">
              <a:hlinkClick r:id="rId2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4" name="Freeform 12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6" name="Freeform 14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7" name="Freeform 15">
              <a:hlinkClick r:id="rId2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8" name="Freeform 16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0" name="Freeform 18">
              <a:hlinkClick r:id="rId2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1" name="Freeform 19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2" name="Freeform 20">
              <a:hlinkClick r:id="rId2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8072" y="3594394"/>
            <a:ext cx="1839384" cy="728133"/>
            <a:chOff x="448554" y="2695795"/>
            <a:chExt cx="1379538" cy="546100"/>
          </a:xfrm>
        </p:grpSpPr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120420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48554" y="2803745"/>
              <a:ext cx="1379538" cy="438150"/>
              <a:chOff x="2581275" y="2817813"/>
              <a:chExt cx="1379538" cy="438150"/>
            </a:xfrm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5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6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sp>
        <p:nvSpPr>
          <p:cNvPr id="67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6539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sz="3733" b="1" kern="100" cap="none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 smtClean="0"/>
              <a:t>Click to add closing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15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947" y="406034"/>
            <a:ext cx="9305519" cy="547117"/>
          </a:xfrm>
        </p:spPr>
        <p:txBody>
          <a:bodyPr anchor="ctr" anchorCtr="0"/>
          <a:lstStyle>
            <a:lvl1pPr algn="l" rtl="0">
              <a:defRPr spc="0"/>
            </a:lvl1pPr>
          </a:lstStyle>
          <a:p>
            <a:r>
              <a:rPr lang="en-US" dirty="0" smtClean="0"/>
              <a:t>Click to add headline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46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d Table Layout- as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738" y="374322"/>
            <a:ext cx="9305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7784" y="1191685"/>
            <a:ext cx="11190816" cy="518583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2300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9601" y="1186360"/>
            <a:ext cx="5136000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533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756833"/>
            <a:ext cx="5571065" cy="462068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756833"/>
            <a:ext cx="5136000" cy="462068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lang="en-US" sz="1600" smtClean="0"/>
            </a:lvl2pPr>
            <a:lvl3pPr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43" hasCustomPrompt="1"/>
          </p:nvPr>
        </p:nvSpPr>
        <p:spPr>
          <a:xfrm>
            <a:off x="6085307" y="1186360"/>
            <a:ext cx="5573293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533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25330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no head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638299"/>
            <a:ext cx="5571065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638299"/>
            <a:ext cx="5136000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97940"/>
            <a:ext cx="5169408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6098029" y="1297940"/>
            <a:ext cx="5560571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53467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no headers 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638299"/>
            <a:ext cx="5571065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638299"/>
            <a:ext cx="5136000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97940"/>
            <a:ext cx="5169408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6098029" y="1297940"/>
            <a:ext cx="5560571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0457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608" y="404800"/>
            <a:ext cx="9310859" cy="547117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add headline 28 points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7485" y="1191684"/>
            <a:ext cx="9306983" cy="509933"/>
          </a:xfrm>
        </p:spPr>
        <p:txBody>
          <a:bodyPr lIns="0">
            <a:normAutofit/>
          </a:bodyPr>
          <a:lstStyle>
            <a:lvl1pPr marL="0" indent="0" algn="l" rtl="0">
              <a:buNone/>
              <a:defRPr sz="2933"/>
            </a:lvl1pPr>
          </a:lstStyle>
          <a:p>
            <a:pPr lvl="0"/>
            <a:r>
              <a:rPr lang="en-US" dirty="0" smtClean="0"/>
              <a:t>Click to add subtitle 22 points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74133" y="1845733"/>
            <a:ext cx="11184467" cy="45317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18 points</a:t>
            </a:r>
          </a:p>
          <a:p>
            <a:pPr lvl="1"/>
            <a:r>
              <a:rPr lang="en-US" dirty="0" smtClean="0"/>
              <a:t>Second level 17 points</a:t>
            </a:r>
          </a:p>
          <a:p>
            <a:pPr lvl="2"/>
            <a:r>
              <a:rPr lang="en-US" dirty="0" smtClean="0"/>
              <a:t>Third level 16 points</a:t>
            </a:r>
          </a:p>
          <a:p>
            <a:pPr lvl="3"/>
            <a:r>
              <a:rPr lang="en-US" dirty="0" smtClean="0"/>
              <a:t>Fourth level 14 points</a:t>
            </a:r>
          </a:p>
          <a:p>
            <a:pPr lvl="4"/>
            <a:r>
              <a:rPr lang="en-US" dirty="0" smtClean="0"/>
              <a:t>Fifth level 12 points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366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10426" y="1193433"/>
            <a:ext cx="3454399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765301"/>
            <a:ext cx="345439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4343847" y="1193433"/>
            <a:ext cx="3454399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34557" y="1765301"/>
            <a:ext cx="345439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 marL="759865" indent="-239178">
              <a:defRPr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8081152" y="1193433"/>
            <a:ext cx="3577448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71861" y="1765301"/>
            <a:ext cx="358673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28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 no head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59439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46527" y="1621367"/>
            <a:ext cx="358673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85225"/>
            <a:ext cx="3450336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359439" y="1285225"/>
            <a:ext cx="3450336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8046527" y="1285225"/>
            <a:ext cx="3584448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4585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no headers 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59439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46527" y="1621367"/>
            <a:ext cx="358673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85225"/>
            <a:ext cx="3450336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359439" y="1285225"/>
            <a:ext cx="3450336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8046527" y="1285225"/>
            <a:ext cx="3584448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94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Layere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075" y="405651"/>
            <a:ext cx="9293925" cy="5471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1" y="1612901"/>
            <a:ext cx="5136000" cy="1866900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114099" y="1612901"/>
            <a:ext cx="5544503" cy="1866900"/>
          </a:xfrm>
        </p:spPr>
        <p:txBody>
          <a:bodyPr lIns="0" rIns="0">
            <a:normAutofit/>
          </a:bodyPr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618068" y="4194373"/>
            <a:ext cx="5136000" cy="218314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6087534" y="4194373"/>
            <a:ext cx="5571065" cy="218314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43" hasCustomPrompt="1"/>
          </p:nvPr>
        </p:nvSpPr>
        <p:spPr>
          <a:xfrm>
            <a:off x="608555" y="1194128"/>
            <a:ext cx="5160724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6093945" y="1194128"/>
            <a:ext cx="5571192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45" hasCustomPrompt="1"/>
          </p:nvPr>
        </p:nvSpPr>
        <p:spPr>
          <a:xfrm>
            <a:off x="617022" y="3750948"/>
            <a:ext cx="5160724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092775" y="3750948"/>
            <a:ext cx="5565827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8128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391255"/>
            <a:ext cx="9297321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1960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3" y="1773767"/>
            <a:ext cx="2670067" cy="46037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defRPr sz="1600"/>
            </a:lvl2pPr>
            <a:lvl4pPr marL="759865" indent="-224361">
              <a:defRPr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3474467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3482109" y="1773767"/>
            <a:ext cx="2639291" cy="46037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buSzPct val="83000"/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6338168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6345811" y="1773767"/>
            <a:ext cx="2645789" cy="4603751"/>
          </a:xfrm>
        </p:spPr>
        <p:txBody>
          <a:bodyPr lIns="0" rIns="0"/>
          <a:lstStyle>
            <a:lvl1pPr marL="311143" indent="-311143" algn="l" defTabSz="79198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41" hasCustomPrompt="1"/>
          </p:nvPr>
        </p:nvSpPr>
        <p:spPr>
          <a:xfrm>
            <a:off x="9185275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9192917" y="1773767"/>
            <a:ext cx="2670067" cy="4603751"/>
          </a:xfrm>
        </p:spPr>
        <p:txBody>
          <a:bodyPr lIns="0" rIns="0"/>
          <a:lstStyle>
            <a:lvl1pPr marL="311143" indent="-311143" algn="l" defTabSz="79198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17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negative head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391255"/>
            <a:ext cx="9297321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7742" y="1190542"/>
            <a:ext cx="3454399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 anchorCtr="0">
            <a:normAutofit/>
          </a:bodyPr>
          <a:lstStyle>
            <a:lvl1pPr marL="0" indent="0" algn="l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809" y="1782131"/>
            <a:ext cx="3447584" cy="4595387"/>
          </a:xfrm>
        </p:spPr>
        <p:txBody>
          <a:bodyPr lIns="0" rIns="36000"/>
          <a:lstStyle>
            <a:lvl1pPr marL="191995" indent="-191995">
              <a:spcBef>
                <a:spcPts val="1067"/>
              </a:spcBef>
              <a:buSzPct val="92000"/>
              <a:buFontTx/>
              <a:buBlip>
                <a:blip r:embed="rId3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sz="1600"/>
            </a:lvl2pPr>
            <a:lvl3pPr>
              <a:buSzPct val="92000"/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4320614" y="1190542"/>
            <a:ext cx="3454399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22682" y="1782131"/>
            <a:ext cx="3444557" cy="4595387"/>
          </a:xfrm>
        </p:spPr>
        <p:txBody>
          <a:bodyPr lIns="0" rIns="36000"/>
          <a:lstStyle>
            <a:lvl1pPr marL="241294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26687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4"/>
              </a:buBlip>
              <a:tabLst>
                <a:tab pos="118530" algn="l"/>
              </a:tabLst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8036752" y="1190542"/>
            <a:ext cx="3604915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38819" y="1782131"/>
            <a:ext cx="3619780" cy="4595387"/>
          </a:xfrm>
        </p:spPr>
        <p:txBody>
          <a:bodyPr lIns="0" rIns="36000"/>
          <a:lstStyle>
            <a:lvl1pPr marL="241294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26687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4"/>
              </a:buBlip>
              <a:tabLst>
                <a:tab pos="118530" algn="l"/>
              </a:tabLst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411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79" y="391255"/>
            <a:ext cx="9305788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1191685"/>
            <a:ext cx="5198451" cy="5185833"/>
          </a:xfrm>
        </p:spPr>
        <p:txBody>
          <a:bodyPr lIns="0" rIns="0"/>
          <a:lstStyle>
            <a:lvl1pPr marL="239994" indent="-239994">
              <a:spcBef>
                <a:spcPts val="800"/>
              </a:spcBef>
              <a:tabLst>
                <a:tab pos="355591" algn="l"/>
              </a:tabLst>
              <a:defRPr sz="2400" b="0"/>
            </a:lvl1pPr>
            <a:lvl2pPr marL="527987">
              <a:spcBef>
                <a:spcPts val="800"/>
              </a:spcBef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46883" y="1191685"/>
            <a:ext cx="5511717" cy="5185833"/>
          </a:xfrm>
        </p:spPr>
        <p:txBody>
          <a:bodyPr lIns="0" rIns="0"/>
          <a:lstStyle>
            <a:lvl1pPr marL="239994" indent="-239994">
              <a:spcBef>
                <a:spcPts val="800"/>
              </a:spcBef>
              <a:buSzPct val="92000"/>
              <a:tabLst>
                <a:tab pos="355591" algn="l"/>
              </a:tabLst>
              <a:defRPr lang="en-US" sz="24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7987" indent="-239994">
              <a:spcBef>
                <a:spcPts val="800"/>
              </a:spcBef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425789" marR="0" indent="0" algn="l" defTabSz="79198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None/>
              <a:tabLst>
                <a:tab pos="355591" algn="l"/>
              </a:tabLst>
              <a:defRPr sz="1867"/>
            </a:lvl5pPr>
            <a:lvl6pPr marL="959976" indent="-239994">
              <a:buNone/>
              <a:defRPr sz="1600"/>
            </a:lvl6pPr>
          </a:lstStyle>
          <a:p>
            <a:pPr marL="239994" lvl="0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Click to add first level</a:t>
            </a:r>
          </a:p>
          <a:p>
            <a:pPr marL="479988" lvl="2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Second level</a:t>
            </a:r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Third level</a:t>
            </a:r>
          </a:p>
          <a:p>
            <a:pPr marL="959976" marR="0" lvl="3" indent="-239994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83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Fourth level</a:t>
            </a:r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  <a:p>
            <a:pPr marL="2517470" lvl="5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590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79" y="391255"/>
            <a:ext cx="9305788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1" y="1191683"/>
            <a:ext cx="3560515" cy="5185833"/>
          </a:xfrm>
        </p:spPr>
        <p:txBody>
          <a:bodyPr lIns="0" rIns="0"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/>
            </a:lvl1pPr>
            <a:lvl2pPr marL="191995" indent="-191995">
              <a:spcBef>
                <a:spcPts val="800"/>
              </a:spcBef>
              <a:defRPr sz="1600"/>
            </a:lvl2pPr>
            <a:lvl3pPr marL="541853" indent="-317492"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467" dirty="0" smtClean="0"/>
              <a:t>Third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4291608" y="1191683"/>
            <a:ext cx="3560515" cy="5185833"/>
          </a:xfrm>
        </p:spPr>
        <p:txBody>
          <a:bodyPr lIns="0" rIns="0"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/>
            </a:lvl1pPr>
            <a:lvl2pPr marL="191995" marR="0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tabLst>
                <a:tab pos="1077357" algn="l"/>
              </a:tabLst>
              <a:defRPr sz="1600"/>
            </a:lvl2pPr>
            <a:lvl3pPr>
              <a:defRPr lang="en-US" sz="1467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541853" marR="0" lvl="2" indent="-317492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467" dirty="0" smtClean="0"/>
              <a:t>Third level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44" hasCustomPrompt="1"/>
          </p:nvPr>
        </p:nvSpPr>
        <p:spPr>
          <a:xfrm>
            <a:off x="7988019" y="1191683"/>
            <a:ext cx="3670581" cy="5185833"/>
          </a:xfrm>
        </p:spPr>
        <p:txBody>
          <a:bodyPr lIns="0" rIns="0"/>
          <a:lstStyle>
            <a:lvl1pPr marL="191995" indent="-191995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 baseline="0"/>
            </a:lvl1pPr>
            <a:lvl2pPr marL="191995" marR="0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83000"/>
              <a:buFontTx/>
              <a:buNone/>
              <a:tabLst>
                <a:tab pos="1077357" algn="l"/>
              </a:tabLst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467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marL="191995" marR="0" lvl="1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tabLst>
                <a:tab pos="1077357" algn="l"/>
              </a:tabLst>
            </a:pPr>
            <a:r>
              <a:rPr lang="en-US" dirty="0" smtClean="0"/>
              <a:t>Second level</a:t>
            </a:r>
          </a:p>
          <a:p>
            <a:pPr marL="541853" marR="0" lvl="2" indent="-317492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467" dirty="0" smtClean="0"/>
              <a:t>Third level</a:t>
            </a:r>
            <a:endParaRPr lang="en-US" dirty="0" smtClean="0"/>
          </a:p>
          <a:p>
            <a:pPr marL="191995" lvl="1" indent="-19199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83000"/>
              <a:buFontTx/>
              <a:buBlip>
                <a:blip r:embed="rId2"/>
              </a:buBlip>
              <a:tabLst>
                <a:tab pos="1077357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678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0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56759" y="5949570"/>
            <a:ext cx="4107427" cy="3880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67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688865" y="5077095"/>
            <a:ext cx="4327273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67" dirty="0" smtClean="0">
                <a:solidFill>
                  <a:schemeClr val="accent3"/>
                </a:solidFill>
              </a:rPr>
              <a:t>THANK YOU</a:t>
            </a:r>
            <a:endParaRPr lang="he-IL" sz="4267" dirty="0">
              <a:solidFill>
                <a:schemeClr val="accent3"/>
              </a:solidFill>
            </a:endParaRPr>
          </a:p>
        </p:txBody>
      </p:sp>
      <p:grpSp>
        <p:nvGrpSpPr>
          <p:cNvPr id="67" name="Group 66"/>
          <p:cNvGrpSpPr>
            <a:grpSpLocks noChangeAspect="1"/>
          </p:cNvGrpSpPr>
          <p:nvPr userDrawn="1"/>
        </p:nvGrpSpPr>
        <p:grpSpPr>
          <a:xfrm>
            <a:off x="10671510" y="5933508"/>
            <a:ext cx="1287569" cy="509693"/>
            <a:chOff x="454904" y="2695795"/>
            <a:chExt cx="1379538" cy="546100"/>
          </a:xfrm>
        </p:grpSpPr>
        <p:sp>
          <p:nvSpPr>
            <p:cNvPr id="68" name="Freeform 9"/>
            <p:cNvSpPr>
              <a:spLocks/>
            </p:cNvSpPr>
            <p:nvPr/>
          </p:nvSpPr>
          <p:spPr bwMode="auto">
            <a:xfrm>
              <a:off x="12105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54904" y="2803745"/>
              <a:ext cx="1379538" cy="438150"/>
              <a:chOff x="2581275" y="2817813"/>
              <a:chExt cx="1379538" cy="438150"/>
            </a:xfrm>
          </p:grpSpPr>
          <p:sp>
            <p:nvSpPr>
              <p:cNvPr id="70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4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41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578-2820-4B56-BA0D-856688ED15CA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524-9075-4857-BF54-2F627B535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6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06783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2441507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48441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095431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7905387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5.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9722790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6.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5" y="2719132"/>
            <a:ext cx="1610783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44043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244350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09803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790195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9741207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4982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5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396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95935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086781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20874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331470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5.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31339" y="2731571"/>
            <a:ext cx="1975104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958679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5080241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7213360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9333959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206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4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54986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/>
            </a:lvl1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7705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3554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48684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154799" y="2735716"/>
            <a:ext cx="2255520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584905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6048187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8501475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281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54985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/>
            </a:lvl1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8256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424080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154799" y="2719128"/>
            <a:ext cx="2877312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4306473" y="2719128"/>
            <a:ext cx="2877312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7429116" y="2719128"/>
            <a:ext cx="2877312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044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slide 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1687" y="382730"/>
            <a:ext cx="932278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Click to add Outline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879642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2.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183898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3.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7488155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4.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9792411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5.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75387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  <a:lvl3pPr marL="527987" indent="0">
              <a:buNone/>
              <a:defRPr/>
            </a:lvl3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1.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5554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6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3335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Opening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21924" y="6055162"/>
            <a:ext cx="4107427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8272" y="3594394"/>
            <a:ext cx="1839384" cy="728133"/>
            <a:chOff x="696204" y="2695795"/>
            <a:chExt cx="1379538" cy="546100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4518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6204" y="2803745"/>
              <a:ext cx="1379538" cy="438150"/>
              <a:chOff x="2581275" y="2817813"/>
              <a:chExt cx="1379538" cy="438150"/>
            </a:xfrm>
          </p:grpSpPr>
          <p:sp>
            <p:nvSpPr>
              <p:cNvPr id="3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017631" y="6166663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</p:spTree>
    <p:extLst>
      <p:ext uri="{BB962C8B-B14F-4D97-AF65-F5344CB8AC3E}">
        <p14:creationId xmlns:p14="http://schemas.microsoft.com/office/powerpoint/2010/main" val="3562989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7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3335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Opening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21924" y="6055162"/>
            <a:ext cx="4107427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8272" y="3594394"/>
            <a:ext cx="1839384" cy="728133"/>
            <a:chOff x="696204" y="2695795"/>
            <a:chExt cx="1379538" cy="546100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4518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6204" y="2803745"/>
              <a:ext cx="1379538" cy="438150"/>
              <a:chOff x="2581275" y="2817813"/>
              <a:chExt cx="1379538" cy="438150"/>
            </a:xfrm>
          </p:grpSpPr>
          <p:sp>
            <p:nvSpPr>
              <p:cNvPr id="3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017631" y="6166663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</p:spTree>
    <p:extLst>
      <p:ext uri="{BB962C8B-B14F-4D97-AF65-F5344CB8AC3E}">
        <p14:creationId xmlns:p14="http://schemas.microsoft.com/office/powerpoint/2010/main" val="156297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image" Target="../media/image5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19239" r="206"/>
          <a:stretch/>
        </p:blipFill>
        <p:spPr>
          <a:xfrm>
            <a:off x="0" y="6533072"/>
            <a:ext cx="12192000" cy="324928"/>
          </a:xfrm>
          <a:prstGeom prst="rect">
            <a:avLst/>
          </a:prstGeom>
        </p:spPr>
      </p:pic>
      <p:sp>
        <p:nvSpPr>
          <p:cNvPr id="512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603609" y="404800"/>
            <a:ext cx="9310857" cy="54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headline 28 points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474365" y="1196032"/>
            <a:ext cx="11174784" cy="518148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First level 20 points</a:t>
            </a:r>
          </a:p>
          <a:p>
            <a:pPr lvl="1"/>
            <a:r>
              <a:rPr lang="en-US" dirty="0" smtClean="0"/>
              <a:t>Second level 18 points</a:t>
            </a:r>
          </a:p>
          <a:p>
            <a:pPr lvl="2"/>
            <a:r>
              <a:rPr lang="en-US" dirty="0" smtClean="0"/>
              <a:t>Third level 16 points</a:t>
            </a:r>
          </a:p>
          <a:p>
            <a:pPr lvl="3"/>
            <a:r>
              <a:rPr lang="en-US" dirty="0" smtClean="0"/>
              <a:t>Fourth level 14 points</a:t>
            </a:r>
          </a:p>
          <a:p>
            <a:pPr lvl="4"/>
            <a:r>
              <a:rPr lang="en-US" dirty="0" smtClean="0"/>
              <a:t>Fifth level 12 points</a:t>
            </a:r>
          </a:p>
        </p:txBody>
      </p:sp>
      <p:sp>
        <p:nvSpPr>
          <p:cNvPr id="51" name="Slide Number Placeholder 6"/>
          <p:cNvSpPr txBox="1">
            <a:spLocks/>
          </p:cNvSpPr>
          <p:nvPr/>
        </p:nvSpPr>
        <p:spPr>
          <a:xfrm>
            <a:off x="10857852" y="6443970"/>
            <a:ext cx="814917" cy="486833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3428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6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4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2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092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6910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399729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2548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2E4A84-A8F2-424A-AAF2-679D4EB18637}" type="slidenum">
              <a:rPr lang="en-US" sz="1200" b="0" smtClean="0">
                <a:solidFill>
                  <a:schemeClr val="bg1">
                    <a:lumMod val="95000"/>
                  </a:schemeClr>
                </a:solidFill>
              </a:rPr>
              <a:pPr>
                <a:defRPr/>
              </a:pPr>
              <a:t>‹#›</a:t>
            </a:fld>
            <a:endParaRPr lang="en-US" sz="1333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0" y="6592735"/>
            <a:ext cx="2295492" cy="190633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3428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6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4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2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092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6910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399729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2548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bg1">
                    <a:lumMod val="95000"/>
                  </a:schemeClr>
                </a:solidFill>
              </a:rPr>
              <a:t>Dvir Yitzchaki</a:t>
            </a: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11699257" y="6603702"/>
            <a:ext cx="407177" cy="161736"/>
            <a:chOff x="448" y="1697"/>
            <a:chExt cx="861" cy="342"/>
          </a:xfrm>
        </p:grpSpPr>
        <p:sp>
          <p:nvSpPr>
            <p:cNvPr id="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8" y="1697"/>
              <a:ext cx="86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689" y="1766"/>
              <a:ext cx="148" cy="273"/>
            </a:xfrm>
            <a:custGeom>
              <a:avLst/>
              <a:gdLst>
                <a:gd name="T0" fmla="*/ 0 w 148"/>
                <a:gd name="T1" fmla="*/ 0 h 273"/>
                <a:gd name="T2" fmla="*/ 148 w 148"/>
                <a:gd name="T3" fmla="*/ 0 h 273"/>
                <a:gd name="T4" fmla="*/ 148 w 148"/>
                <a:gd name="T5" fmla="*/ 49 h 273"/>
                <a:gd name="T6" fmla="*/ 49 w 148"/>
                <a:gd name="T7" fmla="*/ 49 h 273"/>
                <a:gd name="T8" fmla="*/ 49 w 148"/>
                <a:gd name="T9" fmla="*/ 102 h 273"/>
                <a:gd name="T10" fmla="*/ 148 w 148"/>
                <a:gd name="T11" fmla="*/ 102 h 273"/>
                <a:gd name="T12" fmla="*/ 148 w 148"/>
                <a:gd name="T13" fmla="*/ 150 h 273"/>
                <a:gd name="T14" fmla="*/ 49 w 148"/>
                <a:gd name="T15" fmla="*/ 150 h 273"/>
                <a:gd name="T16" fmla="*/ 49 w 148"/>
                <a:gd name="T17" fmla="*/ 224 h 273"/>
                <a:gd name="T18" fmla="*/ 148 w 148"/>
                <a:gd name="T19" fmla="*/ 224 h 273"/>
                <a:gd name="T20" fmla="*/ 148 w 148"/>
                <a:gd name="T21" fmla="*/ 273 h 273"/>
                <a:gd name="T22" fmla="*/ 0 w 148"/>
                <a:gd name="T23" fmla="*/ 273 h 273"/>
                <a:gd name="T24" fmla="*/ 0 w 148"/>
                <a:gd name="T2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273">
                  <a:moveTo>
                    <a:pt x="0" y="0"/>
                  </a:moveTo>
                  <a:lnTo>
                    <a:pt x="148" y="0"/>
                  </a:lnTo>
                  <a:lnTo>
                    <a:pt x="148" y="49"/>
                  </a:lnTo>
                  <a:lnTo>
                    <a:pt x="49" y="49"/>
                  </a:lnTo>
                  <a:lnTo>
                    <a:pt x="49" y="102"/>
                  </a:lnTo>
                  <a:lnTo>
                    <a:pt x="148" y="102"/>
                  </a:lnTo>
                  <a:lnTo>
                    <a:pt x="148" y="150"/>
                  </a:lnTo>
                  <a:lnTo>
                    <a:pt x="49" y="150"/>
                  </a:lnTo>
                  <a:lnTo>
                    <a:pt x="49" y="224"/>
                  </a:lnTo>
                  <a:lnTo>
                    <a:pt x="148" y="224"/>
                  </a:lnTo>
                  <a:lnTo>
                    <a:pt x="148" y="273"/>
                  </a:lnTo>
                  <a:lnTo>
                    <a:pt x="0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448" y="1766"/>
              <a:ext cx="205" cy="273"/>
            </a:xfrm>
            <a:custGeom>
              <a:avLst/>
              <a:gdLst>
                <a:gd name="T0" fmla="*/ 540 w 540"/>
                <a:gd name="T1" fmla="*/ 591 h 717"/>
                <a:gd name="T2" fmla="*/ 366 w 540"/>
                <a:gd name="T3" fmla="*/ 591 h 717"/>
                <a:gd name="T4" fmla="*/ 128 w 540"/>
                <a:gd name="T5" fmla="*/ 354 h 717"/>
                <a:gd name="T6" fmla="*/ 363 w 540"/>
                <a:gd name="T7" fmla="*/ 126 h 717"/>
                <a:gd name="T8" fmla="*/ 540 w 540"/>
                <a:gd name="T9" fmla="*/ 126 h 717"/>
                <a:gd name="T10" fmla="*/ 540 w 540"/>
                <a:gd name="T11" fmla="*/ 0 h 717"/>
                <a:gd name="T12" fmla="*/ 366 w 540"/>
                <a:gd name="T13" fmla="*/ 0 h 717"/>
                <a:gd name="T14" fmla="*/ 0 w 540"/>
                <a:gd name="T15" fmla="*/ 354 h 717"/>
                <a:gd name="T16" fmla="*/ 364 w 540"/>
                <a:gd name="T17" fmla="*/ 717 h 717"/>
                <a:gd name="T18" fmla="*/ 540 w 540"/>
                <a:gd name="T19" fmla="*/ 717 h 717"/>
                <a:gd name="T20" fmla="*/ 540 w 540"/>
                <a:gd name="T21" fmla="*/ 591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0" h="717">
                  <a:moveTo>
                    <a:pt x="540" y="591"/>
                  </a:moveTo>
                  <a:cubicBezTo>
                    <a:pt x="366" y="591"/>
                    <a:pt x="366" y="591"/>
                    <a:pt x="366" y="591"/>
                  </a:cubicBezTo>
                  <a:cubicBezTo>
                    <a:pt x="230" y="591"/>
                    <a:pt x="128" y="496"/>
                    <a:pt x="128" y="354"/>
                  </a:cubicBezTo>
                  <a:cubicBezTo>
                    <a:pt x="128" y="219"/>
                    <a:pt x="234" y="126"/>
                    <a:pt x="363" y="126"/>
                  </a:cubicBezTo>
                  <a:cubicBezTo>
                    <a:pt x="540" y="126"/>
                    <a:pt x="540" y="126"/>
                    <a:pt x="540" y="126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168" y="0"/>
                    <a:pt x="0" y="136"/>
                    <a:pt x="0" y="354"/>
                  </a:cubicBezTo>
                  <a:cubicBezTo>
                    <a:pt x="0" y="566"/>
                    <a:pt x="148" y="717"/>
                    <a:pt x="364" y="717"/>
                  </a:cubicBezTo>
                  <a:cubicBezTo>
                    <a:pt x="540" y="717"/>
                    <a:pt x="540" y="717"/>
                    <a:pt x="540" y="717"/>
                  </a:cubicBezTo>
                  <a:lnTo>
                    <a:pt x="540" y="59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854" y="1766"/>
              <a:ext cx="244" cy="273"/>
            </a:xfrm>
            <a:custGeom>
              <a:avLst/>
              <a:gdLst>
                <a:gd name="T0" fmla="*/ 0 w 244"/>
                <a:gd name="T1" fmla="*/ 0 h 273"/>
                <a:gd name="T2" fmla="*/ 96 w 244"/>
                <a:gd name="T3" fmla="*/ 273 h 273"/>
                <a:gd name="T4" fmla="*/ 146 w 244"/>
                <a:gd name="T5" fmla="*/ 273 h 273"/>
                <a:gd name="T6" fmla="*/ 244 w 244"/>
                <a:gd name="T7" fmla="*/ 0 h 273"/>
                <a:gd name="T8" fmla="*/ 191 w 244"/>
                <a:gd name="T9" fmla="*/ 0 h 273"/>
                <a:gd name="T10" fmla="*/ 121 w 244"/>
                <a:gd name="T11" fmla="*/ 194 h 273"/>
                <a:gd name="T12" fmla="*/ 53 w 244"/>
                <a:gd name="T13" fmla="*/ 0 h 273"/>
                <a:gd name="T14" fmla="*/ 0 w 244"/>
                <a:gd name="T1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73">
                  <a:moveTo>
                    <a:pt x="0" y="0"/>
                  </a:moveTo>
                  <a:lnTo>
                    <a:pt x="96" y="273"/>
                  </a:lnTo>
                  <a:lnTo>
                    <a:pt x="146" y="273"/>
                  </a:lnTo>
                  <a:lnTo>
                    <a:pt x="244" y="0"/>
                  </a:lnTo>
                  <a:lnTo>
                    <a:pt x="191" y="0"/>
                  </a:lnTo>
                  <a:lnTo>
                    <a:pt x="121" y="194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2" name="Freeform 8"/>
            <p:cNvSpPr>
              <a:spLocks noEditPoints="1"/>
            </p:cNvSpPr>
            <p:nvPr/>
          </p:nvSpPr>
          <p:spPr bwMode="auto">
            <a:xfrm>
              <a:off x="1047" y="1766"/>
              <a:ext cx="262" cy="273"/>
            </a:xfrm>
            <a:custGeom>
              <a:avLst/>
              <a:gdLst>
                <a:gd name="T0" fmla="*/ 208 w 262"/>
                <a:gd name="T1" fmla="*/ 273 h 273"/>
                <a:gd name="T2" fmla="*/ 262 w 262"/>
                <a:gd name="T3" fmla="*/ 273 h 273"/>
                <a:gd name="T4" fmla="*/ 157 w 262"/>
                <a:gd name="T5" fmla="*/ 0 h 273"/>
                <a:gd name="T6" fmla="*/ 105 w 262"/>
                <a:gd name="T7" fmla="*/ 0 h 273"/>
                <a:gd name="T8" fmla="*/ 0 w 262"/>
                <a:gd name="T9" fmla="*/ 273 h 273"/>
                <a:gd name="T10" fmla="*/ 54 w 262"/>
                <a:gd name="T11" fmla="*/ 273 h 273"/>
                <a:gd name="T12" fmla="*/ 75 w 262"/>
                <a:gd name="T13" fmla="*/ 217 h 273"/>
                <a:gd name="T14" fmla="*/ 187 w 262"/>
                <a:gd name="T15" fmla="*/ 217 h 273"/>
                <a:gd name="T16" fmla="*/ 208 w 262"/>
                <a:gd name="T17" fmla="*/ 273 h 273"/>
                <a:gd name="T18" fmla="*/ 94 w 262"/>
                <a:gd name="T19" fmla="*/ 168 h 273"/>
                <a:gd name="T20" fmla="*/ 131 w 262"/>
                <a:gd name="T21" fmla="*/ 72 h 273"/>
                <a:gd name="T22" fmla="*/ 168 w 262"/>
                <a:gd name="T23" fmla="*/ 168 h 273"/>
                <a:gd name="T24" fmla="*/ 94 w 262"/>
                <a:gd name="T25" fmla="*/ 1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" h="273">
                  <a:moveTo>
                    <a:pt x="208" y="273"/>
                  </a:moveTo>
                  <a:lnTo>
                    <a:pt x="262" y="273"/>
                  </a:lnTo>
                  <a:lnTo>
                    <a:pt x="157" y="0"/>
                  </a:lnTo>
                  <a:lnTo>
                    <a:pt x="105" y="0"/>
                  </a:lnTo>
                  <a:lnTo>
                    <a:pt x="0" y="273"/>
                  </a:lnTo>
                  <a:lnTo>
                    <a:pt x="54" y="273"/>
                  </a:lnTo>
                  <a:lnTo>
                    <a:pt x="75" y="217"/>
                  </a:lnTo>
                  <a:lnTo>
                    <a:pt x="187" y="217"/>
                  </a:lnTo>
                  <a:lnTo>
                    <a:pt x="208" y="273"/>
                  </a:lnTo>
                  <a:close/>
                  <a:moveTo>
                    <a:pt x="94" y="168"/>
                  </a:moveTo>
                  <a:lnTo>
                    <a:pt x="131" y="72"/>
                  </a:lnTo>
                  <a:lnTo>
                    <a:pt x="168" y="168"/>
                  </a:lnTo>
                  <a:lnTo>
                    <a:pt x="94" y="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920" y="1697"/>
              <a:ext cx="113" cy="158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1249" y="1765"/>
              <a:ext cx="45" cy="46"/>
            </a:xfrm>
            <a:custGeom>
              <a:avLst/>
              <a:gdLst>
                <a:gd name="T0" fmla="*/ 60 w 120"/>
                <a:gd name="T1" fmla="*/ 122 h 122"/>
                <a:gd name="T2" fmla="*/ 0 w 120"/>
                <a:gd name="T3" fmla="*/ 61 h 122"/>
                <a:gd name="T4" fmla="*/ 60 w 120"/>
                <a:gd name="T5" fmla="*/ 0 h 122"/>
                <a:gd name="T6" fmla="*/ 120 w 120"/>
                <a:gd name="T7" fmla="*/ 61 h 122"/>
                <a:gd name="T8" fmla="*/ 60 w 120"/>
                <a:gd name="T9" fmla="*/ 122 h 122"/>
                <a:gd name="T10" fmla="*/ 60 w 120"/>
                <a:gd name="T11" fmla="*/ 10 h 122"/>
                <a:gd name="T12" fmla="*/ 11 w 120"/>
                <a:gd name="T13" fmla="*/ 61 h 122"/>
                <a:gd name="T14" fmla="*/ 60 w 120"/>
                <a:gd name="T15" fmla="*/ 112 h 122"/>
                <a:gd name="T16" fmla="*/ 109 w 120"/>
                <a:gd name="T17" fmla="*/ 61 h 122"/>
                <a:gd name="T18" fmla="*/ 60 w 120"/>
                <a:gd name="T19" fmla="*/ 10 h 122"/>
                <a:gd name="T20" fmla="*/ 73 w 120"/>
                <a:gd name="T21" fmla="*/ 95 h 122"/>
                <a:gd name="T22" fmla="*/ 68 w 120"/>
                <a:gd name="T23" fmla="*/ 84 h 122"/>
                <a:gd name="T24" fmla="*/ 56 w 120"/>
                <a:gd name="T25" fmla="*/ 67 h 122"/>
                <a:gd name="T26" fmla="*/ 52 w 120"/>
                <a:gd name="T27" fmla="*/ 65 h 122"/>
                <a:gd name="T28" fmla="*/ 52 w 120"/>
                <a:gd name="T29" fmla="*/ 95 h 122"/>
                <a:gd name="T30" fmla="*/ 40 w 120"/>
                <a:gd name="T31" fmla="*/ 95 h 122"/>
                <a:gd name="T32" fmla="*/ 40 w 120"/>
                <a:gd name="T33" fmla="*/ 27 h 122"/>
                <a:gd name="T34" fmla="*/ 61 w 120"/>
                <a:gd name="T35" fmla="*/ 27 h 122"/>
                <a:gd name="T36" fmla="*/ 83 w 120"/>
                <a:gd name="T37" fmla="*/ 46 h 122"/>
                <a:gd name="T38" fmla="*/ 66 w 120"/>
                <a:gd name="T39" fmla="*/ 65 h 122"/>
                <a:gd name="T40" fmla="*/ 77 w 120"/>
                <a:gd name="T41" fmla="*/ 78 h 122"/>
                <a:gd name="T42" fmla="*/ 87 w 120"/>
                <a:gd name="T43" fmla="*/ 95 h 122"/>
                <a:gd name="T44" fmla="*/ 73 w 120"/>
                <a:gd name="T45" fmla="*/ 95 h 122"/>
                <a:gd name="T46" fmla="*/ 58 w 120"/>
                <a:gd name="T47" fmla="*/ 36 h 122"/>
                <a:gd name="T48" fmla="*/ 52 w 120"/>
                <a:gd name="T49" fmla="*/ 36 h 122"/>
                <a:gd name="T50" fmla="*/ 52 w 120"/>
                <a:gd name="T51" fmla="*/ 57 h 122"/>
                <a:gd name="T52" fmla="*/ 57 w 120"/>
                <a:gd name="T53" fmla="*/ 57 h 122"/>
                <a:gd name="T54" fmla="*/ 68 w 120"/>
                <a:gd name="T55" fmla="*/ 54 h 122"/>
                <a:gd name="T56" fmla="*/ 72 w 120"/>
                <a:gd name="T57" fmla="*/ 46 h 122"/>
                <a:gd name="T58" fmla="*/ 58 w 120"/>
                <a:gd name="T59" fmla="*/ 3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122">
                  <a:moveTo>
                    <a:pt x="60" y="122"/>
                  </a:moveTo>
                  <a:cubicBezTo>
                    <a:pt x="27" y="122"/>
                    <a:pt x="0" y="95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1"/>
                  </a:cubicBezTo>
                  <a:cubicBezTo>
                    <a:pt x="120" y="95"/>
                    <a:pt x="93" y="122"/>
                    <a:pt x="60" y="122"/>
                  </a:cubicBezTo>
                  <a:close/>
                  <a:moveTo>
                    <a:pt x="60" y="10"/>
                  </a:moveTo>
                  <a:cubicBezTo>
                    <a:pt x="33" y="10"/>
                    <a:pt x="11" y="32"/>
                    <a:pt x="11" y="61"/>
                  </a:cubicBezTo>
                  <a:cubicBezTo>
                    <a:pt x="11" y="89"/>
                    <a:pt x="33" y="112"/>
                    <a:pt x="60" y="112"/>
                  </a:cubicBezTo>
                  <a:cubicBezTo>
                    <a:pt x="87" y="112"/>
                    <a:pt x="109" y="89"/>
                    <a:pt x="109" y="61"/>
                  </a:cubicBezTo>
                  <a:cubicBezTo>
                    <a:pt x="109" y="32"/>
                    <a:pt x="87" y="10"/>
                    <a:pt x="60" y="10"/>
                  </a:cubicBezTo>
                  <a:close/>
                  <a:moveTo>
                    <a:pt x="73" y="95"/>
                  </a:moveTo>
                  <a:cubicBezTo>
                    <a:pt x="68" y="84"/>
                    <a:pt x="68" y="84"/>
                    <a:pt x="68" y="84"/>
                  </a:cubicBezTo>
                  <a:cubicBezTo>
                    <a:pt x="63" y="76"/>
                    <a:pt x="60" y="71"/>
                    <a:pt x="56" y="67"/>
                  </a:cubicBezTo>
                  <a:cubicBezTo>
                    <a:pt x="55" y="66"/>
                    <a:pt x="54" y="65"/>
                    <a:pt x="52" y="6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6" y="27"/>
                    <a:pt x="83" y="35"/>
                    <a:pt x="83" y="46"/>
                  </a:cubicBezTo>
                  <a:cubicBezTo>
                    <a:pt x="83" y="57"/>
                    <a:pt x="77" y="65"/>
                    <a:pt x="66" y="65"/>
                  </a:cubicBezTo>
                  <a:cubicBezTo>
                    <a:pt x="69" y="66"/>
                    <a:pt x="73" y="73"/>
                    <a:pt x="77" y="78"/>
                  </a:cubicBezTo>
                  <a:cubicBezTo>
                    <a:pt x="87" y="95"/>
                    <a:pt x="87" y="95"/>
                    <a:pt x="87" y="95"/>
                  </a:cubicBezTo>
                  <a:lnTo>
                    <a:pt x="73" y="95"/>
                  </a:lnTo>
                  <a:close/>
                  <a:moveTo>
                    <a:pt x="58" y="36"/>
                  </a:moveTo>
                  <a:cubicBezTo>
                    <a:pt x="52" y="36"/>
                    <a:pt x="52" y="36"/>
                    <a:pt x="52" y="36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3" y="57"/>
                    <a:pt x="66" y="57"/>
                    <a:pt x="68" y="54"/>
                  </a:cubicBezTo>
                  <a:cubicBezTo>
                    <a:pt x="70" y="52"/>
                    <a:pt x="72" y="50"/>
                    <a:pt x="72" y="46"/>
                  </a:cubicBezTo>
                  <a:cubicBezTo>
                    <a:pt x="72" y="39"/>
                    <a:pt x="68" y="36"/>
                    <a:pt x="58" y="36"/>
                  </a:cubicBezTo>
                  <a:close/>
                </a:path>
              </a:pathLst>
            </a:cu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4961965" y="6549551"/>
            <a:ext cx="2268070" cy="276999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121917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algn="ctr"/>
            <a:r>
              <a:rPr lang="en-US" dirty="0" smtClean="0"/>
              <a:t>a variety</a:t>
            </a:r>
            <a:r>
              <a:rPr lang="en-US" baseline="0" dirty="0" smtClean="0"/>
              <a:t> of variants</a:t>
            </a:r>
          </a:p>
        </p:txBody>
      </p:sp>
    </p:spTree>
    <p:extLst>
      <p:ext uri="{BB962C8B-B14F-4D97-AF65-F5344CB8AC3E}">
        <p14:creationId xmlns:p14="http://schemas.microsoft.com/office/powerpoint/2010/main" val="99958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7" r:id="rId28"/>
    <p:sldLayoutId id="2147483738" r:id="rId29"/>
  </p:sldLayoutIdLst>
  <p:timing>
    <p:tnLst>
      <p:par>
        <p:cTn id="1" dur="indefinite" restart="never" nodeType="tmRoot"/>
      </p:par>
    </p:tnLst>
  </p:timing>
  <p:txStyles>
    <p:titleStyle>
      <a:lvl1pPr marL="0" indent="0" algn="l" rtl="0" eaLnBrk="1" fontAlgn="base" hangingPunct="1">
        <a:lnSpc>
          <a:spcPts val="3867"/>
        </a:lnSpc>
        <a:spcBef>
          <a:spcPct val="0"/>
        </a:spcBef>
        <a:spcAft>
          <a:spcPct val="0"/>
        </a:spcAft>
        <a:defRPr sz="3733" b="1" kern="500" cap="none" spc="0" baseline="0">
          <a:solidFill>
            <a:schemeClr val="tx2"/>
          </a:solidFill>
          <a:latin typeface="+mj-lt"/>
          <a:ea typeface="+mj-ea"/>
          <a:cs typeface="+mj-cs"/>
        </a:defRPr>
      </a:lvl1pPr>
      <a:lvl2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2pPr>
      <a:lvl3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3pPr>
      <a:lvl4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4pPr>
      <a:lvl5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5pPr>
      <a:lvl6pPr marL="456973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6pPr>
      <a:lvl7pPr marL="913942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7pPr>
      <a:lvl8pPr marL="1370912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8pPr>
      <a:lvl9pPr marL="1827884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9pPr>
    </p:titleStyle>
    <p:bodyStyle>
      <a:lvl1pPr marL="239994" indent="-239994" algn="l" defTabSz="791980" rtl="0" eaLnBrk="1" fontAlgn="base" hangingPunct="1">
        <a:spcBef>
          <a:spcPts val="1600"/>
        </a:spcBef>
        <a:spcAft>
          <a:spcPct val="0"/>
        </a:spcAft>
        <a:buClr>
          <a:schemeClr val="bg2"/>
        </a:buClr>
        <a:buSzPct val="100000"/>
        <a:buFontTx/>
        <a:buBlip>
          <a:blip r:embed="rId32"/>
        </a:buBlip>
        <a:tabLst>
          <a:tab pos="243411" algn="l"/>
        </a:tabLst>
        <a:defRPr sz="2667" b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79988" indent="-239994" algn="l" rtl="0" eaLnBrk="1" fontAlgn="base" hangingPunct="1">
        <a:spcBef>
          <a:spcPts val="600"/>
        </a:spcBef>
        <a:spcAft>
          <a:spcPct val="0"/>
        </a:spcAft>
        <a:buClr>
          <a:schemeClr val="accent3"/>
        </a:buClr>
        <a:buSzPct val="100000"/>
        <a:buFontTx/>
        <a:buBlip>
          <a:blip r:embed="rId33"/>
        </a:buBlip>
        <a:tabLst>
          <a:tab pos="1077357" algn="l"/>
        </a:tabLst>
        <a:defRPr sz="2400" b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767981" marR="0" indent="-239994" algn="l" defTabSz="1079473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2"/>
        </a:buClr>
        <a:buSzPct val="100000"/>
        <a:buFontTx/>
        <a:buBlip>
          <a:blip r:embed="rId34"/>
        </a:buBlip>
        <a:tabLst/>
        <a:defRPr sz="2133" kern="1200">
          <a:solidFill>
            <a:schemeClr val="tx2"/>
          </a:solidFill>
          <a:latin typeface="+mn-lt"/>
          <a:ea typeface="+mn-ea"/>
          <a:cs typeface="+mn-cs"/>
        </a:defRPr>
      </a:lvl3pPr>
      <a:lvl4pPr marL="959976" marR="0" indent="-239994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bg2"/>
        </a:buClr>
        <a:buSzPct val="100000"/>
        <a:buFontTx/>
        <a:buBlip>
          <a:blip r:embed="rId34"/>
        </a:buBlip>
        <a:tabLst/>
        <a:defRPr lang="en-US" sz="1867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1193770" marR="0" indent="-239178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0C903"/>
        </a:buClr>
        <a:buSzPct val="100000"/>
        <a:buFontTx/>
        <a:buBlip>
          <a:blip r:embed="rId35"/>
        </a:buBlip>
        <a:tabLst>
          <a:tab pos="960943" algn="l"/>
        </a:tabLst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277476" indent="-1200121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0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2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1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3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2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2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4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4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6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96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69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://cpptruths.blogspot.co.il/2018/02/inheritance-vs-stdvariant-based.html" TargetMode="Externa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open-std.org/JTC1/SC22/WG21/docs/papers/2016/p0095r1.html" TargetMode="Externa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huttun.github.io/2017/02/04/implementing-state-machines-with-std-variant.html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td.org/jtc1/sc22/wg21/docs/papers/2014/n4218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gnome.org/glibmm/unstable/classGlib_1_1Variant.html" TargetMode="External"/><Relationship Id="rId3" Type="http://schemas.openxmlformats.org/officeDocument/2006/relationships/hyperlink" Target="http://www.boost.org/doc/libs/1_66_0/doc/html/variant.html" TargetMode="External"/><Relationship Id="rId7" Type="http://schemas.openxmlformats.org/officeDocument/2006/relationships/hyperlink" Target="https://github.com/mapbox/variant" TargetMode="External"/><Relationship Id="rId2" Type="http://schemas.openxmlformats.org/officeDocument/2006/relationships/hyperlink" Target="http://en.cppreference.com/w/cpp/utility/varian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onathan.net/doc/type_safe" TargetMode="External"/><Relationship Id="rId5" Type="http://schemas.openxmlformats.org/officeDocument/2006/relationships/hyperlink" Target="https://github.com/mpark/variant" TargetMode="External"/><Relationship Id="rId4" Type="http://schemas.openxmlformats.org/officeDocument/2006/relationships/hyperlink" Target="http://doc.qt.io/qt-5/qvariant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td.org/jtc1/sc22/wg21/docs/papers/2015/n4510.html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jZbFIQSdl8" TargetMode="Externa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584" y="4140949"/>
            <a:ext cx="7376845" cy="1051577"/>
          </a:xfrm>
        </p:spPr>
        <p:txBody>
          <a:bodyPr anchor="b">
            <a:normAutofit/>
          </a:bodyPr>
          <a:lstStyle/>
          <a:p>
            <a:pPr algn="ctr"/>
            <a:r>
              <a:rPr lang="en-US" dirty="0" smtClean="0"/>
              <a:t>A variety of variants</a:t>
            </a:r>
            <a:endParaRPr lang="en-US" sz="7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Dvir Yitzchaki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PLAY A </a:t>
            </a:r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To </a:t>
            </a:r>
            <a:r>
              <a:rPr lang="en-US" dirty="0"/>
              <a:t>help us get thinking about types.</a:t>
            </a:r>
          </a:p>
          <a:p>
            <a:pPr marL="0" indent="0" algn="ctr">
              <a:buNone/>
            </a:pPr>
            <a:r>
              <a:rPr lang="en-US" dirty="0"/>
              <a:t>I'll tell you a type.</a:t>
            </a:r>
          </a:p>
          <a:p>
            <a:pPr marL="0" indent="0" algn="ctr">
              <a:buNone/>
            </a:pPr>
            <a:r>
              <a:rPr lang="en-US" dirty="0"/>
              <a:t>You tell me how many values it has.</a:t>
            </a:r>
          </a:p>
          <a:p>
            <a:pPr marL="0" indent="0" algn="ctr">
              <a:buNone/>
            </a:pPr>
            <a:r>
              <a:rPr lang="en-US" dirty="0"/>
              <a:t>There are no tricks: if it seems obvious, it is!</a:t>
            </a:r>
          </a:p>
        </p:txBody>
      </p:sp>
    </p:spTree>
    <p:extLst>
      <p:ext uri="{BB962C8B-B14F-4D97-AF65-F5344CB8AC3E}">
        <p14:creationId xmlns:p14="http://schemas.microsoft.com/office/powerpoint/2010/main" val="16537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8" y="1117599"/>
            <a:ext cx="10932609" cy="31393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{}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{}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– bundling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9" y="1117600"/>
            <a:ext cx="10932609" cy="28623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overload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[](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[](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3.141592653589793238463;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}),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–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8" y="1117600"/>
            <a:ext cx="10932609" cy="20313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{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{4},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{2}};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areaSum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0.0,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[](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"area sum = 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areaSum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–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– usage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609" y="3583709"/>
            <a:ext cx="10932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r>
              <a:rPr lang="en-US" dirty="0"/>
              <a:t>area sum = 28.5664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3608" y="1117600"/>
            <a:ext cx="10932609" cy="20313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{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{4},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{2}};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areaSum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0.0,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[](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"area sum = 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areaSum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8" y="1117600"/>
            <a:ext cx="10932609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~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</a:t>
            </a:r>
            <a:r>
              <a:rPr lang="en-US" dirty="0" smtClean="0"/>
              <a:t>– adding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8" y="1117599"/>
            <a:ext cx="10932609" cy="526297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{}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 *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{}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2 *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3.141592653589793238463;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</a:t>
            </a:r>
            <a:r>
              <a:rPr lang="en-US" dirty="0"/>
              <a:t>– adding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1875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8" y="1117600"/>
            <a:ext cx="10932609" cy="31393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{}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{}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</a:t>
            </a:r>
            <a:r>
              <a:rPr lang="en-US" dirty="0"/>
              <a:t>– adding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848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8" y="1117600"/>
            <a:ext cx="10932609" cy="258532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overload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 *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[](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3.141592653589793238463;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2 *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}),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</a:t>
            </a:r>
            <a:r>
              <a:rPr lang="en-US" dirty="0"/>
              <a:t>– adding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1894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8" y="1117600"/>
            <a:ext cx="10932609" cy="23083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{}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3.141592653589793238463;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</a:t>
            </a:r>
            <a:r>
              <a:rPr lang="en-US" dirty="0"/>
              <a:t>– adding </a:t>
            </a:r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8" y="1117600"/>
            <a:ext cx="10932609" cy="175432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{}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</a:t>
            </a:r>
            <a:r>
              <a:rPr lang="en-US" dirty="0"/>
              <a:t>– adding </a:t>
            </a:r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413" y="1670182"/>
            <a:ext cx="9310857" cy="547117"/>
          </a:xfrm>
        </p:spPr>
        <p:txBody>
          <a:bodyPr/>
          <a:lstStyle/>
          <a:p>
            <a:pPr algn="ctr"/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3609" y="2503250"/>
            <a:ext cx="11184467" cy="90497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Types </a:t>
            </a:r>
            <a:r>
              <a:rPr lang="en-US" dirty="0"/>
              <a:t>as sets of values</a:t>
            </a:r>
          </a:p>
        </p:txBody>
      </p:sp>
    </p:spTree>
    <p:extLst>
      <p:ext uri="{BB962C8B-B14F-4D97-AF65-F5344CB8AC3E}">
        <p14:creationId xmlns:p14="http://schemas.microsoft.com/office/powerpoint/2010/main" val="34634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9" y="1117600"/>
            <a:ext cx="10932609" cy="28623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overload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[](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[](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3.141592653589793238463;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}),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– adding type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3608" y="4412305"/>
            <a:ext cx="109326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error: no matching function for call to ‘__invoke(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overload_set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&lt;area(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Shape&amp;)::&lt;lambda(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Square&amp;)&gt;, area(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Shape&amp;)::&lt;lambda(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Circle&amp;)&gt; &gt;,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variant_alternative_t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&lt;2,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::variant&lt;Square, Circle, Triangle&gt; &gt;&amp;)’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9" y="1117600"/>
            <a:ext cx="10932609" cy="36933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overload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[](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[](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3.141592653589793238463;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[](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2;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}),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</a:t>
            </a:r>
            <a:r>
              <a:rPr lang="en-US" dirty="0"/>
              <a:t>– adding </a:t>
            </a:r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30152"/>
              </p:ext>
            </p:extLst>
          </p:nvPr>
        </p:nvGraphicFramePr>
        <p:xfrm>
          <a:off x="603609" y="1047606"/>
          <a:ext cx="10213172" cy="459658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106586">
                  <a:extLst>
                    <a:ext uri="{9D8B030D-6E8A-4147-A177-3AD203B41FA5}">
                      <a16:colId xmlns:a16="http://schemas.microsoft.com/office/drawing/2014/main" val="3223243554"/>
                    </a:ext>
                  </a:extLst>
                </a:gridCol>
                <a:gridCol w="5106586">
                  <a:extLst>
                    <a:ext uri="{9D8B030D-6E8A-4147-A177-3AD203B41FA5}">
                      <a16:colId xmlns:a16="http://schemas.microsoft.com/office/drawing/2014/main" val="1776085037"/>
                    </a:ext>
                  </a:extLst>
                </a:gridCol>
              </a:tblGrid>
              <a:tr h="33429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effectLst/>
                        </a:rPr>
                        <a:t>Inheritance</a:t>
                      </a:r>
                      <a:endParaRPr lang="en-US" sz="1600" dirty="0">
                        <a:effectLst/>
                      </a:endParaRPr>
                    </a:p>
                  </a:txBody>
                  <a:tcPr marL="83574" marR="83574" marT="41787" marB="417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std</a:t>
                      </a:r>
                      <a:r>
                        <a:rPr lang="en-US" sz="1600" dirty="0">
                          <a:effectLst/>
                        </a:rPr>
                        <a:t>::variant</a:t>
                      </a:r>
                    </a:p>
                  </a:txBody>
                  <a:tcPr marL="83574" marR="83574" marT="41787" marB="41787" anchor="ctr"/>
                </a:tc>
                <a:extLst>
                  <a:ext uri="{0D108BD9-81ED-4DB2-BD59-A6C34878D82A}">
                    <a16:rowId xmlns:a16="http://schemas.microsoft.com/office/drawing/2014/main" val="696298893"/>
                  </a:ext>
                </a:extLst>
              </a:tr>
              <a:tr h="58501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Need not know all the derived types upfront (open-world assumption)</a:t>
                      </a:r>
                    </a:p>
                  </a:txBody>
                  <a:tcPr marL="83574" marR="83574" marT="41787" marB="417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Must know all the cases upfront (closed-world assumption)</a:t>
                      </a:r>
                    </a:p>
                  </a:txBody>
                  <a:tcPr marL="83574" marR="83574" marT="41787" marB="41787" anchor="ctr"/>
                </a:tc>
                <a:extLst>
                  <a:ext uri="{0D108BD9-81ED-4DB2-BD59-A6C34878D82A}">
                    <a16:rowId xmlns:a16="http://schemas.microsoft.com/office/drawing/2014/main" val="638331354"/>
                  </a:ext>
                </a:extLst>
              </a:tr>
              <a:tr h="33429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Dynamic Allocation (usually)</a:t>
                      </a:r>
                    </a:p>
                  </a:txBody>
                  <a:tcPr marL="83574" marR="83574" marT="41787" marB="417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No dynamic allocation</a:t>
                      </a:r>
                    </a:p>
                  </a:txBody>
                  <a:tcPr marL="83574" marR="83574" marT="41787" marB="41787" anchor="ctr"/>
                </a:tc>
                <a:extLst>
                  <a:ext uri="{0D108BD9-81ED-4DB2-BD59-A6C34878D82A}">
                    <a16:rowId xmlns:a16="http://schemas.microsoft.com/office/drawing/2014/main" val="2028564548"/>
                  </a:ext>
                </a:extLst>
              </a:tr>
              <a:tr h="33429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Intrusive (must inherit from the base class)</a:t>
                      </a:r>
                    </a:p>
                  </a:txBody>
                  <a:tcPr marL="83574" marR="83574" marT="41787" marB="417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Non-intrusive (third-party classes can participate)</a:t>
                      </a:r>
                    </a:p>
                  </a:txBody>
                  <a:tcPr marL="83574" marR="83574" marT="41787" marB="41787" anchor="ctr"/>
                </a:tc>
                <a:extLst>
                  <a:ext uri="{0D108BD9-81ED-4DB2-BD59-A6C34878D82A}">
                    <a16:rowId xmlns:a16="http://schemas.microsoft.com/office/drawing/2014/main" val="1496376887"/>
                  </a:ext>
                </a:extLst>
              </a:tr>
              <a:tr h="58501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Reference semantics (think how you copy a vector of pointers to base class?)</a:t>
                      </a:r>
                    </a:p>
                  </a:txBody>
                  <a:tcPr marL="83574" marR="83574" marT="41787" marB="417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Value semantics (copying is trivial)</a:t>
                      </a:r>
                    </a:p>
                  </a:txBody>
                  <a:tcPr marL="83574" marR="83574" marT="41787" marB="41787" anchor="ctr"/>
                </a:tc>
                <a:extLst>
                  <a:ext uri="{0D108BD9-81ED-4DB2-BD59-A6C34878D82A}">
                    <a16:rowId xmlns:a16="http://schemas.microsoft.com/office/drawing/2014/main" val="337691306"/>
                  </a:ext>
                </a:extLst>
              </a:tr>
              <a:tr h="33429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Algorithm scattered into classes</a:t>
                      </a:r>
                    </a:p>
                  </a:txBody>
                  <a:tcPr marL="83574" marR="83574" marT="41787" marB="417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Algorithm in one place</a:t>
                      </a:r>
                    </a:p>
                  </a:txBody>
                  <a:tcPr marL="83574" marR="83574" marT="41787" marB="41787" anchor="ctr"/>
                </a:tc>
                <a:extLst>
                  <a:ext uri="{0D108BD9-81ED-4DB2-BD59-A6C34878D82A}">
                    <a16:rowId xmlns:a16="http://schemas.microsoft.com/office/drawing/2014/main" val="3258044679"/>
                  </a:ext>
                </a:extLst>
              </a:tr>
              <a:tr h="58501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Language supported (Clear errors if pure-virtual is not implemented)</a:t>
                      </a:r>
                    </a:p>
                  </a:txBody>
                  <a:tcPr marL="83574" marR="83574" marT="41787" marB="417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Library supported (poor error messages)</a:t>
                      </a:r>
                    </a:p>
                  </a:txBody>
                  <a:tcPr marL="83574" marR="83574" marT="41787" marB="41787" anchor="ctr"/>
                </a:tc>
                <a:extLst>
                  <a:ext uri="{0D108BD9-81ED-4DB2-BD59-A6C34878D82A}">
                    <a16:rowId xmlns:a16="http://schemas.microsoft.com/office/drawing/2014/main" val="1164298035"/>
                  </a:ext>
                </a:extLst>
              </a:tr>
              <a:tr h="334297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Creates a first-class abstraction</a:t>
                      </a:r>
                    </a:p>
                  </a:txBody>
                  <a:tcPr marL="83574" marR="83574" marT="41787" marB="417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It’s just a container</a:t>
                      </a:r>
                    </a:p>
                  </a:txBody>
                  <a:tcPr marL="83574" marR="83574" marT="41787" marB="41787" anchor="ctr"/>
                </a:tc>
                <a:extLst>
                  <a:ext uri="{0D108BD9-81ED-4DB2-BD59-A6C34878D82A}">
                    <a16:rowId xmlns:a16="http://schemas.microsoft.com/office/drawing/2014/main" val="2570086436"/>
                  </a:ext>
                </a:extLst>
              </a:tr>
              <a:tr h="33429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Keeps fluent interfaces</a:t>
                      </a:r>
                    </a:p>
                  </a:txBody>
                  <a:tcPr marL="83574" marR="83574" marT="41787" marB="417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Disables fluent interfaces. Repeated std::visit</a:t>
                      </a:r>
                    </a:p>
                  </a:txBody>
                  <a:tcPr marL="83574" marR="83574" marT="41787" marB="41787" anchor="ctr"/>
                </a:tc>
                <a:extLst>
                  <a:ext uri="{0D108BD9-81ED-4DB2-BD59-A6C34878D82A}">
                    <a16:rowId xmlns:a16="http://schemas.microsoft.com/office/drawing/2014/main" val="3220359706"/>
                  </a:ext>
                </a:extLst>
              </a:tr>
              <a:tr h="83574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Adding a new operation (generally) boils down to implementing a polymorphic method in all the classes</a:t>
                      </a:r>
                    </a:p>
                  </a:txBody>
                  <a:tcPr marL="83574" marR="83574" marT="41787" marB="417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Adding a new operation simply requires writing a new free function</a:t>
                      </a:r>
                    </a:p>
                  </a:txBody>
                  <a:tcPr marL="83574" marR="83574" marT="41787" marB="41787" anchor="ctr"/>
                </a:tc>
                <a:extLst>
                  <a:ext uri="{0D108BD9-81ED-4DB2-BD59-A6C34878D82A}">
                    <a16:rowId xmlns:a16="http://schemas.microsoft.com/office/drawing/2014/main" val="104095329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6909" y="5837382"/>
            <a:ext cx="73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</a:t>
            </a:r>
            <a:r>
              <a:rPr lang="en-US" sz="1400">
                <a:hlinkClick r:id="rId2"/>
              </a:rPr>
              <a:t>://</a:t>
            </a:r>
            <a:r>
              <a:rPr lang="en-US" sz="1400" smtClean="0">
                <a:hlinkClick r:id="rId2"/>
              </a:rPr>
              <a:t>cpptruths.blogspot.co.il/2018/02/inheritance-vs-stdvariant-based.html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80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.memegen.com/xqyxt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03" y="1361209"/>
            <a:ext cx="48768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4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Product types: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– language based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::tuple – library based</a:t>
            </a:r>
          </a:p>
          <a:p>
            <a:r>
              <a:rPr lang="en-US" dirty="0" smtClean="0"/>
              <a:t>Sum types: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::variant – library based</a:t>
            </a:r>
          </a:p>
          <a:p>
            <a:pPr lvl="1"/>
            <a:r>
              <a:rPr lang="en-US" dirty="0" smtClean="0"/>
              <a:t>No language based </a:t>
            </a:r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 language based variant: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3609" y="2016036"/>
            <a:ext cx="1105499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lvariant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user_information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6008186"/>
            <a:ext cx="7772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David </a:t>
            </a:r>
            <a:r>
              <a:rPr lang="en-US" dirty="0" err="1" smtClean="0">
                <a:hlinkClick r:id="rId2"/>
              </a:rPr>
              <a:t>Sankel</a:t>
            </a:r>
            <a:r>
              <a:rPr lang="en-US" dirty="0" smtClean="0">
                <a:hlinkClick r:id="rId2"/>
              </a:rPr>
              <a:t> - Pattern Matching and Language 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3609" y="2016036"/>
            <a:ext cx="11054990" cy="23083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lvariant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json_value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json_value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json_value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array;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monostate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4133" y="1191685"/>
            <a:ext cx="11184467" cy="48013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set_score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fire_missile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{};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fire_laser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intensity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set_score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fire_missile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fire_laser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4133" y="1191685"/>
            <a:ext cx="11184467" cy="175432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lvariant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set_score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monostate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fire_missile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fire_laser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609" y="2059332"/>
            <a:ext cx="1105499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0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– visitation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6832" y="1217085"/>
            <a:ext cx="11184468" cy="48013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overload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[&amp;](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set_score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"Set the score to 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[&amp;](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fire_missile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&amp;) {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"Fire a missile.\n"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[&amp;](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fire_laser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"Fire a laser with 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intensity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intensity.\n"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[&amp;](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"Rotate by 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degrees.\n"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}),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– pattern matching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4133" y="1207560"/>
            <a:ext cx="11120967" cy="34163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inspect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set_score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"Set the score to 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".\n"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fire_missile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"Fire a missile.\n"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fire_laser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intensity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"Fire a laser with 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intensity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intensity.\n"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degrees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"Rotate by 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degrees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degrees.\n"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– switch on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132" y="1060806"/>
            <a:ext cx="11120967" cy="53553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216F85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altLang="en-US" dirty="0">
                <a:solidFill>
                  <a:srgbClr val="6F008A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dirty="0">
                <a:solidFill>
                  <a:srgbClr val="6F008A"/>
                </a:solidFill>
                <a:latin typeface="Consolas" panose="020B0609020204030204" pitchFamily="49" charset="0"/>
              </a:rPr>
              <a:t>yellow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dirty="0">
                <a:solidFill>
                  <a:srgbClr val="6F008A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dirty="0">
                <a:solidFill>
                  <a:srgbClr val="6F008A"/>
                </a:solidFill>
                <a:latin typeface="Consolas" panose="020B0609020204030204" pitchFamily="49" charset="0"/>
              </a:rPr>
              <a:t>blue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opengl_color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(1.0, 0.0, 0.0);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(1.0, 1.0, 0.0);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(0.0, 1.0, 0.0);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(0.0, 0.0, 1.0);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abort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– pattern matching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6832" y="1078586"/>
            <a:ext cx="11184468" cy="23083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216F85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altLang="en-US" dirty="0">
                <a:solidFill>
                  <a:srgbClr val="6F008A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dirty="0">
                <a:solidFill>
                  <a:srgbClr val="6F008A"/>
                </a:solidFill>
                <a:latin typeface="Consolas" panose="020B0609020204030204" pitchFamily="49" charset="0"/>
              </a:rPr>
              <a:t>yellow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dirty="0">
                <a:solidFill>
                  <a:srgbClr val="6F008A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dirty="0">
                <a:solidFill>
                  <a:srgbClr val="6F008A"/>
                </a:solidFill>
                <a:latin typeface="Consolas" panose="020B0609020204030204" pitchFamily="49" charset="0"/>
              </a:rPr>
              <a:t>blue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opengl_color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inspect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(1.0, 0.0, 0.0)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(1.0, 1.0, 0.0)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(0.0, 1.0, 0.0)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(0.0, 0.0, 1.0)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– inspecting </a:t>
            </a:r>
            <a:r>
              <a:rPr lang="en-US" dirty="0" err="1" smtClean="0"/>
              <a:t>struct</a:t>
            </a:r>
            <a:r>
              <a:rPr lang="en-US" dirty="0" smtClean="0"/>
              <a:t> contents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2231" y="951917"/>
            <a:ext cx="11120967" cy="53553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hitpoints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lives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hangingPunct="0"/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takeDamage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216F85"/>
                </a:solidFill>
                <a:latin typeface="Consolas" panose="020B0609020204030204" pitchFamily="49" charset="0"/>
              </a:rPr>
              <a:t>player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hitpoints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0 &amp;&amp; 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lives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0)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gameOver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hitpoints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0) 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hitpoints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10;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lives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hitpoints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3) 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hitpoints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messageAlmostDead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hitpoints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– pattern matching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2232" y="1060389"/>
            <a:ext cx="11120968" cy="39703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216F85"/>
                </a:solidFill>
                <a:latin typeface="Consolas" panose="020B0609020204030204" pitchFamily="49" charset="0"/>
              </a:rPr>
              <a:t>player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i="1" dirty="0" err="1">
                <a:solidFill>
                  <a:srgbClr val="216F85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i="1" dirty="0">
                <a:solidFill>
                  <a:srgbClr val="216F85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hitpoints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lives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0" eaLnBrk="0" hangingPunct="0"/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takeDamage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inspect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hitpoints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0,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lives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0}    =&gt;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gameOver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hitpoints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@0,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lives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=&gt;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10,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hitpoints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3)   =&gt; {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messageAlmostDead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hitpoints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=&gt;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3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609" y="2059332"/>
            <a:ext cx="1105499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4133" y="2668432"/>
            <a:ext cx="11184467" cy="62787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39994" indent="-239994" algn="l" defTabSz="791980" rtl="0" eaLnBrk="1" fontAlgn="base" hangingPunct="1">
              <a:spcBef>
                <a:spcPts val="16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>
                <a:tab pos="243411" algn="l"/>
              </a:tabLst>
              <a:defRPr sz="2667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9988" indent="-239994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92000"/>
              <a:buFontTx/>
              <a:buBlip>
                <a:blip r:embed="rId3"/>
              </a:buBlip>
              <a:tabLst>
                <a:tab pos="1077357" algn="l"/>
              </a:tabLst>
              <a:defRPr sz="24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67981" marR="0" indent="-239994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4"/>
              </a:buBlip>
              <a:tabLst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59976" marR="0" indent="-239994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  <a:defRPr lang="en-US"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93770" marR="0" indent="-239178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C903"/>
              </a:buClr>
              <a:buSzPct val="100000"/>
              <a:buFontTx/>
              <a:buBlip>
                <a:blip r:embed="rId5"/>
              </a:buBlip>
              <a:tabLst>
                <a:tab pos="960943" algn="l"/>
              </a:tabLst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77476" indent="-1200121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0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2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1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2 (true and </a:t>
            </a:r>
            <a:r>
              <a:rPr lang="en-US" dirty="0" smtClean="0"/>
              <a:t>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609" y="2059332"/>
            <a:ext cx="1105499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609" y="2059332"/>
            <a:ext cx="1105499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4133" y="2668432"/>
            <a:ext cx="11184467" cy="62787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39994" indent="-239994" algn="l" defTabSz="791980" rtl="0" eaLnBrk="1" fontAlgn="base" hangingPunct="1">
              <a:spcBef>
                <a:spcPts val="16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>
                <a:tab pos="243411" algn="l"/>
              </a:tabLst>
              <a:defRPr sz="2667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9988" indent="-239994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92000"/>
              <a:buFontTx/>
              <a:buBlip>
                <a:blip r:embed="rId3"/>
              </a:buBlip>
              <a:tabLst>
                <a:tab pos="1077357" algn="l"/>
              </a:tabLst>
              <a:defRPr sz="24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67981" marR="0" indent="-239994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4"/>
              </a:buBlip>
              <a:tabLst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59976" marR="0" indent="-239994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  <a:defRPr lang="en-US"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93770" marR="0" indent="-239178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C903"/>
              </a:buClr>
              <a:buSzPct val="100000"/>
              <a:buFontTx/>
              <a:buBlip>
                <a:blip r:embed="rId5"/>
              </a:buBlip>
              <a:tabLst>
                <a:tab pos="960943" algn="l"/>
              </a:tabLst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77476" indent="-1200121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0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2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1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256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609" y="2059332"/>
            <a:ext cx="1105499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609" y="2059332"/>
            <a:ext cx="1105499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4133" y="2668432"/>
            <a:ext cx="11184467" cy="62787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39994" indent="-239994" algn="l" defTabSz="791980" rtl="0" eaLnBrk="1" fontAlgn="base" hangingPunct="1">
              <a:spcBef>
                <a:spcPts val="16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>
                <a:tab pos="243411" algn="l"/>
              </a:tabLst>
              <a:defRPr sz="2667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9988" indent="-239994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92000"/>
              <a:buFontTx/>
              <a:buBlip>
                <a:blip r:embed="rId3"/>
              </a:buBlip>
              <a:tabLst>
                <a:tab pos="1077357" algn="l"/>
              </a:tabLst>
              <a:defRPr sz="24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67981" marR="0" indent="-239994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4"/>
              </a:buBlip>
              <a:tabLst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59976" marR="0" indent="-239994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  <a:defRPr lang="en-US"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93770" marR="0" indent="-239178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C903"/>
              </a:buClr>
              <a:buSzPct val="100000"/>
              <a:buFontTx/>
              <a:buBlip>
                <a:blip r:embed="rId5"/>
              </a:buBlip>
              <a:tabLst>
                <a:tab pos="960943" algn="l"/>
              </a:tabLst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77476" indent="-1200121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0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2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1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03609" y="2059332"/>
            <a:ext cx="11054991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FireSwampDangers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int8_t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FLAME_SPURTS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LIGHTNING_SAND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ROUSES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03609" y="2059332"/>
            <a:ext cx="11054991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FireSwampDangers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int8_t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FLAME_SPURTS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LIGHTNING_SAND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ROUSES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4133" y="3776428"/>
            <a:ext cx="11184467" cy="62787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39994" indent="-239994" algn="l" defTabSz="791980" rtl="0" eaLnBrk="1" fontAlgn="base" hangingPunct="1">
              <a:spcBef>
                <a:spcPts val="16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>
                <a:tab pos="243411" algn="l"/>
              </a:tabLst>
              <a:defRPr sz="2667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9988" indent="-239994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92000"/>
              <a:buFontTx/>
              <a:buBlip>
                <a:blip r:embed="rId3"/>
              </a:buBlip>
              <a:tabLst>
                <a:tab pos="1077357" algn="l"/>
              </a:tabLst>
              <a:defRPr sz="24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67981" marR="0" indent="-239994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4"/>
              </a:buBlip>
              <a:tabLst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59976" marR="0" indent="-239994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  <a:defRPr lang="en-US"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93770" marR="0" indent="-239178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C903"/>
              </a:buClr>
              <a:buSzPct val="100000"/>
              <a:buFontTx/>
              <a:buBlip>
                <a:blip r:embed="rId5"/>
              </a:buBlip>
              <a:tabLst>
                <a:tab pos="960943" algn="l"/>
              </a:tabLst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77476" indent="-1200121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0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2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1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megenerator.net/img/instances/500x/37964420/state-machines-state-machines-everywhe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39" y="1481281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132" y="2059332"/>
            <a:ext cx="11184467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132" y="2059332"/>
            <a:ext cx="11184467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4133" y="3776428"/>
            <a:ext cx="11184467" cy="62787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39994" indent="-239994" algn="l" defTabSz="791980" rtl="0" eaLnBrk="1" fontAlgn="base" hangingPunct="1">
              <a:spcBef>
                <a:spcPts val="16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>
                <a:tab pos="243411" algn="l"/>
              </a:tabLst>
              <a:defRPr sz="2667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9988" indent="-239994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92000"/>
              <a:buFontTx/>
              <a:buBlip>
                <a:blip r:embed="rId3"/>
              </a:buBlip>
              <a:tabLst>
                <a:tab pos="1077357" algn="l"/>
              </a:tabLst>
              <a:defRPr sz="24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67981" marR="0" indent="-239994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4"/>
              </a:buBlip>
              <a:tabLst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59976" marR="0" indent="-239994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  <a:defRPr lang="en-US"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93770" marR="0" indent="-239178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C903"/>
              </a:buClr>
              <a:buSzPct val="100000"/>
              <a:buFontTx/>
              <a:buBlip>
                <a:blip r:embed="rId5"/>
              </a:buBlip>
              <a:tabLst>
                <a:tab pos="960943" algn="l"/>
              </a:tabLst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77476" indent="-1200121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0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2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1" indent="-228486" algn="r" defTabSz="913942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As much as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7560" y="3132765"/>
            <a:ext cx="405688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67"/>
              </a:lnSpc>
            </a:pPr>
            <a:r>
              <a:rPr lang="en-US" sz="3733" b="1" kern="500" dirty="0">
                <a:solidFill>
                  <a:srgbClr val="072C62"/>
                </a:solidFill>
                <a:latin typeface="Arial"/>
                <a:cs typeface="Arial"/>
              </a:rPr>
              <a:t>END OF LEVEL 1</a:t>
            </a:r>
          </a:p>
        </p:txBody>
      </p:sp>
    </p:spTree>
    <p:extLst>
      <p:ext uri="{BB962C8B-B14F-4D97-AF65-F5344CB8AC3E}">
        <p14:creationId xmlns:p14="http://schemas.microsoft.com/office/powerpoint/2010/main" val="30489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</a:t>
            </a:r>
            <a:r>
              <a:rPr lang="en-US" smtClean="0"/>
              <a:t>data </a:t>
            </a:r>
            <a:r>
              <a:rPr lang="en-US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11451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Algebraically, a type is the number of values that inhabit it.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types are equivalent: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132" y="2556455"/>
            <a:ext cx="11184467" cy="175432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InatorButtons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ON_OFF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SELF_DESTRUCT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132" y="4530435"/>
            <a:ext cx="11184467" cy="150090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defTabSz="791980">
              <a:spcBef>
                <a:spcPts val="1600"/>
              </a:spcBef>
              <a:buClr>
                <a:schemeClr val="bg2"/>
              </a:buClr>
              <a:buSzPct val="100000"/>
              <a:tabLst>
                <a:tab pos="243411" algn="l"/>
              </a:tabLst>
            </a:pPr>
            <a:r>
              <a:rPr lang="en-US" sz="2667" dirty="0">
                <a:solidFill>
                  <a:schemeClr val="tx2"/>
                </a:solidFill>
                <a:latin typeface="+mn-lt"/>
                <a:cs typeface="+mn-cs"/>
              </a:rPr>
              <a:t>Let's move on to level 2.</a:t>
            </a:r>
          </a:p>
        </p:txBody>
      </p:sp>
    </p:spTree>
    <p:extLst>
      <p:ext uri="{BB962C8B-B14F-4D97-AF65-F5344CB8AC3E}">
        <p14:creationId xmlns:p14="http://schemas.microsoft.com/office/powerpoint/2010/main" val="105217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413" y="1670182"/>
            <a:ext cx="9310857" cy="547117"/>
          </a:xfrm>
        </p:spPr>
        <p:txBody>
          <a:bodyPr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3609" y="2503250"/>
            <a:ext cx="11184467" cy="90497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Aggregating </a:t>
            </a:r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7056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132" y="2059333"/>
            <a:ext cx="11184468" cy="37163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132" y="2059333"/>
            <a:ext cx="11184468" cy="37163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0515" y="2670736"/>
            <a:ext cx="2231701" cy="5027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defTabSz="791980">
              <a:spcBef>
                <a:spcPts val="1600"/>
              </a:spcBef>
              <a:buClr>
                <a:schemeClr val="bg2"/>
              </a:buClr>
              <a:buSzPct val="100000"/>
              <a:tabLst>
                <a:tab pos="243411" algn="l"/>
              </a:tabLst>
            </a:pPr>
            <a:r>
              <a:rPr lang="en-US" sz="2667" dirty="0">
                <a:solidFill>
                  <a:schemeClr val="tx2"/>
                </a:solidFill>
                <a:latin typeface="+mn-lt"/>
                <a:cs typeface="+mn-cs"/>
              </a:rPr>
              <a:t>256 * 2 = 512</a:t>
            </a:r>
          </a:p>
        </p:txBody>
      </p:sp>
    </p:spTree>
    <p:extLst>
      <p:ext uri="{BB962C8B-B14F-4D97-AF65-F5344CB8AC3E}">
        <p14:creationId xmlns:p14="http://schemas.microsoft.com/office/powerpoint/2010/main" val="25734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1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0515" y="3499429"/>
            <a:ext cx="2231701" cy="5027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defTabSz="791980">
              <a:spcBef>
                <a:spcPts val="1600"/>
              </a:spcBef>
              <a:buClr>
                <a:schemeClr val="bg2"/>
              </a:buClr>
              <a:buSzPct val="100000"/>
              <a:tabLst>
                <a:tab pos="243411" algn="l"/>
              </a:tabLst>
            </a:pPr>
            <a:r>
              <a:rPr lang="en-US" sz="2667" dirty="0">
                <a:solidFill>
                  <a:schemeClr val="tx2"/>
                </a:solidFill>
                <a:latin typeface="+mn-lt"/>
                <a:cs typeface="+mn-cs"/>
              </a:rPr>
              <a:t>256 * 2 = 512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1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1" cy="36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2180650" y="1193946"/>
            <a:ext cx="3238317" cy="1942990"/>
          </a:xfrm>
          <a:custGeom>
            <a:avLst/>
            <a:gdLst>
              <a:gd name="connsiteX0" fmla="*/ 0 w 3238317"/>
              <a:gd name="connsiteY0" fmla="*/ 194299 h 1942990"/>
              <a:gd name="connsiteX1" fmla="*/ 194299 w 3238317"/>
              <a:gd name="connsiteY1" fmla="*/ 0 h 1942990"/>
              <a:gd name="connsiteX2" fmla="*/ 3044018 w 3238317"/>
              <a:gd name="connsiteY2" fmla="*/ 0 h 1942990"/>
              <a:gd name="connsiteX3" fmla="*/ 3238317 w 3238317"/>
              <a:gd name="connsiteY3" fmla="*/ 194299 h 1942990"/>
              <a:gd name="connsiteX4" fmla="*/ 3238317 w 3238317"/>
              <a:gd name="connsiteY4" fmla="*/ 1748691 h 1942990"/>
              <a:gd name="connsiteX5" fmla="*/ 3044018 w 3238317"/>
              <a:gd name="connsiteY5" fmla="*/ 1942990 h 1942990"/>
              <a:gd name="connsiteX6" fmla="*/ 194299 w 3238317"/>
              <a:gd name="connsiteY6" fmla="*/ 1942990 h 1942990"/>
              <a:gd name="connsiteX7" fmla="*/ 0 w 3238317"/>
              <a:gd name="connsiteY7" fmla="*/ 1748691 h 1942990"/>
              <a:gd name="connsiteX8" fmla="*/ 0 w 3238317"/>
              <a:gd name="connsiteY8" fmla="*/ 194299 h 194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8317" h="1942990">
                <a:moveTo>
                  <a:pt x="0" y="194299"/>
                </a:moveTo>
                <a:cubicBezTo>
                  <a:pt x="0" y="86991"/>
                  <a:pt x="86991" y="0"/>
                  <a:pt x="194299" y="0"/>
                </a:cubicBezTo>
                <a:lnTo>
                  <a:pt x="3044018" y="0"/>
                </a:lnTo>
                <a:cubicBezTo>
                  <a:pt x="3151326" y="0"/>
                  <a:pt x="3238317" y="86991"/>
                  <a:pt x="3238317" y="194299"/>
                </a:cubicBezTo>
                <a:lnTo>
                  <a:pt x="3238317" y="1748691"/>
                </a:lnTo>
                <a:cubicBezTo>
                  <a:pt x="3238317" y="1855999"/>
                  <a:pt x="3151326" y="1942990"/>
                  <a:pt x="3044018" y="1942990"/>
                </a:cubicBezTo>
                <a:lnTo>
                  <a:pt x="194299" y="1942990"/>
                </a:lnTo>
                <a:cubicBezTo>
                  <a:pt x="86991" y="1942990"/>
                  <a:pt x="0" y="1855999"/>
                  <a:pt x="0" y="1748691"/>
                </a:cubicBezTo>
                <a:lnTo>
                  <a:pt x="0" y="1942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828" tIns="178828" rIns="178828" bIns="178828" numCol="1" spcCol="1270" anchor="t" anchorCtr="0">
            <a:noAutofit/>
          </a:bodyPr>
          <a:lstStyle/>
          <a:p>
            <a:pPr lvl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Disconnected</a:t>
            </a:r>
            <a:endParaRPr lang="en-US" sz="2500" kern="1200" dirty="0"/>
          </a:p>
        </p:txBody>
      </p:sp>
      <p:sp>
        <p:nvSpPr>
          <p:cNvPr id="8" name="Freeform 7"/>
          <p:cNvSpPr/>
          <p:nvPr/>
        </p:nvSpPr>
        <p:spPr>
          <a:xfrm>
            <a:off x="6714295" y="1193946"/>
            <a:ext cx="3238317" cy="1942990"/>
          </a:xfrm>
          <a:custGeom>
            <a:avLst/>
            <a:gdLst>
              <a:gd name="connsiteX0" fmla="*/ 0 w 3238317"/>
              <a:gd name="connsiteY0" fmla="*/ 194299 h 1942990"/>
              <a:gd name="connsiteX1" fmla="*/ 194299 w 3238317"/>
              <a:gd name="connsiteY1" fmla="*/ 0 h 1942990"/>
              <a:gd name="connsiteX2" fmla="*/ 3044018 w 3238317"/>
              <a:gd name="connsiteY2" fmla="*/ 0 h 1942990"/>
              <a:gd name="connsiteX3" fmla="*/ 3238317 w 3238317"/>
              <a:gd name="connsiteY3" fmla="*/ 194299 h 1942990"/>
              <a:gd name="connsiteX4" fmla="*/ 3238317 w 3238317"/>
              <a:gd name="connsiteY4" fmla="*/ 1748691 h 1942990"/>
              <a:gd name="connsiteX5" fmla="*/ 3044018 w 3238317"/>
              <a:gd name="connsiteY5" fmla="*/ 1942990 h 1942990"/>
              <a:gd name="connsiteX6" fmla="*/ 194299 w 3238317"/>
              <a:gd name="connsiteY6" fmla="*/ 1942990 h 1942990"/>
              <a:gd name="connsiteX7" fmla="*/ 0 w 3238317"/>
              <a:gd name="connsiteY7" fmla="*/ 1748691 h 1942990"/>
              <a:gd name="connsiteX8" fmla="*/ 0 w 3238317"/>
              <a:gd name="connsiteY8" fmla="*/ 194299 h 194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8317" h="1942990">
                <a:moveTo>
                  <a:pt x="0" y="194299"/>
                </a:moveTo>
                <a:cubicBezTo>
                  <a:pt x="0" y="86991"/>
                  <a:pt x="86991" y="0"/>
                  <a:pt x="194299" y="0"/>
                </a:cubicBezTo>
                <a:lnTo>
                  <a:pt x="3044018" y="0"/>
                </a:lnTo>
                <a:cubicBezTo>
                  <a:pt x="3151326" y="0"/>
                  <a:pt x="3238317" y="86991"/>
                  <a:pt x="3238317" y="194299"/>
                </a:cubicBezTo>
                <a:lnTo>
                  <a:pt x="3238317" y="1748691"/>
                </a:lnTo>
                <a:cubicBezTo>
                  <a:pt x="3238317" y="1855999"/>
                  <a:pt x="3151326" y="1942990"/>
                  <a:pt x="3044018" y="1942990"/>
                </a:cubicBezTo>
                <a:lnTo>
                  <a:pt x="194299" y="1942990"/>
                </a:lnTo>
                <a:cubicBezTo>
                  <a:pt x="86991" y="1942990"/>
                  <a:pt x="0" y="1855999"/>
                  <a:pt x="0" y="1748691"/>
                </a:cubicBezTo>
                <a:lnTo>
                  <a:pt x="0" y="1942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828" tIns="178828" rIns="178828" bIns="178828" numCol="1" spcCol="1270" anchor="t" anchorCtr="0">
            <a:noAutofit/>
          </a:bodyPr>
          <a:lstStyle/>
          <a:p>
            <a:pPr lvl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Connecting</a:t>
            </a:r>
            <a:endParaRPr lang="en-US" sz="2500" kern="1200" dirty="0"/>
          </a:p>
        </p:txBody>
      </p:sp>
      <p:sp>
        <p:nvSpPr>
          <p:cNvPr id="10" name="Freeform 9"/>
          <p:cNvSpPr/>
          <p:nvPr/>
        </p:nvSpPr>
        <p:spPr>
          <a:xfrm>
            <a:off x="6714295" y="3730298"/>
            <a:ext cx="3238317" cy="1942990"/>
          </a:xfrm>
          <a:custGeom>
            <a:avLst/>
            <a:gdLst>
              <a:gd name="connsiteX0" fmla="*/ 0 w 3238317"/>
              <a:gd name="connsiteY0" fmla="*/ 194299 h 1942990"/>
              <a:gd name="connsiteX1" fmla="*/ 194299 w 3238317"/>
              <a:gd name="connsiteY1" fmla="*/ 0 h 1942990"/>
              <a:gd name="connsiteX2" fmla="*/ 3044018 w 3238317"/>
              <a:gd name="connsiteY2" fmla="*/ 0 h 1942990"/>
              <a:gd name="connsiteX3" fmla="*/ 3238317 w 3238317"/>
              <a:gd name="connsiteY3" fmla="*/ 194299 h 1942990"/>
              <a:gd name="connsiteX4" fmla="*/ 3238317 w 3238317"/>
              <a:gd name="connsiteY4" fmla="*/ 1748691 h 1942990"/>
              <a:gd name="connsiteX5" fmla="*/ 3044018 w 3238317"/>
              <a:gd name="connsiteY5" fmla="*/ 1942990 h 1942990"/>
              <a:gd name="connsiteX6" fmla="*/ 194299 w 3238317"/>
              <a:gd name="connsiteY6" fmla="*/ 1942990 h 1942990"/>
              <a:gd name="connsiteX7" fmla="*/ 0 w 3238317"/>
              <a:gd name="connsiteY7" fmla="*/ 1748691 h 1942990"/>
              <a:gd name="connsiteX8" fmla="*/ 0 w 3238317"/>
              <a:gd name="connsiteY8" fmla="*/ 194299 h 194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8317" h="1942990">
                <a:moveTo>
                  <a:pt x="0" y="194299"/>
                </a:moveTo>
                <a:cubicBezTo>
                  <a:pt x="0" y="86991"/>
                  <a:pt x="86991" y="0"/>
                  <a:pt x="194299" y="0"/>
                </a:cubicBezTo>
                <a:lnTo>
                  <a:pt x="3044018" y="0"/>
                </a:lnTo>
                <a:cubicBezTo>
                  <a:pt x="3151326" y="0"/>
                  <a:pt x="3238317" y="86991"/>
                  <a:pt x="3238317" y="194299"/>
                </a:cubicBezTo>
                <a:lnTo>
                  <a:pt x="3238317" y="1748691"/>
                </a:lnTo>
                <a:cubicBezTo>
                  <a:pt x="3238317" y="1855999"/>
                  <a:pt x="3151326" y="1942990"/>
                  <a:pt x="3044018" y="1942990"/>
                </a:cubicBezTo>
                <a:lnTo>
                  <a:pt x="194299" y="1942990"/>
                </a:lnTo>
                <a:cubicBezTo>
                  <a:pt x="86991" y="1942990"/>
                  <a:pt x="0" y="1855999"/>
                  <a:pt x="0" y="1748691"/>
                </a:cubicBezTo>
                <a:lnTo>
                  <a:pt x="0" y="1942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828" tIns="178828" rIns="178828" bIns="178828" numCol="1" spcCol="1270" anchor="t" anchorCtr="0">
            <a:noAutofit/>
          </a:bodyPr>
          <a:lstStyle/>
          <a:p>
            <a:pPr lvl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Connected</a:t>
            </a:r>
            <a:endParaRPr lang="en-US" sz="3200" kern="1200" dirty="0"/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500" kern="1200" dirty="0" smtClean="0"/>
              <a:t>Last ping time</a:t>
            </a:r>
            <a:endParaRPr lang="he-IL" sz="2500" kern="1200" dirty="0" smtClean="0"/>
          </a:p>
          <a:p>
            <a:pPr marL="228600" lvl="1" indent="-228600" defTabSz="111125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500" dirty="0" smtClean="0"/>
              <a:t>Connected </a:t>
            </a:r>
            <a:r>
              <a:rPr lang="en-US" sz="2500" dirty="0"/>
              <a:t>time</a:t>
            </a:r>
          </a:p>
          <a:p>
            <a:pPr marL="228600" lvl="1" indent="-228600" defTabSz="111125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500" dirty="0"/>
              <a:t>Connection ID</a:t>
            </a: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5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2180650" y="3730298"/>
            <a:ext cx="3238317" cy="1942990"/>
          </a:xfrm>
          <a:custGeom>
            <a:avLst/>
            <a:gdLst>
              <a:gd name="connsiteX0" fmla="*/ 0 w 3238317"/>
              <a:gd name="connsiteY0" fmla="*/ 194299 h 1942990"/>
              <a:gd name="connsiteX1" fmla="*/ 194299 w 3238317"/>
              <a:gd name="connsiteY1" fmla="*/ 0 h 1942990"/>
              <a:gd name="connsiteX2" fmla="*/ 3044018 w 3238317"/>
              <a:gd name="connsiteY2" fmla="*/ 0 h 1942990"/>
              <a:gd name="connsiteX3" fmla="*/ 3238317 w 3238317"/>
              <a:gd name="connsiteY3" fmla="*/ 194299 h 1942990"/>
              <a:gd name="connsiteX4" fmla="*/ 3238317 w 3238317"/>
              <a:gd name="connsiteY4" fmla="*/ 1748691 h 1942990"/>
              <a:gd name="connsiteX5" fmla="*/ 3044018 w 3238317"/>
              <a:gd name="connsiteY5" fmla="*/ 1942990 h 1942990"/>
              <a:gd name="connsiteX6" fmla="*/ 194299 w 3238317"/>
              <a:gd name="connsiteY6" fmla="*/ 1942990 h 1942990"/>
              <a:gd name="connsiteX7" fmla="*/ 0 w 3238317"/>
              <a:gd name="connsiteY7" fmla="*/ 1748691 h 1942990"/>
              <a:gd name="connsiteX8" fmla="*/ 0 w 3238317"/>
              <a:gd name="connsiteY8" fmla="*/ 194299 h 194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8317" h="1942990">
                <a:moveTo>
                  <a:pt x="0" y="194299"/>
                </a:moveTo>
                <a:cubicBezTo>
                  <a:pt x="0" y="86991"/>
                  <a:pt x="86991" y="0"/>
                  <a:pt x="194299" y="0"/>
                </a:cubicBezTo>
                <a:lnTo>
                  <a:pt x="3044018" y="0"/>
                </a:lnTo>
                <a:cubicBezTo>
                  <a:pt x="3151326" y="0"/>
                  <a:pt x="3238317" y="86991"/>
                  <a:pt x="3238317" y="194299"/>
                </a:cubicBezTo>
                <a:lnTo>
                  <a:pt x="3238317" y="1748691"/>
                </a:lnTo>
                <a:cubicBezTo>
                  <a:pt x="3238317" y="1855999"/>
                  <a:pt x="3151326" y="1942990"/>
                  <a:pt x="3044018" y="1942990"/>
                </a:cubicBezTo>
                <a:lnTo>
                  <a:pt x="194299" y="1942990"/>
                </a:lnTo>
                <a:cubicBezTo>
                  <a:pt x="86991" y="1942990"/>
                  <a:pt x="0" y="1855999"/>
                  <a:pt x="0" y="1748691"/>
                </a:cubicBezTo>
                <a:lnTo>
                  <a:pt x="0" y="1942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828" tIns="178828" rIns="178828" bIns="178828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Aft>
                <a:spcPct val="35000"/>
              </a:spcAft>
            </a:pPr>
            <a:r>
              <a:rPr lang="en-US" sz="3200" dirty="0"/>
              <a:t>Interrupted</a:t>
            </a:r>
          </a:p>
          <a:p>
            <a:pPr marL="228600" lvl="1" indent="-228600" defTabSz="111125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500" dirty="0"/>
              <a:t>Disconnected time</a:t>
            </a:r>
          </a:p>
          <a:p>
            <a:pPr marL="228600" lvl="1" indent="-228600" defTabSz="111125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500" dirty="0"/>
              <a:t>Reconnect </a:t>
            </a:r>
            <a:r>
              <a:rPr lang="en-US" sz="2500" dirty="0" smtClean="0"/>
              <a:t>timer</a:t>
            </a:r>
            <a:endParaRPr lang="en-US" sz="25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490878" y="1763890"/>
            <a:ext cx="1223417" cy="518130"/>
            <a:chOff x="5490878" y="1763890"/>
            <a:chExt cx="1223417" cy="518130"/>
          </a:xfrm>
        </p:grpSpPr>
        <p:sp>
          <p:nvSpPr>
            <p:cNvPr id="7" name="Freeform 6"/>
            <p:cNvSpPr/>
            <p:nvPr/>
          </p:nvSpPr>
          <p:spPr>
            <a:xfrm>
              <a:off x="5529262" y="1763890"/>
              <a:ext cx="1185033" cy="518130"/>
            </a:xfrm>
            <a:custGeom>
              <a:avLst/>
              <a:gdLst>
                <a:gd name="connsiteX0" fmla="*/ 0 w 686523"/>
                <a:gd name="connsiteY0" fmla="*/ 160620 h 803102"/>
                <a:gd name="connsiteX1" fmla="*/ 343262 w 686523"/>
                <a:gd name="connsiteY1" fmla="*/ 160620 h 803102"/>
                <a:gd name="connsiteX2" fmla="*/ 343262 w 686523"/>
                <a:gd name="connsiteY2" fmla="*/ 0 h 803102"/>
                <a:gd name="connsiteX3" fmla="*/ 686523 w 686523"/>
                <a:gd name="connsiteY3" fmla="*/ 401551 h 803102"/>
                <a:gd name="connsiteX4" fmla="*/ 343262 w 686523"/>
                <a:gd name="connsiteY4" fmla="*/ 803102 h 803102"/>
                <a:gd name="connsiteX5" fmla="*/ 343262 w 686523"/>
                <a:gd name="connsiteY5" fmla="*/ 642482 h 803102"/>
                <a:gd name="connsiteX6" fmla="*/ 0 w 686523"/>
                <a:gd name="connsiteY6" fmla="*/ 642482 h 803102"/>
                <a:gd name="connsiteX7" fmla="*/ 0 w 686523"/>
                <a:gd name="connsiteY7" fmla="*/ 160620 h 8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6523" h="803102">
                  <a:moveTo>
                    <a:pt x="0" y="160620"/>
                  </a:moveTo>
                  <a:lnTo>
                    <a:pt x="343262" y="160620"/>
                  </a:lnTo>
                  <a:lnTo>
                    <a:pt x="343262" y="0"/>
                  </a:lnTo>
                  <a:lnTo>
                    <a:pt x="686523" y="401551"/>
                  </a:lnTo>
                  <a:lnTo>
                    <a:pt x="343262" y="803102"/>
                  </a:lnTo>
                  <a:lnTo>
                    <a:pt x="343262" y="642482"/>
                  </a:lnTo>
                  <a:lnTo>
                    <a:pt x="0" y="642482"/>
                  </a:lnTo>
                  <a:lnTo>
                    <a:pt x="0" y="16062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60620" rIns="205957" bIns="16062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90878" y="1857664"/>
              <a:ext cx="1074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connect()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 rot="1771845" flipH="1">
            <a:off x="5373135" y="3119900"/>
            <a:ext cx="1536630" cy="518130"/>
            <a:chOff x="5388591" y="1763890"/>
            <a:chExt cx="1325704" cy="518130"/>
          </a:xfrm>
        </p:grpSpPr>
        <p:sp>
          <p:nvSpPr>
            <p:cNvPr id="20" name="Freeform 19"/>
            <p:cNvSpPr/>
            <p:nvPr/>
          </p:nvSpPr>
          <p:spPr>
            <a:xfrm>
              <a:off x="5529262" y="1763890"/>
              <a:ext cx="1185033" cy="518130"/>
            </a:xfrm>
            <a:custGeom>
              <a:avLst/>
              <a:gdLst>
                <a:gd name="connsiteX0" fmla="*/ 0 w 686523"/>
                <a:gd name="connsiteY0" fmla="*/ 160620 h 803102"/>
                <a:gd name="connsiteX1" fmla="*/ 343262 w 686523"/>
                <a:gd name="connsiteY1" fmla="*/ 160620 h 803102"/>
                <a:gd name="connsiteX2" fmla="*/ 343262 w 686523"/>
                <a:gd name="connsiteY2" fmla="*/ 0 h 803102"/>
                <a:gd name="connsiteX3" fmla="*/ 686523 w 686523"/>
                <a:gd name="connsiteY3" fmla="*/ 401551 h 803102"/>
                <a:gd name="connsiteX4" fmla="*/ 343262 w 686523"/>
                <a:gd name="connsiteY4" fmla="*/ 803102 h 803102"/>
                <a:gd name="connsiteX5" fmla="*/ 343262 w 686523"/>
                <a:gd name="connsiteY5" fmla="*/ 642482 h 803102"/>
                <a:gd name="connsiteX6" fmla="*/ 0 w 686523"/>
                <a:gd name="connsiteY6" fmla="*/ 642482 h 803102"/>
                <a:gd name="connsiteX7" fmla="*/ 0 w 686523"/>
                <a:gd name="connsiteY7" fmla="*/ 160620 h 8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6523" h="803102">
                  <a:moveTo>
                    <a:pt x="0" y="160620"/>
                  </a:moveTo>
                  <a:lnTo>
                    <a:pt x="343262" y="160620"/>
                  </a:lnTo>
                  <a:lnTo>
                    <a:pt x="343262" y="0"/>
                  </a:lnTo>
                  <a:lnTo>
                    <a:pt x="686523" y="401551"/>
                  </a:lnTo>
                  <a:lnTo>
                    <a:pt x="343262" y="803102"/>
                  </a:lnTo>
                  <a:lnTo>
                    <a:pt x="343262" y="642482"/>
                  </a:lnTo>
                  <a:lnTo>
                    <a:pt x="0" y="642482"/>
                  </a:lnTo>
                  <a:lnTo>
                    <a:pt x="0" y="16062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60620" rIns="205957" bIns="16062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88591" y="1874294"/>
              <a:ext cx="1074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disonnect</a:t>
              </a:r>
              <a:r>
                <a:rPr lang="en-US" sz="1400" dirty="0" smtClean="0"/>
                <a:t>()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 flipH="1">
            <a:off x="5450978" y="4442728"/>
            <a:ext cx="1231306" cy="518130"/>
            <a:chOff x="5490878" y="1763890"/>
            <a:chExt cx="1223417" cy="518130"/>
          </a:xfrm>
        </p:grpSpPr>
        <p:sp>
          <p:nvSpPr>
            <p:cNvPr id="23" name="Freeform 22"/>
            <p:cNvSpPr/>
            <p:nvPr/>
          </p:nvSpPr>
          <p:spPr>
            <a:xfrm>
              <a:off x="5529262" y="1763890"/>
              <a:ext cx="1185033" cy="518130"/>
            </a:xfrm>
            <a:custGeom>
              <a:avLst/>
              <a:gdLst>
                <a:gd name="connsiteX0" fmla="*/ 0 w 686523"/>
                <a:gd name="connsiteY0" fmla="*/ 160620 h 803102"/>
                <a:gd name="connsiteX1" fmla="*/ 343262 w 686523"/>
                <a:gd name="connsiteY1" fmla="*/ 160620 h 803102"/>
                <a:gd name="connsiteX2" fmla="*/ 343262 w 686523"/>
                <a:gd name="connsiteY2" fmla="*/ 0 h 803102"/>
                <a:gd name="connsiteX3" fmla="*/ 686523 w 686523"/>
                <a:gd name="connsiteY3" fmla="*/ 401551 h 803102"/>
                <a:gd name="connsiteX4" fmla="*/ 343262 w 686523"/>
                <a:gd name="connsiteY4" fmla="*/ 803102 h 803102"/>
                <a:gd name="connsiteX5" fmla="*/ 343262 w 686523"/>
                <a:gd name="connsiteY5" fmla="*/ 642482 h 803102"/>
                <a:gd name="connsiteX6" fmla="*/ 0 w 686523"/>
                <a:gd name="connsiteY6" fmla="*/ 642482 h 803102"/>
                <a:gd name="connsiteX7" fmla="*/ 0 w 686523"/>
                <a:gd name="connsiteY7" fmla="*/ 160620 h 8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6523" h="803102">
                  <a:moveTo>
                    <a:pt x="0" y="160620"/>
                  </a:moveTo>
                  <a:lnTo>
                    <a:pt x="343262" y="160620"/>
                  </a:lnTo>
                  <a:lnTo>
                    <a:pt x="343262" y="0"/>
                  </a:lnTo>
                  <a:lnTo>
                    <a:pt x="686523" y="401551"/>
                  </a:lnTo>
                  <a:lnTo>
                    <a:pt x="343262" y="803102"/>
                  </a:lnTo>
                  <a:lnTo>
                    <a:pt x="343262" y="642482"/>
                  </a:lnTo>
                  <a:lnTo>
                    <a:pt x="0" y="642482"/>
                  </a:lnTo>
                  <a:lnTo>
                    <a:pt x="0" y="16062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60620" rIns="205957" bIns="16062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90878" y="1857664"/>
              <a:ext cx="1074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  <a:r>
                <a:rPr lang="en-US" sz="1400" dirty="0" smtClean="0"/>
                <a:t>nterrupt()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rot="5400000">
            <a:off x="7672906" y="3012900"/>
            <a:ext cx="1223415" cy="518130"/>
            <a:chOff x="5490880" y="1763890"/>
            <a:chExt cx="1223415" cy="518130"/>
          </a:xfrm>
        </p:grpSpPr>
        <p:sp>
          <p:nvSpPr>
            <p:cNvPr id="26" name="Freeform 25"/>
            <p:cNvSpPr/>
            <p:nvPr/>
          </p:nvSpPr>
          <p:spPr>
            <a:xfrm>
              <a:off x="5529262" y="1763890"/>
              <a:ext cx="1185033" cy="518130"/>
            </a:xfrm>
            <a:custGeom>
              <a:avLst/>
              <a:gdLst>
                <a:gd name="connsiteX0" fmla="*/ 0 w 686523"/>
                <a:gd name="connsiteY0" fmla="*/ 160620 h 803102"/>
                <a:gd name="connsiteX1" fmla="*/ 343262 w 686523"/>
                <a:gd name="connsiteY1" fmla="*/ 160620 h 803102"/>
                <a:gd name="connsiteX2" fmla="*/ 343262 w 686523"/>
                <a:gd name="connsiteY2" fmla="*/ 0 h 803102"/>
                <a:gd name="connsiteX3" fmla="*/ 686523 w 686523"/>
                <a:gd name="connsiteY3" fmla="*/ 401551 h 803102"/>
                <a:gd name="connsiteX4" fmla="*/ 343262 w 686523"/>
                <a:gd name="connsiteY4" fmla="*/ 803102 h 803102"/>
                <a:gd name="connsiteX5" fmla="*/ 343262 w 686523"/>
                <a:gd name="connsiteY5" fmla="*/ 642482 h 803102"/>
                <a:gd name="connsiteX6" fmla="*/ 0 w 686523"/>
                <a:gd name="connsiteY6" fmla="*/ 642482 h 803102"/>
                <a:gd name="connsiteX7" fmla="*/ 0 w 686523"/>
                <a:gd name="connsiteY7" fmla="*/ 160620 h 8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6523" h="803102">
                  <a:moveTo>
                    <a:pt x="0" y="160620"/>
                  </a:moveTo>
                  <a:lnTo>
                    <a:pt x="343262" y="160620"/>
                  </a:lnTo>
                  <a:lnTo>
                    <a:pt x="343262" y="0"/>
                  </a:lnTo>
                  <a:lnTo>
                    <a:pt x="686523" y="401551"/>
                  </a:lnTo>
                  <a:lnTo>
                    <a:pt x="343262" y="803102"/>
                  </a:lnTo>
                  <a:lnTo>
                    <a:pt x="343262" y="642482"/>
                  </a:lnTo>
                  <a:lnTo>
                    <a:pt x="0" y="642482"/>
                  </a:lnTo>
                  <a:lnTo>
                    <a:pt x="0" y="16062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60620" rIns="205957" bIns="16062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90880" y="1884595"/>
              <a:ext cx="10747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acknowledge()</a:t>
              </a:r>
              <a:endParaRPr lang="en-US" sz="105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78037" y="6022109"/>
            <a:ext cx="6548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hlinkClick r:id="rId2"/>
              </a:rPr>
              <a:t>Kalle</a:t>
            </a:r>
            <a:r>
              <a:rPr lang="en-US" sz="1200" dirty="0" smtClean="0">
                <a:hlinkClick r:id="rId2"/>
              </a:rPr>
              <a:t> </a:t>
            </a:r>
            <a:r>
              <a:rPr lang="en-US" sz="1200" dirty="0" err="1" smtClean="0">
                <a:hlinkClick r:id="rId2"/>
              </a:rPr>
              <a:t>Huttunen</a:t>
            </a:r>
            <a:r>
              <a:rPr lang="en-US" sz="1200" dirty="0" smtClean="0">
                <a:hlinkClick r:id="rId2"/>
              </a:rPr>
              <a:t> - Implementing State Machines with </a:t>
            </a:r>
            <a:r>
              <a:rPr lang="en-US" sz="1200" dirty="0" err="1" smtClean="0">
                <a:hlinkClick r:id="rId2"/>
              </a:rPr>
              <a:t>std</a:t>
            </a:r>
            <a:r>
              <a:rPr lang="en-US" sz="1200" dirty="0" smtClean="0">
                <a:hlinkClick r:id="rId2"/>
              </a:rPr>
              <a:t>::variant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11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0515" y="2661294"/>
            <a:ext cx="2231701" cy="5027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defTabSz="791980">
              <a:spcBef>
                <a:spcPts val="1600"/>
              </a:spcBef>
              <a:buClr>
                <a:schemeClr val="bg2"/>
              </a:buClr>
              <a:buSzPct val="100000"/>
              <a:tabLst>
                <a:tab pos="243411" algn="l"/>
              </a:tabLst>
            </a:pPr>
            <a:r>
              <a:rPr lang="en-US" sz="2667" dirty="0">
                <a:solidFill>
                  <a:schemeClr val="tx2"/>
                </a:solidFill>
                <a:latin typeface="+mn-lt"/>
                <a:cs typeface="+mn-cs"/>
              </a:rPr>
              <a:t>2 * 2 * 2 = 8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1" cy="36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4133" y="2059332"/>
            <a:ext cx="11184467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4750" y="3776428"/>
            <a:ext cx="6903231" cy="52322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/>
          <a:p>
            <a:pPr algn="ctr" defTabSz="791980">
              <a:spcBef>
                <a:spcPts val="1600"/>
              </a:spcBef>
              <a:buClr>
                <a:schemeClr val="bg2"/>
              </a:buClr>
              <a:buSzPct val="100000"/>
              <a:tabLst>
                <a:tab pos="243411" algn="l"/>
              </a:tabLst>
            </a:pPr>
            <a:r>
              <a:rPr lang="en-US" sz="2800" dirty="0"/>
              <a:t>(# of values in T) * (# of values in U)</a:t>
            </a:r>
            <a:endParaRPr lang="en-US" sz="2667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74133" y="2059332"/>
            <a:ext cx="11184467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7560" y="3132765"/>
            <a:ext cx="405688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67"/>
              </a:lnSpc>
            </a:pPr>
            <a:r>
              <a:rPr lang="en-US" sz="3733" b="1" kern="500" dirty="0">
                <a:solidFill>
                  <a:srgbClr val="072C62"/>
                </a:solidFill>
                <a:latin typeface="Arial"/>
                <a:cs typeface="Arial"/>
              </a:rPr>
              <a:t>END OF LEVEL </a:t>
            </a:r>
            <a:r>
              <a:rPr lang="en-US" sz="3733" b="1" kern="500" dirty="0" smtClean="0">
                <a:solidFill>
                  <a:srgbClr val="072C62"/>
                </a:solidFill>
                <a:latin typeface="Arial"/>
                <a:cs typeface="Arial"/>
              </a:rPr>
              <a:t>2</a:t>
            </a:r>
            <a:endParaRPr lang="en-US" sz="3733" b="1" kern="500" dirty="0">
              <a:solidFill>
                <a:srgbClr val="072C6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2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When two types are "concatenated" into one compound type, we </a:t>
            </a:r>
            <a:r>
              <a:rPr lang="en-US" dirty="0" smtClean="0"/>
              <a:t>multiply </a:t>
            </a:r>
            <a:r>
              <a:rPr lang="en-US" dirty="0"/>
              <a:t>the # of inhabitants of the components.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kind of compounding gives us a product type.</a:t>
            </a:r>
          </a:p>
        </p:txBody>
      </p:sp>
    </p:spTree>
    <p:extLst>
      <p:ext uri="{BB962C8B-B14F-4D97-AF65-F5344CB8AC3E}">
        <p14:creationId xmlns:p14="http://schemas.microsoft.com/office/powerpoint/2010/main" val="17008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vignette.wikia.nocookie.net/soul-knight/images/6/69/PauseScreen.jpg/revision/latest?cb=20171127212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3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::variant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3609" y="1383943"/>
            <a:ext cx="11007820" cy="48013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42;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prints 42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throws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bad_variant_access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prints 'bad variant access'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std::cout &lt;&lt; std::get&lt;long&gt;(v) &lt;&lt; '\n'; // doesn't compile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"forty two"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prints 'forty two'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::variant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9" y="1383943"/>
            <a:ext cx="11007820" cy="148988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get_if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&gt;(&amp;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 have a string: 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 don't have a string\n"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::visit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3609" y="1383943"/>
            <a:ext cx="11007820" cy="31393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duplicate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Duplicater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2; 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Duplicater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2002 – </a:t>
            </a:r>
            <a:r>
              <a:rPr lang="en-US" dirty="0" err="1" smtClean="0"/>
              <a:t>Boost.Variant</a:t>
            </a:r>
            <a:r>
              <a:rPr lang="en-US" dirty="0" smtClean="0"/>
              <a:t> started by Eric </a:t>
            </a:r>
            <a:r>
              <a:rPr lang="en-US" dirty="0"/>
              <a:t>Friedman, Itay </a:t>
            </a:r>
            <a:r>
              <a:rPr lang="en-US" dirty="0" err="1" smtClean="0"/>
              <a:t>Maman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2004 – Release on Boost 1.31.0</a:t>
            </a:r>
          </a:p>
          <a:p>
            <a:r>
              <a:rPr lang="en-US" dirty="0" smtClean="0"/>
              <a:t>2014 – </a:t>
            </a:r>
            <a:r>
              <a:rPr lang="en-US" dirty="0" err="1" smtClean="0"/>
              <a:t>std</a:t>
            </a:r>
            <a:r>
              <a:rPr lang="en-US" dirty="0" smtClean="0"/>
              <a:t>::variant proposed to C++ standard by </a:t>
            </a:r>
            <a:r>
              <a:rPr lang="en-US" dirty="0"/>
              <a:t>Axel </a:t>
            </a:r>
            <a:r>
              <a:rPr lang="en-US" dirty="0" err="1" smtClean="0"/>
              <a:t>Naumann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N4218</a:t>
            </a:r>
            <a:endParaRPr lang="en-US" dirty="0" smtClean="0"/>
          </a:p>
          <a:p>
            <a:r>
              <a:rPr lang="en-US" dirty="0" smtClean="0"/>
              <a:t>2017 </a:t>
            </a:r>
            <a:r>
              <a:rPr lang="en-US" dirty="0" smtClean="0"/>
              <a:t>– </a:t>
            </a:r>
            <a:r>
              <a:rPr lang="en-US" dirty="0" err="1" smtClean="0"/>
              <a:t>std</a:t>
            </a:r>
            <a:r>
              <a:rPr lang="en-US" dirty="0" smtClean="0"/>
              <a:t>::variant released as part of C++17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he-IL" dirty="0" smtClean="0"/>
              <a:t>tate machines – </a:t>
            </a:r>
            <a:r>
              <a:rPr lang="en-US" dirty="0" smtClean="0"/>
              <a:t>first try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9" y="1117600"/>
            <a:ext cx="11029591" cy="48013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DISCONNECTED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CONNECTING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CONNECTION_INTERRUPTED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m_serverAddress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ConnectionId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time_point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m_connectedTime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m_lastPingTime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time_point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m_disconnectedTime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m_reconnectTimer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DISCONNECTED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Standard Template Library - </a:t>
            </a:r>
            <a:r>
              <a:rPr lang="en-US" dirty="0">
                <a:hlinkClick r:id="rId2"/>
              </a:rPr>
              <a:t>http://en.cppreference.com/w/cpp/utility/variant</a:t>
            </a:r>
            <a:endParaRPr lang="en-US" dirty="0"/>
          </a:p>
          <a:p>
            <a:r>
              <a:rPr lang="en-US" dirty="0" smtClean="0"/>
              <a:t>Boost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http://www.boost.org/doc/libs/1_66_0/doc/html/variant.html</a:t>
            </a:r>
            <a:endParaRPr lang="en-US" dirty="0" smtClean="0"/>
          </a:p>
          <a:p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doc.qt.io/qt-5/qvariant.html</a:t>
            </a:r>
            <a:endParaRPr lang="en-US" dirty="0" smtClean="0"/>
          </a:p>
          <a:p>
            <a:r>
              <a:rPr lang="en-US" dirty="0" smtClean="0"/>
              <a:t>Michael Park</a:t>
            </a:r>
            <a:r>
              <a:rPr lang="en-US" dirty="0"/>
              <a:t> </a:t>
            </a:r>
            <a:r>
              <a:rPr lang="en-US" dirty="0" smtClean="0"/>
              <a:t>– (back ported </a:t>
            </a:r>
            <a:r>
              <a:rPr lang="en-US" dirty="0" err="1" smtClean="0"/>
              <a:t>std</a:t>
            </a:r>
            <a:r>
              <a:rPr lang="en-US" dirty="0" smtClean="0"/>
              <a:t>::variant to C++11)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://github.com/mpark/variant</a:t>
            </a:r>
            <a:endParaRPr lang="en-US" dirty="0" smtClean="0"/>
          </a:p>
          <a:p>
            <a:r>
              <a:rPr lang="en-US" dirty="0"/>
              <a:t>Jonathan </a:t>
            </a:r>
            <a:r>
              <a:rPr lang="en-US" dirty="0" smtClean="0"/>
              <a:t>Müller </a:t>
            </a:r>
            <a:r>
              <a:rPr lang="en-US" dirty="0"/>
              <a:t>-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foonathan.net/doc/type_safe</a:t>
            </a:r>
            <a:endParaRPr lang="en-US" dirty="0" smtClean="0"/>
          </a:p>
          <a:p>
            <a:r>
              <a:rPr lang="en-US" dirty="0" err="1"/>
              <a:t>Mapbox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github.com/mapbox/variant</a:t>
            </a:r>
            <a:endParaRPr lang="en-US" dirty="0" smtClean="0"/>
          </a:p>
          <a:p>
            <a:r>
              <a:rPr lang="en-US" dirty="0"/>
              <a:t>Gnome -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developer.gnome.org/glibmm/unstable/classGlib_1_1Variant.html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ignette.wikia.nocookie.net/sonic/images/1/17/Continue-Sonic-Mania.png/revision/latest?cb=201708201714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"/>
          <a:stretch/>
        </p:blipFill>
        <p:spPr bwMode="auto">
          <a:xfrm>
            <a:off x="0" y="0"/>
            <a:ext cx="12192000" cy="685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413" y="1670182"/>
            <a:ext cx="9310857" cy="547117"/>
          </a:xfrm>
        </p:spPr>
        <p:txBody>
          <a:bodyPr/>
          <a:lstStyle/>
          <a:p>
            <a:pPr algn="ctr"/>
            <a:r>
              <a:rPr lang="en-US" dirty="0"/>
              <a:t>LEVEL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3609" y="2503250"/>
            <a:ext cx="11184467" cy="90497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Alternating </a:t>
            </a:r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14875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2" cy="36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9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0515" y="2661294"/>
            <a:ext cx="2231701" cy="5027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/>
          <a:p>
            <a:pPr algn="ctr" defTabSz="791980">
              <a:spcBef>
                <a:spcPts val="1600"/>
              </a:spcBef>
              <a:buClr>
                <a:schemeClr val="bg2"/>
              </a:buClr>
              <a:buSzPct val="100000"/>
              <a:tabLst>
                <a:tab pos="243411" algn="l"/>
              </a:tabLst>
            </a:pPr>
            <a:r>
              <a:rPr lang="en-US" sz="2800" dirty="0"/>
              <a:t>256 + 1 = 257</a:t>
            </a:r>
            <a:endParaRPr lang="en-US" sz="2667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2" cy="36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2" cy="36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0515" y="2661294"/>
            <a:ext cx="2231701" cy="5027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/>
          <a:p>
            <a:pPr algn="ctr" defTabSz="791980">
              <a:spcBef>
                <a:spcPts val="1600"/>
              </a:spcBef>
              <a:buClr>
                <a:schemeClr val="bg2"/>
              </a:buClr>
              <a:buSzPct val="100000"/>
              <a:tabLst>
                <a:tab pos="243411" algn="l"/>
              </a:tabLst>
            </a:pPr>
            <a:r>
              <a:rPr lang="en-US" sz="2800" dirty="0"/>
              <a:t>256 + 2 = 258</a:t>
            </a:r>
            <a:endParaRPr lang="en-US" sz="2667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2" cy="36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3608" y="2059331"/>
            <a:ext cx="11054992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m_v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589" y="3499429"/>
            <a:ext cx="6189553" cy="52322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/>
          <a:p>
            <a:pPr algn="ctr" defTabSz="791980">
              <a:spcBef>
                <a:spcPts val="1600"/>
              </a:spcBef>
              <a:buClr>
                <a:schemeClr val="bg2"/>
              </a:buClr>
              <a:buSzPct val="100000"/>
              <a:tabLst>
                <a:tab pos="243411" algn="l"/>
              </a:tabLst>
            </a:pPr>
            <a:r>
              <a:rPr lang="en-US" sz="2800" dirty="0"/>
              <a:t>(# of values in T) + (# of values in U)</a:t>
            </a:r>
            <a:endParaRPr lang="en-US" sz="2667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3608" y="2059331"/>
            <a:ext cx="11054992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m_v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7560" y="3132765"/>
            <a:ext cx="405688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67"/>
              </a:lnSpc>
            </a:pPr>
            <a:r>
              <a:rPr lang="en-US" sz="3733" b="1" kern="500" dirty="0">
                <a:solidFill>
                  <a:srgbClr val="072C62"/>
                </a:solidFill>
                <a:latin typeface="Arial"/>
                <a:cs typeface="Arial"/>
              </a:rPr>
              <a:t>END OF LEVEL 3</a:t>
            </a:r>
          </a:p>
        </p:txBody>
      </p:sp>
    </p:spTree>
    <p:extLst>
      <p:ext uri="{BB962C8B-B14F-4D97-AF65-F5344CB8AC3E}">
        <p14:creationId xmlns:p14="http://schemas.microsoft.com/office/powerpoint/2010/main" val="39608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he-IL" dirty="0" smtClean="0"/>
              <a:t>tate machines</a:t>
            </a:r>
            <a:r>
              <a:rPr lang="en-US" dirty="0" smtClean="0"/>
              <a:t> – first 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609" y="1117600"/>
            <a:ext cx="10932609" cy="40318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</a:rPr>
              <a:t>interrupt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DISCONNECTED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CONNECTING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DISCONNECTED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CONNECTED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m_disconnectedTime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chrono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system_clock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</a:rPr>
              <a:t>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notifyInterrupted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m_disconnectedTime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m_reconnectTimer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Timer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{5000};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CONNECTION_INTERRUPTED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CONNECTION_INTERRUPTED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644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When two types are "alternated" into one compound type, we add the # of inhabitants of the components.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kind of compounding gives us a sum type.</a:t>
            </a:r>
          </a:p>
        </p:txBody>
      </p:sp>
    </p:spTree>
    <p:extLst>
      <p:ext uri="{BB962C8B-B14F-4D97-AF65-F5344CB8AC3E}">
        <p14:creationId xmlns:p14="http://schemas.microsoft.com/office/powerpoint/2010/main" val="38605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vignette.wikia.nocookie.net/soul-knight/images/6/69/PauseScreen.jpg/revision/latest?cb=20171127212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6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If a union contains a non-static data member with a non-trivial special member function (</a:t>
            </a:r>
            <a:r>
              <a:rPr lang="en-US" dirty="0" smtClean="0"/>
              <a:t>copy/move constructor</a:t>
            </a:r>
            <a:r>
              <a:rPr lang="en-US" dirty="0"/>
              <a:t>, copy/move assignment, or destructor), that function is deleted by default in the union and needs to be defined explicitly by the programmer</a:t>
            </a:r>
            <a:r>
              <a:rPr lang="en-US" dirty="0" smtClean="0"/>
              <a:t>.</a:t>
            </a:r>
            <a:endParaRPr lang="he-IL" dirty="0" smtClean="0"/>
          </a:p>
          <a:p>
            <a:r>
              <a:rPr lang="en-US" dirty="0" smtClean="0"/>
              <a:t>If </a:t>
            </a:r>
            <a:r>
              <a:rPr lang="en-US" dirty="0"/>
              <a:t>a union contains a non-static data member with a non-trivial default constructor, the default constructor of the union is deleted by default unless a variant member of the union has a default member </a:t>
            </a:r>
            <a:r>
              <a:rPr lang="en-US" dirty="0" smtClean="0"/>
              <a:t>initializer.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4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r>
              <a:rPr lang="he-IL" dirty="0" smtClean="0"/>
              <a:t> </a:t>
            </a:r>
            <a:r>
              <a:rPr lang="en-US" dirty="0" smtClean="0"/>
              <a:t>– first 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609" y="1117600"/>
            <a:ext cx="10932609" cy="32932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Dtor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he-IL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603609" y="5181600"/>
            <a:ext cx="1088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Union.cpp:25:7: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error:</a:t>
            </a:r>
            <a:r>
              <a:rPr lang="en-US" dirty="0">
                <a:latin typeface="Consolas" panose="020B0609020204030204" pitchFamily="49" charset="0"/>
              </a:rPr>
              <a:t> use of deleted function ‘foo::foo()’</a:t>
            </a:r>
          </a:p>
          <a:p>
            <a:r>
              <a:rPr lang="en-US" dirty="0">
                <a:latin typeface="Consolas" panose="020B0609020204030204" pitchFamily="49" charset="0"/>
              </a:rPr>
              <a:t>   foo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73472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 – second 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609" y="1117600"/>
            <a:ext cx="10932609" cy="32932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Dtor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he-IL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(){};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1524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 – second 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609" y="1117600"/>
            <a:ext cx="10932609" cy="32932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Dtor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he-IL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(){};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603609" y="4886036"/>
            <a:ext cx="10932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r>
              <a:rPr lang="en-US" dirty="0" smtClean="0"/>
              <a:t>S </a:t>
            </a:r>
            <a:r>
              <a:rPr lang="en-US" dirty="0" err="1" smtClean="0"/>
              <a:t>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3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 – second 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609" y="1117600"/>
            <a:ext cx="10932609" cy="32932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Dtor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he-IL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(){};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2; }</a:t>
            </a: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603609" y="5181600"/>
            <a:ext cx="1088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Union.cpp:22:22: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error:</a:t>
            </a:r>
            <a:r>
              <a:rPr lang="en-US" dirty="0">
                <a:latin typeface="Consolas" panose="020B0609020204030204" pitchFamily="49" charset="0"/>
              </a:rPr>
              <a:t> conversion from ‘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’ to non-scalar type ‘foo’ requested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 foo f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40607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 – </a:t>
            </a:r>
            <a:r>
              <a:rPr lang="he-IL" dirty="0" smtClean="0"/>
              <a:t>third</a:t>
            </a:r>
            <a:r>
              <a:rPr lang="en-US" dirty="0" smtClean="0"/>
              <a:t> 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609" y="1117600"/>
            <a:ext cx="10932609" cy="5262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Ctor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&amp;) {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 copy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Ctor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Dtor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{}) {}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.~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513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he-IL" dirty="0" smtClean="0"/>
              <a:t>tate machines</a:t>
            </a:r>
            <a:r>
              <a:rPr lang="en-US" dirty="0" smtClean="0"/>
              <a:t> – variant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3608" y="1104900"/>
            <a:ext cx="10932609" cy="50167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Disconnected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ConnectionId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time_point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m_connectedTime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m_lastPingTime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ConnectionInterrupted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time_point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m_disconnectedTime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m_reconnectTimer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Disconnected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ConnectionInterrupted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m_serverAddress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he-IL" dirty="0" smtClean="0"/>
              <a:t>tate machines</a:t>
            </a:r>
            <a:r>
              <a:rPr lang="en-US" dirty="0" smtClean="0"/>
              <a:t> – variant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609" y="1117600"/>
            <a:ext cx="10932609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</a:rPr>
              <a:t>disconnect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Disconnected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if state was interrupted then ~Timer() would be called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4737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he-IL" dirty="0" smtClean="0"/>
              <a:t>tate machines</a:t>
            </a:r>
            <a:r>
              <a:rPr lang="en-US" dirty="0" smtClean="0"/>
              <a:t> – first 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609" y="1117600"/>
            <a:ext cx="10932609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</a:rPr>
              <a:t>disconnect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maybe need to kill timer?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DISCONNECTED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490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he-IL" dirty="0" smtClean="0"/>
              <a:t>tate machines</a:t>
            </a:r>
            <a:r>
              <a:rPr lang="en-US" dirty="0" smtClean="0"/>
              <a:t> – variant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9" y="951917"/>
            <a:ext cx="10932609" cy="526297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interrupt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InterruptedEvent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InterruptedEvent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Disconnected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&amp;) {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Disconnected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&amp;) {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Disconnected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&amp;)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m_c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notifyInterrupted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ConnectionInterrupted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5000);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ConnectionInterrupted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InterruptedEvent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2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he-IL" dirty="0" smtClean="0"/>
              <a:t>tate machines</a:t>
            </a:r>
            <a:r>
              <a:rPr lang="en-US" dirty="0" smtClean="0"/>
              <a:t> – variant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9" y="951917"/>
            <a:ext cx="10932609" cy="45243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InterruptedEvent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InterruptedEvent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&amp;) {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Disconnected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&amp;)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m_c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notifyInterrupted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ConnectionInterrupted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5000);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ConnectionInterrupted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interrupt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InterruptedEvent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m_state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643062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en-US" dirty="0" smtClean="0"/>
              <a:t>visitation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609" y="1117600"/>
            <a:ext cx="10932609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</a:rPr>
              <a:t>interrupt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</a:rPr>
              <a:t>visit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</a:rPr>
              <a:t>overload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[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Connected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&amp;) -&gt;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chrono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system_clock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</a:rPr>
              <a:t>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notifyInterrupted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ConnectionInterrupted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5000);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[](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ConnectionInterrupted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[](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/*default*/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Disconnected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042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from </a:t>
            </a:r>
            <a:r>
              <a:rPr lang="en-US" dirty="0" smtClean="0"/>
              <a:t>lambdas – </a:t>
            </a:r>
            <a:r>
              <a:rPr lang="en-US" dirty="0" err="1" smtClean="0"/>
              <a:t>c++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609" y="1117600"/>
            <a:ext cx="10932609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overload_set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()...;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exposes operator() from every base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overload_set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...&gt;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</a:rPr>
              <a:t>overload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&amp;&amp;...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)...};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997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Inherting</a:t>
            </a:r>
            <a:r>
              <a:rPr lang="en-US" dirty="0" smtClean="0"/>
              <a:t> from lambdas – </a:t>
            </a:r>
            <a:r>
              <a:rPr lang="en-US" dirty="0" err="1" smtClean="0"/>
              <a:t>c++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609" y="1117600"/>
            <a:ext cx="10932609" cy="42780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...&gt;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overload_set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overload_set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...&gt; :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overload_set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...&gt;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overload_set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...&gt;::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overload_set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&amp;...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</a:rPr>
              <a:t>fs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overload_set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...&gt;(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</a:rPr>
              <a:t>fs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overload_set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...&gt;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</a:rPr>
              <a:t>overload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&amp;&amp;...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funcs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)...};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517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constexpr</a:t>
            </a:r>
            <a:r>
              <a:rPr lang="en-US" dirty="0" smtClean="0"/>
              <a:t> if visitation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609" y="1117600"/>
            <a:ext cx="10932609" cy="42780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</a:rPr>
              <a:t>interrupt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</a:rPr>
              <a:t>visit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[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Needed to properly compare the types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decay_t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)&gt;;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is_same_v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Connected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chrono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system_clock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</a:rPr>
              <a:t>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notifyInterrupted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ConnectionInterrupted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5000);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is_same_v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ConnectionInterrupted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Disconnected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929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https://memegenerator.net/img/instances/81737468/knock-knock-its-j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219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6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3609" y="419314"/>
            <a:ext cx="10935248" cy="597086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"Smith"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isAlive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"address"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streetAddress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"21 2nd Street"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York“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"home"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"212 555-1234"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"office"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"646 555-4567"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"spouse"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69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JSON data types</a:t>
            </a:r>
            <a:endParaRPr lang="he-IL" dirty="0" smtClean="0"/>
          </a:p>
          <a:p>
            <a:pPr lvl="1"/>
            <a:r>
              <a:rPr lang="en-US" dirty="0" smtClean="0"/>
              <a:t>Null</a:t>
            </a:r>
            <a:endParaRPr lang="en-US" dirty="0"/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 –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Data is accessible where it shouldn’t be</a:t>
            </a:r>
          </a:p>
          <a:p>
            <a:r>
              <a:rPr lang="en-US" dirty="0" smtClean="0"/>
              <a:t>Can’t use RAII</a:t>
            </a:r>
          </a:p>
          <a:p>
            <a:r>
              <a:rPr lang="en-US" dirty="0" smtClean="0"/>
              <a:t>We want to make illegal states </a:t>
            </a:r>
            <a:r>
              <a:rPr lang="en-US" dirty="0" err="1" smtClean="0"/>
              <a:t>unrepresentable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he-IL" dirty="0" smtClean="0"/>
              <a:t>first 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609" y="3574472"/>
            <a:ext cx="1093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error C2065: '</a:t>
            </a:r>
            <a:r>
              <a:rPr lang="es-ES" dirty="0" err="1">
                <a:solidFill>
                  <a:srgbClr val="FF0000"/>
                </a:solidFill>
              </a:rPr>
              <a:t>JsonValue</a:t>
            </a:r>
            <a:r>
              <a:rPr lang="es-ES" dirty="0">
                <a:solidFill>
                  <a:srgbClr val="FF0000"/>
                </a:solidFill>
              </a:rPr>
              <a:t>': </a:t>
            </a:r>
            <a:r>
              <a:rPr lang="es-ES" dirty="0" err="1">
                <a:solidFill>
                  <a:srgbClr val="FF0000"/>
                </a:solidFill>
              </a:rPr>
              <a:t>undeclared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identifier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3608" y="1232143"/>
            <a:ext cx="10932609" cy="20621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nullptr_t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                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null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                      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number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              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string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                     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boolean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       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array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object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&gt;;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r>
              <a:rPr lang="en-US" dirty="0"/>
              <a:t> </a:t>
            </a:r>
            <a:r>
              <a:rPr lang="en-US" dirty="0" smtClean="0"/>
              <a:t>– add a level of indirection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9" y="1358317"/>
            <a:ext cx="10932609" cy="28623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nullptr_t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  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        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number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       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object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r>
              <a:rPr lang="en-US" dirty="0"/>
              <a:t> </a:t>
            </a:r>
            <a:r>
              <a:rPr lang="en-US" dirty="0" smtClean="0"/>
              <a:t>– add a level of indirection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3609" y="951917"/>
            <a:ext cx="11069056" cy="5509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make_vector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&amp;&amp;...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 ...);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array;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&amp;&amp;...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: array(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make_vector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)...)) {}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&amp;&amp;...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make_vector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)...)) {}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r>
              <a:rPr lang="en-US" dirty="0"/>
              <a:t> </a:t>
            </a:r>
            <a:r>
              <a:rPr lang="en-US" dirty="0" smtClean="0"/>
              <a:t>– construction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3609" y="1123384"/>
            <a:ext cx="8712642" cy="50167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string_literals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"firstName"s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"phn"s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"lastName"s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"Smith"s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"isAlive"s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27},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"address"s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"streetAddress"s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"21 2nd Street"s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"city"s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 York"s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})},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"phoneNumbers"s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"home"s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"212 555-1234"s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"office"s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"646 555-4567"s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"spouse"s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35745" y="1123384"/>
            <a:ext cx="2954655" cy="363176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"Smith"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isAlive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"address"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streetAddress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"21 2nd Street"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York“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"212 555-1234"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"office"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"646 555-4567"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"spouse"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r>
              <a:rPr lang="en-US" dirty="0"/>
              <a:t> </a:t>
            </a:r>
            <a:r>
              <a:rPr lang="en-US" dirty="0" smtClean="0"/>
              <a:t>– visitation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3608" y="1104317"/>
            <a:ext cx="10932609" cy="517064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overload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([&amp;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nullptr_t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&amp;) {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"null"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},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[&amp;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&amp;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should we check for null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"[\n"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array),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array),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ostream_iterator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",\n"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']'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},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[&amp;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&amp;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should we check for null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"{\n"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[&amp;](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 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",\n"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});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'}'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},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[&amp;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}),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3608" y="1117600"/>
            <a:ext cx="10932609" cy="50167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boost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nullptr_t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boost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recursive_wrapper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boost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recursive_wrapper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array;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initializer_list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: array(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initializer_list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</a:t>
            </a:r>
            <a:r>
              <a:rPr lang="en-US" dirty="0"/>
              <a:t> </a:t>
            </a:r>
            <a:r>
              <a:rPr lang="en-US" dirty="0" smtClean="0"/>
              <a:t>– Boost::variant + </a:t>
            </a:r>
            <a:r>
              <a:rPr lang="en-US" dirty="0" err="1" smtClean="0"/>
              <a:t>recursive_wrapper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8" y="1123384"/>
            <a:ext cx="8532135" cy="37548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string_literals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firstName"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John"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lastName"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Smith"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isAlive"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age"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27},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address"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streetAddress"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"21 2nd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Street"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York"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}}},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phoneNumbers"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home"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number"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"212 555-1234"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office"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number"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"646 555-4567"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}}},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spouse"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1000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r>
              <a:rPr lang="en-US" dirty="0"/>
              <a:t> </a:t>
            </a:r>
            <a:r>
              <a:rPr lang="en-US" dirty="0" smtClean="0"/>
              <a:t>– Boost construction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35745" y="1123384"/>
            <a:ext cx="2954655" cy="363176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"Smith"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isAlive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"address"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streetAddress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"21 2nd Street"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York“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"212 555-1234"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"office"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"646 555-4567"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"spouse"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r>
              <a:rPr lang="en-US" dirty="0"/>
              <a:t> </a:t>
            </a:r>
            <a:r>
              <a:rPr lang="en-US" dirty="0" smtClean="0"/>
              <a:t>– Boost visitation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3607" y="1117600"/>
            <a:ext cx="10932609" cy="470898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boost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apply_visitor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overload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([&amp;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nullptr_t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&amp;) {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"null"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[&amp;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"[\n"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.array),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.array),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ostream_iterator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",\n"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']'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},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[&amp;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"{\n"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[&amp;](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 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",\n"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});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'}'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},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[&amp;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}),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09" y="404800"/>
            <a:ext cx="11054990" cy="5471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N4510</a:t>
            </a:r>
            <a:r>
              <a:rPr lang="en-US" sz="2800" dirty="0" smtClean="0"/>
              <a:t> - </a:t>
            </a:r>
            <a:r>
              <a:rPr lang="en-US" sz="2800" dirty="0" smtClean="0"/>
              <a:t>Minimal </a:t>
            </a:r>
            <a:r>
              <a:rPr lang="en-US" sz="2800" dirty="0"/>
              <a:t>incomplete type support for standard containers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4132" y="1191971"/>
            <a:ext cx="11184467" cy="50783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nullptr_t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null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number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string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boolean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array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object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is_same_v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decay_t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JsonValue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9724"/>
              </p:ext>
            </p:extLst>
          </p:nvPr>
        </p:nvGraphicFramePr>
        <p:xfrm>
          <a:off x="10754404" y="5643430"/>
          <a:ext cx="947737" cy="640080"/>
        </p:xfrm>
        <a:graphic>
          <a:graphicData uri="http://schemas.openxmlformats.org/drawingml/2006/table">
            <a:tbl>
              <a:tblPr/>
              <a:tblGrid>
                <a:gridCol w="947737">
                  <a:extLst>
                    <a:ext uri="{9D8B030D-6E8A-4147-A177-3AD203B41FA5}">
                      <a16:colId xmlns:a16="http://schemas.microsoft.com/office/drawing/2014/main" val="2854144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2"/>
                        </a:rPr>
                        <a:t/>
                      </a:r>
                      <a:br>
                        <a:rPr lang="en-US" dirty="0">
                          <a:hlinkClick r:id="rId2"/>
                        </a:rPr>
                      </a:b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26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2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ignette.wikia.nocookie.net/sonic/images/1/17/Continue-Sonic-Mania.png/revision/latest?cb=201708201714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"/>
          <a:stretch/>
        </p:blipFill>
        <p:spPr bwMode="auto">
          <a:xfrm>
            <a:off x="0" y="0"/>
            <a:ext cx="12192000" cy="685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6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wo type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410" y="808183"/>
            <a:ext cx="61245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413" y="1670182"/>
            <a:ext cx="9310857" cy="547117"/>
          </a:xfrm>
        </p:spPr>
        <p:txBody>
          <a:bodyPr/>
          <a:lstStyle/>
          <a:p>
            <a:pPr algn="ctr"/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3609" y="2503250"/>
            <a:ext cx="11184467" cy="90497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Function </a:t>
            </a:r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9381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2" cy="36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0515" y="2661294"/>
            <a:ext cx="2231701" cy="502766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/>
          <a:p>
            <a:pPr algn="ctr" defTabSz="791980">
              <a:spcBef>
                <a:spcPts val="1600"/>
              </a:spcBef>
              <a:buClr>
                <a:schemeClr val="bg2"/>
              </a:buClr>
              <a:buSzPct val="100000"/>
              <a:tabLst>
                <a:tab pos="243411" algn="l"/>
              </a:tabLst>
            </a:pPr>
            <a:r>
              <a:rPr lang="en-US" sz="2800" dirty="0"/>
              <a:t>4</a:t>
            </a:r>
            <a:endParaRPr lang="en-US" sz="2667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2" cy="36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05515" y="1638868"/>
            <a:ext cx="3698184" cy="1264667"/>
            <a:chOff x="3211549" y="1499168"/>
            <a:chExt cx="3698184" cy="1264667"/>
          </a:xfrm>
        </p:grpSpPr>
        <p:grpSp>
          <p:nvGrpSpPr>
            <p:cNvPr id="22" name="Group 21"/>
            <p:cNvGrpSpPr/>
            <p:nvPr/>
          </p:nvGrpSpPr>
          <p:grpSpPr>
            <a:xfrm>
              <a:off x="3211549" y="1683834"/>
              <a:ext cx="3698184" cy="1080001"/>
              <a:chOff x="3211549" y="1683833"/>
              <a:chExt cx="2166106" cy="6470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211549" y="1683833"/>
                <a:ext cx="632579" cy="647000"/>
                <a:chOff x="3211549" y="1683833"/>
                <a:chExt cx="632579" cy="64700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3211549" y="1683833"/>
                  <a:ext cx="632579" cy="64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499551" y="1846920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499551" y="2082233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745076" y="1683833"/>
                <a:ext cx="632579" cy="647000"/>
                <a:chOff x="3211551" y="1683833"/>
                <a:chExt cx="632579" cy="6470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3211551" y="1683833"/>
                  <a:ext cx="632579" cy="64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99551" y="1846920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499551" y="2082233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Arrow Connector 15"/>
              <p:cNvCxnSpPr>
                <a:stCxn id="8" idx="6"/>
                <a:endCxn id="13" idx="2"/>
              </p:cNvCxnSpPr>
              <p:nvPr/>
            </p:nvCxnSpPr>
            <p:spPr>
              <a:xfrm>
                <a:off x="3571551" y="1883104"/>
                <a:ext cx="146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6"/>
                <a:endCxn id="14" idx="2"/>
              </p:cNvCxnSpPr>
              <p:nvPr/>
            </p:nvCxnSpPr>
            <p:spPr>
              <a:xfrm>
                <a:off x="3571551" y="2118417"/>
                <a:ext cx="146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547684" y="1499168"/>
              <a:ext cx="1025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f1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05514" y="3635452"/>
            <a:ext cx="3698184" cy="1264667"/>
            <a:chOff x="3211549" y="1499168"/>
            <a:chExt cx="3698184" cy="1264667"/>
          </a:xfrm>
        </p:grpSpPr>
        <p:grpSp>
          <p:nvGrpSpPr>
            <p:cNvPr id="26" name="Group 25"/>
            <p:cNvGrpSpPr/>
            <p:nvPr/>
          </p:nvGrpSpPr>
          <p:grpSpPr>
            <a:xfrm>
              <a:off x="3211549" y="1683834"/>
              <a:ext cx="3698184" cy="1080001"/>
              <a:chOff x="3211549" y="1683833"/>
              <a:chExt cx="2166106" cy="6470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11549" y="1683833"/>
                <a:ext cx="632579" cy="647000"/>
                <a:chOff x="3211549" y="1683833"/>
                <a:chExt cx="632579" cy="647000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3211549" y="1683833"/>
                  <a:ext cx="632579" cy="64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3499551" y="1846920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3499551" y="2082233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745076" y="1683833"/>
                <a:ext cx="632579" cy="647000"/>
                <a:chOff x="3211551" y="1683833"/>
                <a:chExt cx="632579" cy="6470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3211551" y="1683833"/>
                  <a:ext cx="632579" cy="64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99551" y="1846920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3499551" y="2082233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stCxn id="36" idx="6"/>
                <a:endCxn id="34" idx="2"/>
              </p:cNvCxnSpPr>
              <p:nvPr/>
            </p:nvCxnSpPr>
            <p:spPr>
              <a:xfrm>
                <a:off x="3571551" y="1883103"/>
                <a:ext cx="1461525" cy="2353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7" idx="6"/>
                <a:endCxn id="33" idx="2"/>
              </p:cNvCxnSpPr>
              <p:nvPr/>
            </p:nvCxnSpPr>
            <p:spPr>
              <a:xfrm flipV="1">
                <a:off x="3571551" y="1883103"/>
                <a:ext cx="1461525" cy="2353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4547684" y="1499168"/>
              <a:ext cx="1025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f2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719846" y="1638868"/>
            <a:ext cx="3698184" cy="1264667"/>
            <a:chOff x="3211549" y="1499168"/>
            <a:chExt cx="3698184" cy="1264667"/>
          </a:xfrm>
        </p:grpSpPr>
        <p:grpSp>
          <p:nvGrpSpPr>
            <p:cNvPr id="43" name="Group 42"/>
            <p:cNvGrpSpPr/>
            <p:nvPr/>
          </p:nvGrpSpPr>
          <p:grpSpPr>
            <a:xfrm>
              <a:off x="3211549" y="1683834"/>
              <a:ext cx="3698184" cy="1080001"/>
              <a:chOff x="3211549" y="1683833"/>
              <a:chExt cx="2166106" cy="6470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211549" y="1683833"/>
                <a:ext cx="632579" cy="647000"/>
                <a:chOff x="3211549" y="1683833"/>
                <a:chExt cx="632579" cy="647000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211549" y="1683833"/>
                  <a:ext cx="632579" cy="64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499551" y="1846920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499551" y="2082233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4745076" y="1683833"/>
                <a:ext cx="632579" cy="647000"/>
                <a:chOff x="3211551" y="1683833"/>
                <a:chExt cx="632579" cy="64700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211551" y="1683833"/>
                  <a:ext cx="632579" cy="64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499551" y="1846920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499551" y="2082233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/>
              <p:cNvCxnSpPr>
                <a:stCxn id="53" idx="6"/>
                <a:endCxn id="50" idx="2"/>
              </p:cNvCxnSpPr>
              <p:nvPr/>
            </p:nvCxnSpPr>
            <p:spPr>
              <a:xfrm>
                <a:off x="3571551" y="1883104"/>
                <a:ext cx="146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54" idx="6"/>
                <a:endCxn id="50" idx="2"/>
              </p:cNvCxnSpPr>
              <p:nvPr/>
            </p:nvCxnSpPr>
            <p:spPr>
              <a:xfrm flipV="1">
                <a:off x="3571551" y="1883103"/>
                <a:ext cx="1461525" cy="2353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4547684" y="1499168"/>
              <a:ext cx="1025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f3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733012" y="3635452"/>
            <a:ext cx="3698184" cy="1264667"/>
            <a:chOff x="3211549" y="1499168"/>
            <a:chExt cx="3698184" cy="1264667"/>
          </a:xfrm>
        </p:grpSpPr>
        <p:grpSp>
          <p:nvGrpSpPr>
            <p:cNvPr id="56" name="Group 55"/>
            <p:cNvGrpSpPr/>
            <p:nvPr/>
          </p:nvGrpSpPr>
          <p:grpSpPr>
            <a:xfrm>
              <a:off x="3211549" y="1683834"/>
              <a:ext cx="3698184" cy="1080001"/>
              <a:chOff x="3211549" y="1683833"/>
              <a:chExt cx="2166106" cy="6470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211549" y="1683833"/>
                <a:ext cx="632579" cy="647000"/>
                <a:chOff x="3211549" y="1683833"/>
                <a:chExt cx="632579" cy="64700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3211549" y="1683833"/>
                  <a:ext cx="632579" cy="64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3499551" y="1846920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3499551" y="2082233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745076" y="1683833"/>
                <a:ext cx="632579" cy="647000"/>
                <a:chOff x="3211551" y="1683833"/>
                <a:chExt cx="632579" cy="647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3211551" y="1683833"/>
                  <a:ext cx="632579" cy="64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499551" y="1846920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499551" y="2082233"/>
                  <a:ext cx="72000" cy="7236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0" name="Straight Arrow Connector 59"/>
              <p:cNvCxnSpPr>
                <a:stCxn id="66" idx="6"/>
                <a:endCxn id="64" idx="2"/>
              </p:cNvCxnSpPr>
              <p:nvPr/>
            </p:nvCxnSpPr>
            <p:spPr>
              <a:xfrm>
                <a:off x="3571551" y="1883103"/>
                <a:ext cx="1461525" cy="2353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67" idx="6"/>
                <a:endCxn id="64" idx="2"/>
              </p:cNvCxnSpPr>
              <p:nvPr/>
            </p:nvCxnSpPr>
            <p:spPr>
              <a:xfrm>
                <a:off x="3571551" y="2118417"/>
                <a:ext cx="146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4547684" y="1499168"/>
              <a:ext cx="1025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8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2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3608" y="2059333"/>
            <a:ext cx="11054992" cy="36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3611" y="2661296"/>
            <a:ext cx="3494985" cy="52322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/>
          <a:p>
            <a:pPr algn="ctr" defTabSz="791980">
              <a:spcBef>
                <a:spcPts val="1600"/>
              </a:spcBef>
              <a:buClr>
                <a:schemeClr val="bg2"/>
              </a:buClr>
              <a:buSzPct val="100000"/>
              <a:tabLst>
                <a:tab pos="243411" algn="l"/>
              </a:tabLst>
            </a:pPr>
            <a:r>
              <a:rPr lang="en-US" sz="2800" dirty="0"/>
              <a:t>256 * 256 = 65,536</a:t>
            </a:r>
            <a:endParaRPr lang="en-US" sz="2667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3608" y="2059333"/>
            <a:ext cx="11054992" cy="36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2" cy="20313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QUUX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6759" y="4330425"/>
            <a:ext cx="5128689" cy="52322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/>
          <a:p>
            <a:pPr algn="ctr" defTabSz="791980">
              <a:spcBef>
                <a:spcPts val="1600"/>
              </a:spcBef>
              <a:buClr>
                <a:schemeClr val="bg2"/>
              </a:buClr>
              <a:buSzPct val="100000"/>
              <a:tabLst>
                <a:tab pos="243411" algn="l"/>
              </a:tabLst>
            </a:pPr>
            <a:r>
              <a:rPr lang="en-US" sz="2800" dirty="0"/>
              <a:t>256 * 256 * 256 = 16,777,216</a:t>
            </a:r>
            <a:endParaRPr lang="en-US" sz="2667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2" cy="20313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QUUX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2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A TYPE?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set of values that can inhabit an expression </a:t>
            </a:r>
            <a:endParaRPr lang="en-US" dirty="0" smtClean="0"/>
          </a:p>
          <a:p>
            <a:pPr lvl="1"/>
            <a:r>
              <a:rPr lang="en-US" dirty="0" smtClean="0"/>
              <a:t>may </a:t>
            </a:r>
            <a:r>
              <a:rPr lang="en-US" dirty="0"/>
              <a:t>be finite or "infinite" </a:t>
            </a:r>
            <a:endParaRPr lang="en-US" dirty="0" smtClean="0"/>
          </a:p>
          <a:p>
            <a:pPr lvl="1"/>
            <a:r>
              <a:rPr lang="en-US" dirty="0" smtClean="0"/>
              <a:t>characterized </a:t>
            </a:r>
            <a:r>
              <a:rPr lang="en-US" dirty="0"/>
              <a:t>by cardinality </a:t>
            </a:r>
            <a:endParaRPr lang="en-US" dirty="0" smtClean="0"/>
          </a:p>
          <a:p>
            <a:r>
              <a:rPr lang="en-US" dirty="0" smtClean="0"/>
              <a:t>Expressions </a:t>
            </a:r>
            <a:r>
              <a:rPr lang="en-US" dirty="0"/>
              <a:t>have types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program has a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08939" y="5655024"/>
            <a:ext cx="55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Using Types Effectively - Ben Deane - </a:t>
            </a:r>
            <a:r>
              <a:rPr lang="en-US" dirty="0" err="1" smtClean="0">
                <a:hlinkClick r:id="rId2"/>
              </a:rPr>
              <a:t>CppCon</a:t>
            </a:r>
            <a:r>
              <a:rPr lang="en-US" dirty="0" smtClean="0">
                <a:hlinkClick r:id="rId2"/>
              </a:rPr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4133" y="1191685"/>
            <a:ext cx="11184467" cy="627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many values?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66759" y="2945431"/>
                <a:ext cx="5128689" cy="537711"/>
              </a:xfrm>
              <a:prstGeom prst="rect">
                <a:avLst/>
              </a:prstGeom>
            </p:spPr>
            <p:txBody>
              <a:bodyPr vert="horz" wrap="square" lIns="91440" tIns="45720" rIns="91440" bIns="45720" rtlCol="1">
                <a:spAutoFit/>
              </a:bodyPr>
              <a:lstStyle/>
              <a:p>
                <a:pPr algn="ctr" defTabSz="791980">
                  <a:spcBef>
                    <a:spcPts val="1600"/>
                  </a:spcBef>
                  <a:buClr>
                    <a:schemeClr val="bg2"/>
                  </a:buClr>
                  <a:buSzPct val="100000"/>
                  <a:tabLst>
                    <a:tab pos="243411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67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667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r>
                            <a:rPr lang="en-US" sz="2667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lang="en-US" sz="2667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</m:e>
                        <m:sup>
                          <m:r>
                            <a:rPr lang="en-US" sz="2667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r>
                            <a:rPr lang="en-US" sz="2667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  <m:r>
                            <a:rPr lang="en-US" sz="2667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2667" dirty="0">
                  <a:solidFill>
                    <a:schemeClr val="tx2"/>
                  </a:solidFill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759" y="2945431"/>
                <a:ext cx="5128689" cy="537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3608" y="2059332"/>
            <a:ext cx="11054992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7560" y="3132765"/>
            <a:ext cx="405688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67"/>
              </a:lnSpc>
            </a:pPr>
            <a:r>
              <a:rPr lang="en-US" sz="3733" b="1" kern="500" dirty="0">
                <a:solidFill>
                  <a:srgbClr val="072C62"/>
                </a:solidFill>
                <a:latin typeface="Arial"/>
                <a:cs typeface="Arial"/>
              </a:rPr>
              <a:t>END OF LEVEL 4</a:t>
            </a:r>
          </a:p>
        </p:txBody>
      </p:sp>
    </p:spTree>
    <p:extLst>
      <p:ext uri="{BB962C8B-B14F-4D97-AF65-F5344CB8AC3E}">
        <p14:creationId xmlns:p14="http://schemas.microsoft.com/office/powerpoint/2010/main" val="18116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number of values of a function is the number of different ways we can draw arrows between the inputs and the outputs. </a:t>
            </a:r>
          </a:p>
          <a:p>
            <a:r>
              <a:rPr lang="en-US" dirty="0"/>
              <a:t>When we have a function from A to B, we raise the # of inhabitants of B to the power of the # of inhabitants of 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s://stephizzly.files.wordpress.com/2014/05/z-game-comple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767" r="208" b="11485"/>
          <a:stretch/>
        </p:blipFill>
        <p:spPr bwMode="auto">
          <a:xfrm>
            <a:off x="0" y="0"/>
            <a:ext cx="12192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5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f I Told You - what if I told you polymorphism != 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120072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5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7" y="1129003"/>
            <a:ext cx="11003673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~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7" y="1129004"/>
            <a:ext cx="11003673" cy="39703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{}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{}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3.141592653589793238463;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derived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3609" y="1117600"/>
            <a:ext cx="10932609" cy="28623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{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&gt;(4),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&gt;(2)};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areaSum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0.0,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[](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&amp;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});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"area sum = 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areaSum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3609" y="1117600"/>
            <a:ext cx="10932609" cy="28623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{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&gt;(4),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&gt;(2)};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areaSum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0.0,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[](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&amp;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});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"area sum = 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areaSum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usage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609" y="4590473"/>
            <a:ext cx="10932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r>
              <a:rPr lang="en-US" dirty="0"/>
              <a:t>area sum = 28.5664</a:t>
            </a:r>
          </a:p>
        </p:txBody>
      </p:sp>
    </p:spTree>
    <p:extLst>
      <p:ext uri="{BB962C8B-B14F-4D97-AF65-F5344CB8AC3E}">
        <p14:creationId xmlns:p14="http://schemas.microsoft.com/office/powerpoint/2010/main" val="15275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3608" y="1117600"/>
            <a:ext cx="10932609" cy="258532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{}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6F8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{}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– “derived”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VA">
  <a:themeElements>
    <a:clrScheme name="CEVA 2013">
      <a:dk1>
        <a:srgbClr val="072C62"/>
      </a:dk1>
      <a:lt1>
        <a:sysClr val="window" lastClr="FFFFFF"/>
      </a:lt1>
      <a:dk2>
        <a:srgbClr val="072C62"/>
      </a:dk2>
      <a:lt2>
        <a:srgbClr val="CDD903"/>
      </a:lt2>
      <a:accent1>
        <a:srgbClr val="072C62"/>
      </a:accent1>
      <a:accent2>
        <a:srgbClr val="6885AF"/>
      </a:accent2>
      <a:accent3>
        <a:srgbClr val="9A9B9D"/>
      </a:accent3>
      <a:accent4>
        <a:srgbClr val="BCDEEF"/>
      </a:accent4>
      <a:accent5>
        <a:srgbClr val="014D89"/>
      </a:accent5>
      <a:accent6>
        <a:srgbClr val="CDD903"/>
      </a:accent6>
      <a:hlink>
        <a:srgbClr val="5B77A1"/>
      </a:hlink>
      <a:folHlink>
        <a:srgbClr val="072C62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VA" id="{9ABF50B1-7CC5-4B33-9CD1-1F2C6B2F30FF}" vid="{E24DF7D3-E374-4FB6-8622-E9DFFDFAD2D3}"/>
    </a:ext>
  </a:extLst>
</a:theme>
</file>

<file path=ppt/theme/themeOverride1.xml><?xml version="1.0" encoding="utf-8"?>
<a:themeOverride xmlns:a="http://schemas.openxmlformats.org/drawingml/2006/main">
  <a:clrScheme name="CEVA 2013">
    <a:dk1>
      <a:srgbClr val="072C62"/>
    </a:dk1>
    <a:lt1>
      <a:sysClr val="window" lastClr="FFFFFF"/>
    </a:lt1>
    <a:dk2>
      <a:srgbClr val="072C62"/>
    </a:dk2>
    <a:lt2>
      <a:srgbClr val="CDD903"/>
    </a:lt2>
    <a:accent1>
      <a:srgbClr val="072C62"/>
    </a:accent1>
    <a:accent2>
      <a:srgbClr val="6885AF"/>
    </a:accent2>
    <a:accent3>
      <a:srgbClr val="9A9B9D"/>
    </a:accent3>
    <a:accent4>
      <a:srgbClr val="BCDEEF"/>
    </a:accent4>
    <a:accent5>
      <a:srgbClr val="014D89"/>
    </a:accent5>
    <a:accent6>
      <a:srgbClr val="CDD903"/>
    </a:accent6>
    <a:hlink>
      <a:srgbClr val="5B77A1"/>
    </a:hlink>
    <a:folHlink>
      <a:srgbClr val="072C62"/>
    </a:folHlink>
  </a:clrScheme>
</a:themeOverride>
</file>

<file path=ppt/theme/themeOverride2.xml><?xml version="1.0" encoding="utf-8"?>
<a:themeOverride xmlns:a="http://schemas.openxmlformats.org/drawingml/2006/main">
  <a:clrScheme name="CEVA 2013">
    <a:dk1>
      <a:srgbClr val="072C62"/>
    </a:dk1>
    <a:lt1>
      <a:sysClr val="window" lastClr="FFFFFF"/>
    </a:lt1>
    <a:dk2>
      <a:srgbClr val="072C62"/>
    </a:dk2>
    <a:lt2>
      <a:srgbClr val="CDD903"/>
    </a:lt2>
    <a:accent1>
      <a:srgbClr val="072C62"/>
    </a:accent1>
    <a:accent2>
      <a:srgbClr val="6885AF"/>
    </a:accent2>
    <a:accent3>
      <a:srgbClr val="9A9B9D"/>
    </a:accent3>
    <a:accent4>
      <a:srgbClr val="BCDEEF"/>
    </a:accent4>
    <a:accent5>
      <a:srgbClr val="014D89"/>
    </a:accent5>
    <a:accent6>
      <a:srgbClr val="CDD903"/>
    </a:accent6>
    <a:hlink>
      <a:srgbClr val="5B77A1"/>
    </a:hlink>
    <a:folHlink>
      <a:srgbClr val="072C6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CEVA</Template>
  <TotalTime>35156</TotalTime>
  <Words>2543</Words>
  <Application>Microsoft Office PowerPoint</Application>
  <PresentationFormat>Widescreen</PresentationFormat>
  <Paragraphs>589</Paragraphs>
  <Slides>126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2" baseType="lpstr">
      <vt:lpstr>Arial</vt:lpstr>
      <vt:lpstr>Cambria Math</vt:lpstr>
      <vt:lpstr>Consolas</vt:lpstr>
      <vt:lpstr>Courier New</vt:lpstr>
      <vt:lpstr>Tahoma</vt:lpstr>
      <vt:lpstr>CEVA</vt:lpstr>
      <vt:lpstr>A variety of variants</vt:lpstr>
      <vt:lpstr>PowerPoint Presentation</vt:lpstr>
      <vt:lpstr>State machines</vt:lpstr>
      <vt:lpstr>State machines – first try</vt:lpstr>
      <vt:lpstr>State machines – first try</vt:lpstr>
      <vt:lpstr>State machines – first try</vt:lpstr>
      <vt:lpstr>State machines – problems</vt:lpstr>
      <vt:lpstr>PowerPoint Presentation</vt:lpstr>
      <vt:lpstr>Types</vt:lpstr>
      <vt:lpstr>LET'S PLAY A GAME</vt:lpstr>
      <vt:lpstr>LEVEL 1</vt:lpstr>
      <vt:lpstr>LEVEL 1</vt:lpstr>
      <vt:lpstr>LEVEL 1</vt:lpstr>
      <vt:lpstr>LEVEL 1</vt:lpstr>
      <vt:lpstr>LEVEL 1</vt:lpstr>
      <vt:lpstr>LEVEL 1</vt:lpstr>
      <vt:lpstr>LEVEL 1</vt:lpstr>
      <vt:lpstr>LEVEL 1</vt:lpstr>
      <vt:lpstr>LEVEL 1</vt:lpstr>
      <vt:lpstr>LEVEL 1</vt:lpstr>
      <vt:lpstr>LEVEL 1</vt:lpstr>
      <vt:lpstr>PowerPoint Presentation</vt:lpstr>
      <vt:lpstr>Algebraic data types</vt:lpstr>
      <vt:lpstr>LEVEL 2</vt:lpstr>
      <vt:lpstr>LEVEL 2</vt:lpstr>
      <vt:lpstr>LEVEL 2</vt:lpstr>
      <vt:lpstr>LEVEL 2</vt:lpstr>
      <vt:lpstr>LEVEL 2</vt:lpstr>
      <vt:lpstr>LEVEL 2</vt:lpstr>
      <vt:lpstr>LEVEL 2</vt:lpstr>
      <vt:lpstr>LEVEL 2</vt:lpstr>
      <vt:lpstr>LEVEL 2</vt:lpstr>
      <vt:lpstr>PowerPoint Presentation</vt:lpstr>
      <vt:lpstr>Product type</vt:lpstr>
      <vt:lpstr>PowerPoint Presentation</vt:lpstr>
      <vt:lpstr>std::variant</vt:lpstr>
      <vt:lpstr>std::variant</vt:lpstr>
      <vt:lpstr>std::visit</vt:lpstr>
      <vt:lpstr>History</vt:lpstr>
      <vt:lpstr>Implementations</vt:lpstr>
      <vt:lpstr>PowerPoint Presentation</vt:lpstr>
      <vt:lpstr>LEVEL 3</vt:lpstr>
      <vt:lpstr>LEVEL 3</vt:lpstr>
      <vt:lpstr>LEVEL 3</vt:lpstr>
      <vt:lpstr>LEVEL 3</vt:lpstr>
      <vt:lpstr>LEVEL 3</vt:lpstr>
      <vt:lpstr>LEVEL 3</vt:lpstr>
      <vt:lpstr>LEVEL 3</vt:lpstr>
      <vt:lpstr>PowerPoint Presentation</vt:lpstr>
      <vt:lpstr>Sum type</vt:lpstr>
      <vt:lpstr>PowerPoint Presentation</vt:lpstr>
      <vt:lpstr>Union limitations</vt:lpstr>
      <vt:lpstr>Unions – first try</vt:lpstr>
      <vt:lpstr>Unions – second try</vt:lpstr>
      <vt:lpstr>Unions – second try</vt:lpstr>
      <vt:lpstr>Unions – second try</vt:lpstr>
      <vt:lpstr>Unions – third try</vt:lpstr>
      <vt:lpstr>State machines – variant</vt:lpstr>
      <vt:lpstr>State machines – variant</vt:lpstr>
      <vt:lpstr>State machines – variant</vt:lpstr>
      <vt:lpstr>State machines – variant</vt:lpstr>
      <vt:lpstr>PowerPoint Presentation</vt:lpstr>
      <vt:lpstr>Lambda visitation</vt:lpstr>
      <vt:lpstr>Inheriting from lambdas – c++17</vt:lpstr>
      <vt:lpstr>Inherting from lambdas – c++11</vt:lpstr>
      <vt:lpstr> constexpr if visitation</vt:lpstr>
      <vt:lpstr>PowerPoint Presentation</vt:lpstr>
      <vt:lpstr>PowerPoint Presentation</vt:lpstr>
      <vt:lpstr>JSON</vt:lpstr>
      <vt:lpstr>JSON – first try</vt:lpstr>
      <vt:lpstr>JSON – add a level of indirection</vt:lpstr>
      <vt:lpstr>JSON – add a level of indirection</vt:lpstr>
      <vt:lpstr>JSON – construction</vt:lpstr>
      <vt:lpstr>JSON – visitation</vt:lpstr>
      <vt:lpstr>JSON – Boost::variant + recursive_wrapper</vt:lpstr>
      <vt:lpstr>JSON – Boost construction</vt:lpstr>
      <vt:lpstr>JSON – Boost visitation</vt:lpstr>
      <vt:lpstr>N4510 - Minimal incomplete type support for standard containers</vt:lpstr>
      <vt:lpstr>PowerPoint Presentation</vt:lpstr>
      <vt:lpstr>LEVEL 4</vt:lpstr>
      <vt:lpstr>LEVEL 4</vt:lpstr>
      <vt:lpstr>LEVEL 4</vt:lpstr>
      <vt:lpstr>LEVEL 4</vt:lpstr>
      <vt:lpstr>LEVEL 4</vt:lpstr>
      <vt:lpstr>LEVEL 4</vt:lpstr>
      <vt:lpstr>LEVEL 4</vt:lpstr>
      <vt:lpstr>LEVEL 4</vt:lpstr>
      <vt:lpstr>LEVEL 4</vt:lpstr>
      <vt:lpstr>LEVEL 4</vt:lpstr>
      <vt:lpstr>LEVEL 4</vt:lpstr>
      <vt:lpstr>PowerPoint Presentation</vt:lpstr>
      <vt:lpstr>Functions</vt:lpstr>
      <vt:lpstr>PowerPoint Presentation</vt:lpstr>
      <vt:lpstr>PowerPoint Presentation</vt:lpstr>
      <vt:lpstr>Inheritance – interface</vt:lpstr>
      <vt:lpstr>Inheritance – derived</vt:lpstr>
      <vt:lpstr>Inheritance - usage</vt:lpstr>
      <vt:lpstr>Inheritance - usage</vt:lpstr>
      <vt:lpstr>Variant – “derived”</vt:lpstr>
      <vt:lpstr>Variant – bundling</vt:lpstr>
      <vt:lpstr>Variant – operation</vt:lpstr>
      <vt:lpstr>Variant – usage</vt:lpstr>
      <vt:lpstr>Variant – usage</vt:lpstr>
      <vt:lpstr>Inheritance – adding functionality</vt:lpstr>
      <vt:lpstr>Inheritance – adding functionality</vt:lpstr>
      <vt:lpstr>Variant – adding functionality</vt:lpstr>
      <vt:lpstr>Variant – adding functionality</vt:lpstr>
      <vt:lpstr>Inheritance – adding type</vt:lpstr>
      <vt:lpstr>Variant – adding type</vt:lpstr>
      <vt:lpstr>Variant – adding type</vt:lpstr>
      <vt:lpstr>Variant – adding type</vt:lpstr>
      <vt:lpstr>Comparison</vt:lpstr>
      <vt:lpstr>PowerPoint Presentation</vt:lpstr>
      <vt:lpstr>PowerPoint Presentation</vt:lpstr>
      <vt:lpstr>C++ ADT</vt:lpstr>
      <vt:lpstr>lvariant</vt:lpstr>
      <vt:lpstr>Recursive</vt:lpstr>
      <vt:lpstr>Before</vt:lpstr>
      <vt:lpstr>After</vt:lpstr>
      <vt:lpstr>Before – visitation</vt:lpstr>
      <vt:lpstr>After – pattern matching</vt:lpstr>
      <vt:lpstr>Before – switch on enum</vt:lpstr>
      <vt:lpstr>After – pattern matching</vt:lpstr>
      <vt:lpstr>Before – inspecting struct contents</vt:lpstr>
      <vt:lpstr>After – pattern matching</vt:lpstr>
      <vt:lpstr>PowerPoint Presentation</vt:lpstr>
    </vt:vector>
  </TitlesOfParts>
  <Company>CEVA DSP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C4GC</dc:title>
  <dc:creator>Dvir Yitzchaki</dc:creator>
  <cp:lastModifiedBy>Dvir Yitzchaki</cp:lastModifiedBy>
  <cp:revision>157</cp:revision>
  <dcterms:created xsi:type="dcterms:W3CDTF">2018-01-03T04:49:50Z</dcterms:created>
  <dcterms:modified xsi:type="dcterms:W3CDTF">2018-05-22T07:07:26Z</dcterms:modified>
</cp:coreProperties>
</file>