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b="0"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LA SMART MAP"/>
          <p:cNvSpPr txBox="1"/>
          <p:nvPr>
            <p:ph type="ctrTitle"/>
          </p:nvPr>
        </p:nvSpPr>
        <p:spPr>
          <a:prstGeom prst="rect">
            <a:avLst/>
          </a:prstGeom>
        </p:spPr>
        <p:txBody>
          <a:bodyPr/>
          <a:lstStyle>
            <a:lvl1pPr>
              <a:defRPr b="1" i="1">
                <a:latin typeface="Graphik"/>
                <a:ea typeface="Graphik"/>
                <a:cs typeface="Graphik"/>
                <a:sym typeface="Graphik"/>
              </a:defRPr>
            </a:lvl1pPr>
          </a:lstStyle>
          <a:p>
            <a:pPr/>
            <a:r>
              <a:t>GLA SMART MAP</a:t>
            </a:r>
          </a:p>
        </p:txBody>
      </p:sp>
      <p:sp>
        <p:nvSpPr>
          <p:cNvPr id="152" name="Author and Date"/>
          <p:cNvSpPr txBox="1"/>
          <p:nvPr>
            <p:ph type="body" idx="21"/>
          </p:nvPr>
        </p:nvSpPr>
        <p:spPr>
          <a:prstGeom prst="rect">
            <a:avLst/>
          </a:prstGeom>
        </p:spPr>
        <p:txBody>
          <a:bodyPr/>
          <a:lstStyle/>
          <a:p>
            <a:pPr/>
          </a:p>
        </p:txBody>
      </p:sp>
      <p:sp>
        <p:nvSpPr>
          <p:cNvPr id="153" name="Presentation Subtitle"/>
          <p:cNvSpPr txBox="1"/>
          <p:nvPr>
            <p:ph type="subTitle" sz="quarter" idx="1"/>
          </p:nvPr>
        </p:nvSpPr>
        <p:spPr>
          <a:prstGeom prst="rect">
            <a:avLst/>
          </a:prstGeom>
        </p:spPr>
        <p:txBody>
          <a:bodyPr/>
          <a:lstStyle/>
          <a:p>
            <a:pPr/>
          </a:p>
        </p:txBody>
      </p:sp>
      <p:sp>
        <p:nvSpPr>
          <p:cNvPr id="154" name="Slide Number"/>
          <p:cNvSpPr txBox="1"/>
          <p:nvPr>
            <p:ph type="sldNum" sz="quarter" idx="4294967295"/>
          </p:nvPr>
        </p:nvSpPr>
        <p:spPr>
          <a:xfrm>
            <a:off x="12072759" y="13081000"/>
            <a:ext cx="225782"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151"/>
                                        </p:tgtEl>
                                        <p:attrNameLst>
                                          <p:attrName>style.visibility</p:attrName>
                                        </p:attrNameLst>
                                      </p:cBhvr>
                                      <p:to>
                                        <p:strVal val="visible"/>
                                      </p:to>
                                    </p:set>
                                    <p:animEffect filter="fade" transition="in">
                                      <p:cBhvr>
                                        <p:cTn id="7" dur="225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tatement"/>
          <p:cNvSpPr txBox="1"/>
          <p:nvPr>
            <p:ph type="body" idx="1"/>
          </p:nvPr>
        </p:nvSpPr>
        <p:spPr>
          <a:xfrm>
            <a:off x="1270000" y="2612534"/>
            <a:ext cx="21844000" cy="10230832"/>
          </a:xfrm>
          <a:prstGeom prst="rect">
            <a:avLst/>
          </a:prstGeom>
        </p:spPr>
        <p:txBody>
          <a:bodyPr/>
          <a:lstStyle/>
          <a:p>
            <a:pPr algn="l">
              <a:defRPr spc="-279" sz="9300"/>
            </a:pPr>
          </a:p>
          <a:p>
            <a:pPr algn="l">
              <a:defRPr spc="-279" sz="9300"/>
            </a:pPr>
          </a:p>
          <a:p>
            <a:pPr algn="l">
              <a:defRPr spc="-279" sz="9300"/>
            </a:pPr>
          </a:p>
        </p:txBody>
      </p:sp>
      <p:sp>
        <p:nvSpPr>
          <p:cNvPr id="196" name="Technology used"/>
          <p:cNvSpPr txBox="1"/>
          <p:nvPr>
            <p:ph type="title" idx="4294967295"/>
          </p:nvPr>
        </p:nvSpPr>
        <p:spPr>
          <a:xfrm>
            <a:off x="1270000" y="812799"/>
            <a:ext cx="21844001" cy="7020509"/>
          </a:xfrm>
          <a:prstGeom prst="rect">
            <a:avLst/>
          </a:prstGeom>
        </p:spPr>
        <p:txBody>
          <a:bodyPr/>
          <a:lstStyle>
            <a:lvl1pPr>
              <a:defRPr spc="-372" sz="12400">
                <a:gradFill flip="none" rotWithShape="1">
                  <a:gsLst>
                    <a:gs pos="0">
                      <a:schemeClr val="accent2">
                        <a:hueOff val="-206910"/>
                        <a:satOff val="-12829"/>
                        <a:lumOff val="16238"/>
                      </a:schemeClr>
                    </a:gs>
                    <a:gs pos="100000">
                      <a:srgbClr val="929292"/>
                    </a:gs>
                  </a:gsLst>
                  <a:lin ang="5400000" scaled="0"/>
                </a:gradFill>
              </a:defRPr>
            </a:lvl1pPr>
          </a:lstStyle>
          <a:p>
            <a:pPr/>
            <a:r>
              <a:t>Technology used</a:t>
            </a:r>
          </a:p>
        </p:txBody>
      </p:sp>
      <p:sp>
        <p:nvSpPr>
          <p:cNvPr id="1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API…"/>
          <p:cNvSpPr txBox="1"/>
          <p:nvPr>
            <p:ph type="body" idx="1"/>
          </p:nvPr>
        </p:nvSpPr>
        <p:spPr>
          <a:xfrm>
            <a:off x="638333" y="207584"/>
            <a:ext cx="23284320" cy="13300832"/>
          </a:xfrm>
          <a:prstGeom prst="rect">
            <a:avLst/>
          </a:prstGeom>
        </p:spPr>
        <p:txBody>
          <a:bodyPr/>
          <a:lstStyle/>
          <a:p>
            <a:pPr algn="l" defTabSz="1341120">
              <a:defRPr spc="-156" sz="5225">
                <a:latin typeface="Arial"/>
                <a:ea typeface="Arial"/>
                <a:cs typeface="Arial"/>
                <a:sym typeface="Arial"/>
              </a:defRPr>
            </a:pPr>
            <a:r>
              <a:t>GOOGLE API</a:t>
            </a:r>
          </a:p>
          <a:p>
            <a:pPr algn="l" defTabSz="1341120">
              <a:defRPr spc="-138" sz="4620">
                <a:latin typeface="Arial"/>
                <a:ea typeface="Arial"/>
                <a:cs typeface="Arial"/>
                <a:sym typeface="Arial"/>
              </a:defRPr>
            </a:pPr>
          </a:p>
          <a:p>
            <a:pPr algn="l" defTabSz="1341120">
              <a:defRPr spc="-133" sz="4455">
                <a:latin typeface="Arial"/>
                <a:ea typeface="Arial"/>
                <a:cs typeface="Arial"/>
                <a:sym typeface="Arial"/>
              </a:defRPr>
            </a:pPr>
            <a:r>
              <a:t>Google APIs are application programming interfaces (APIs) developed by Google which allow communication with Google Services and their integration to other services. Examples of these include Search, Gmail, Translate or Google Maps. Third-party apps can use these APIs to take advantage of or extend the functionality of the existing services.</a:t>
            </a:r>
          </a:p>
          <a:p>
            <a:pPr algn="l" defTabSz="1341120">
              <a:defRPr spc="-133" sz="4455">
                <a:latin typeface="Arial"/>
                <a:ea typeface="Arial"/>
                <a:cs typeface="Arial"/>
                <a:sym typeface="Arial"/>
              </a:defRPr>
            </a:pPr>
            <a:r>
              <a:t>The APIs provide functionality like analytics, machine learning as a service (the Prediction API) or access to user data (when permission to read the data is given). Another important example is an embedded Google map on a website, which can be achieved using the Static maps API, Places API or Google Earth API.</a:t>
            </a:r>
          </a:p>
          <a:p>
            <a:pPr algn="l" defTabSz="1341120">
              <a:defRPr spc="-133" sz="4455">
                <a:latin typeface="Arial"/>
                <a:ea typeface="Arial"/>
                <a:cs typeface="Arial"/>
                <a:sym typeface="Arial"/>
              </a:defRPr>
            </a:pPr>
          </a:p>
          <a:p>
            <a:pPr algn="l" defTabSz="1341120">
              <a:defRPr spc="-133" sz="4455">
                <a:latin typeface="Arial"/>
                <a:ea typeface="Arial"/>
                <a:cs typeface="Arial"/>
                <a:sym typeface="Arial"/>
              </a:defRPr>
            </a:pPr>
            <a:r>
              <a:t>FEATURES:-</a:t>
            </a:r>
          </a:p>
          <a:p>
            <a:pPr algn="l" defTabSz="1341120">
              <a:defRPr spc="-133" sz="4455">
                <a:latin typeface="Arial"/>
                <a:ea typeface="Arial"/>
                <a:cs typeface="Arial"/>
                <a:sym typeface="Arial"/>
              </a:defRPr>
            </a:pPr>
            <a:r>
              <a:t>•	Cloud Machine Learning Engine API.</a:t>
            </a:r>
          </a:p>
          <a:p>
            <a:pPr algn="l" defTabSz="1341120">
              <a:defRPr spc="-133" sz="4455">
                <a:latin typeface="Arial"/>
                <a:ea typeface="Arial"/>
                <a:cs typeface="Arial"/>
                <a:sym typeface="Arial"/>
              </a:defRPr>
            </a:pPr>
            <a:r>
              <a:t>•	Google Maps. </a:t>
            </a:r>
          </a:p>
          <a:p>
            <a:pPr algn="l" defTabSz="1341120">
              <a:defRPr spc="-133" sz="4455">
                <a:latin typeface="Arial"/>
                <a:ea typeface="Arial"/>
                <a:cs typeface="Arial"/>
                <a:sym typeface="Arial"/>
              </a:defRPr>
            </a:pPr>
            <a:r>
              <a:t>•	Cloud Natural Language API.</a:t>
            </a:r>
          </a:p>
          <a:p>
            <a:pPr algn="l" defTabSz="1341120">
              <a:defRPr spc="-133" sz="4455">
                <a:latin typeface="Arial"/>
                <a:ea typeface="Arial"/>
                <a:cs typeface="Arial"/>
                <a:sym typeface="Arial"/>
              </a:defRPr>
            </a:pPr>
            <a:r>
              <a:t>•	Google Cloud Vision API.</a:t>
            </a:r>
          </a:p>
          <a:p>
            <a:pPr algn="l" defTabSz="1341120">
              <a:defRPr spc="-133" sz="4455">
                <a:latin typeface="Arial"/>
                <a:ea typeface="Arial"/>
                <a:cs typeface="Arial"/>
                <a:sym typeface="Arial"/>
              </a:defRPr>
            </a:pPr>
            <a:r>
              <a:t>•	Google Cloud Video Intelligence API.</a:t>
            </a:r>
          </a:p>
          <a:p>
            <a:pPr algn="l" defTabSz="1341120">
              <a:defRPr spc="-133" sz="4455">
                <a:latin typeface="Arial"/>
                <a:ea typeface="Arial"/>
                <a:cs typeface="Arial"/>
                <a:sym typeface="Arial"/>
              </a:defRPr>
            </a:pPr>
            <a:r>
              <a:t>•	Cloud Speech-to-Text and Text-to-Speech APIs</a:t>
            </a:r>
          </a:p>
          <a:p>
            <a:pPr algn="l" defTabSz="1341120">
              <a:defRPr spc="-133" sz="4455">
                <a:latin typeface="Arial"/>
                <a:ea typeface="Arial"/>
                <a:cs typeface="Arial"/>
                <a:sym typeface="Arial"/>
              </a:defRPr>
            </a:pPr>
            <a:r>
              <a:t>•	Cloud Translation API.</a:t>
            </a:r>
          </a:p>
          <a:p>
            <a:pPr algn="l" defTabSz="1341120">
              <a:defRPr spc="-133" sz="4455">
                <a:latin typeface="Arial"/>
                <a:ea typeface="Arial"/>
                <a:cs typeface="Arial"/>
                <a:sym typeface="Arial"/>
              </a:defRPr>
            </a:pPr>
            <a:r>
              <a:t>•	Hangouts Chat API.</a:t>
            </a:r>
          </a:p>
        </p:txBody>
      </p:sp>
      <p:sp>
        <p:nvSpPr>
          <p:cNvPr id="200" name="Slide Number"/>
          <p:cNvSpPr txBox="1"/>
          <p:nvPr>
            <p:ph type="sldNum" sz="quarter" idx="4294967295"/>
          </p:nvPr>
        </p:nvSpPr>
        <p:spPr>
          <a:xfrm>
            <a:off x="12017019" y="13081000"/>
            <a:ext cx="337262"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Attribution"/>
          <p:cNvSpPr txBox="1"/>
          <p:nvPr>
            <p:ph type="body" idx="21"/>
          </p:nvPr>
        </p:nvSpPr>
        <p:spPr>
          <a:prstGeom prst="rect">
            <a:avLst/>
          </a:prstGeom>
        </p:spPr>
        <p:txBody>
          <a:bodyPr/>
          <a:lstStyle/>
          <a:p>
            <a:pPr/>
          </a:p>
        </p:txBody>
      </p:sp>
      <p:sp>
        <p:nvSpPr>
          <p:cNvPr id="203" name="THANK YOU"/>
          <p:cNvSpPr txBox="1"/>
          <p:nvPr>
            <p:ph type="body" sz="half" idx="1"/>
          </p:nvPr>
        </p:nvSpPr>
        <p:spPr>
          <a:prstGeom prst="rect">
            <a:avLst/>
          </a:prstGeom>
        </p:spPr>
        <p:txBody>
          <a:bodyPr/>
          <a:lstStyle/>
          <a:p>
            <a:pPr/>
            <a:r>
              <a:t>THANK YOU</a:t>
            </a:r>
          </a:p>
        </p:txBody>
      </p:sp>
      <p:sp>
        <p:nvSpPr>
          <p:cNvPr id="204" name="Slide Number"/>
          <p:cNvSpPr txBox="1"/>
          <p:nvPr>
            <p:ph type="sldNum" sz="quarter" idx="4294967295"/>
          </p:nvPr>
        </p:nvSpPr>
        <p:spPr>
          <a:xfrm>
            <a:off x="11995365" y="13081000"/>
            <a:ext cx="38057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03"/>
                                        </p:tgtEl>
                                        <p:attrNameLst>
                                          <p:attrName>style.visibility</p:attrName>
                                        </p:attrNameLst>
                                      </p:cBhvr>
                                      <p:to>
                                        <p:strVal val="visible"/>
                                      </p:to>
                                    </p:set>
                                    <p:anim calcmode="lin" valueType="num">
                                      <p:cBhvr>
                                        <p:cTn id="7" dur="2500" fill="hold"/>
                                        <p:tgtEl>
                                          <p:spTgt spid="203"/>
                                        </p:tgtEl>
                                        <p:attrNameLst>
                                          <p:attrName>ppt_w</p:attrName>
                                        </p:attrNameLst>
                                      </p:cBhvr>
                                      <p:tavLst>
                                        <p:tav tm="0">
                                          <p:val>
                                            <p:strVal val="4*#ppt_w"/>
                                          </p:val>
                                        </p:tav>
                                        <p:tav tm="100000">
                                          <p:val>
                                            <p:strVal val="#ppt_w"/>
                                          </p:val>
                                        </p:tav>
                                      </p:tavLst>
                                    </p:anim>
                                    <p:anim calcmode="lin" valueType="num">
                                      <p:cBhvr>
                                        <p:cTn id="8" dur="2500" fill="hold"/>
                                        <p:tgtEl>
                                          <p:spTgt spid="20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8" name="Image Gallery"/>
          <p:cNvGrpSpPr/>
          <p:nvPr/>
        </p:nvGrpSpPr>
        <p:grpSpPr>
          <a:xfrm>
            <a:off x="9059366" y="213215"/>
            <a:ext cx="6265268" cy="4197473"/>
            <a:chOff x="0" y="0"/>
            <a:chExt cx="6265267" cy="4197472"/>
          </a:xfrm>
        </p:grpSpPr>
        <p:pic>
          <p:nvPicPr>
            <p:cNvPr id="156" name="GLA_University_logo.png" descr="GLA_University_logo.png"/>
            <p:cNvPicPr>
              <a:picLocks noChangeAspect="1"/>
            </p:cNvPicPr>
            <p:nvPr/>
          </p:nvPicPr>
          <p:blipFill>
            <a:blip r:embed="rId2">
              <a:extLst/>
            </a:blip>
            <a:srcRect l="0" t="0" r="0" b="0"/>
            <a:stretch>
              <a:fillRect/>
            </a:stretch>
          </p:blipFill>
          <p:spPr>
            <a:xfrm>
              <a:off x="1288190" y="0"/>
              <a:ext cx="3688888" cy="3578221"/>
            </a:xfrm>
            <a:prstGeom prst="rect">
              <a:avLst/>
            </a:prstGeom>
            <a:ln w="12700" cap="flat">
              <a:noFill/>
              <a:miter lim="400000"/>
            </a:ln>
            <a:effectLst/>
          </p:spPr>
        </p:pic>
        <p:sp>
          <p:nvSpPr>
            <p:cNvPr id="157" name="Caption"/>
            <p:cNvSpPr/>
            <p:nvPr/>
          </p:nvSpPr>
          <p:spPr>
            <a:xfrm>
              <a:off x="0" y="3654420"/>
              <a:ext cx="6265268"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
        <p:nvSpPr>
          <p:cNvPr id="159" name="Presented By:…"/>
          <p:cNvSpPr txBox="1"/>
          <p:nvPr>
            <p:ph type="title"/>
          </p:nvPr>
        </p:nvSpPr>
        <p:spPr>
          <a:xfrm>
            <a:off x="1357474" y="4474670"/>
            <a:ext cx="21669052" cy="8816065"/>
          </a:xfrm>
          <a:prstGeom prst="rect">
            <a:avLst/>
          </a:prstGeom>
          <a:solidFill>
            <a:srgbClr val="220201">
              <a:alpha val="0"/>
            </a:srgbClr>
          </a:solidFill>
        </p:spPr>
        <p:txBody>
          <a:bodyPr/>
          <a:lstStyle/>
          <a:p>
            <a:pPr defTabSz="975335">
              <a:defRPr spc="-121" sz="4040">
                <a:gradFill flip="none" rotWithShape="1">
                  <a:gsLst>
                    <a:gs pos="0">
                      <a:schemeClr val="accent6"/>
                    </a:gs>
                    <a:gs pos="100000">
                      <a:schemeClr val="accent4">
                        <a:hueOff val="-613784"/>
                        <a:lumOff val="1275"/>
                      </a:schemeClr>
                    </a:gs>
                  </a:gsLst>
                  <a:lin ang="3967761" scaled="0"/>
                </a:gradFill>
              </a:defRPr>
            </a:pPr>
            <a:r>
              <a:t>Presented By:</a:t>
            </a:r>
          </a:p>
          <a:p>
            <a:pPr defTabSz="330200">
              <a:defRPr spc="-121" sz="4040"/>
            </a:pPr>
          </a:p>
          <a:p>
            <a:pPr defTabSz="330200">
              <a:defRPr spc="-121" sz="4040"/>
            </a:pPr>
            <a:r>
              <a:t>Ashish Parihar                                                                      181500141</a:t>
            </a:r>
          </a:p>
          <a:p>
            <a:pPr defTabSz="330200">
              <a:defRPr spc="-121" sz="4040"/>
            </a:pPr>
            <a:r>
              <a:t> Natesh Chauhan                                                                 181500416</a:t>
            </a:r>
          </a:p>
          <a:p>
            <a:pPr defTabSz="330200">
              <a:defRPr spc="-121" sz="4040"/>
            </a:pPr>
            <a:r>
              <a:t>  Rohit Singh                                                                             181500592</a:t>
            </a:r>
          </a:p>
          <a:p>
            <a:pPr defTabSz="330200">
              <a:defRPr spc="-121" sz="4040"/>
            </a:pPr>
            <a:r>
              <a:t>   Vishal Singh                                                                           181500808</a:t>
            </a:r>
          </a:p>
          <a:p>
            <a:pPr defTabSz="330200">
              <a:defRPr spc="-121" sz="4040"/>
            </a:pPr>
          </a:p>
          <a:p>
            <a:pPr defTabSz="330200">
              <a:defRPr spc="-121" sz="4040"/>
            </a:pPr>
          </a:p>
          <a:p>
            <a:pPr defTabSz="330200">
              <a:defRPr spc="-121" sz="4040"/>
            </a:pPr>
          </a:p>
          <a:p>
            <a:pPr defTabSz="330200">
              <a:defRPr spc="-121" sz="4040">
                <a:gradFill flip="none" rotWithShape="1">
                  <a:gsLst>
                    <a:gs pos="0">
                      <a:schemeClr val="accent6">
                        <a:satOff val="15236"/>
                        <a:lumOff val="17673"/>
                      </a:schemeClr>
                    </a:gs>
                    <a:gs pos="100000">
                      <a:srgbClr val="007DFF"/>
                    </a:gs>
                  </a:gsLst>
                  <a:lin ang="3965999" scaled="0"/>
                </a:gradFill>
              </a:defRPr>
            </a:pPr>
            <a:r>
              <a:t>Supervised By:</a:t>
            </a:r>
          </a:p>
          <a:p>
            <a:pPr defTabSz="330200">
              <a:defRPr spc="-121" sz="4040"/>
            </a:pPr>
          </a:p>
          <a:p>
            <a:pPr defTabSz="330200">
              <a:defRPr b="1" spc="-121" sz="4040">
                <a:gradFill flip="none" rotWithShape="1">
                  <a:gsLst>
                    <a:gs pos="0">
                      <a:schemeClr val="accent4">
                        <a:hueOff val="-613784"/>
                        <a:lumOff val="1275"/>
                      </a:schemeClr>
                    </a:gs>
                    <a:gs pos="100000">
                      <a:schemeClr val="accent2">
                        <a:hueOff val="-206910"/>
                        <a:satOff val="-12829"/>
                        <a:lumOff val="16238"/>
                      </a:schemeClr>
                    </a:gs>
                  </a:gsLst>
                  <a:lin ang="3965999" scaled="0"/>
                </a:gradFill>
                <a:latin typeface="Arial"/>
                <a:ea typeface="Arial"/>
                <a:cs typeface="Arial"/>
                <a:sym typeface="Arial"/>
              </a:defRPr>
            </a:pPr>
            <a:r>
              <a:t>Mr. Neeraj Khanna</a:t>
            </a:r>
          </a:p>
          <a:p>
            <a:pPr defTabSz="330200">
              <a:defRPr spc="-139" sz="4640"/>
            </a:pPr>
          </a:p>
          <a:p>
            <a:pPr defTabSz="330200">
              <a:defRPr spc="-139" sz="4640"/>
            </a:pPr>
          </a:p>
          <a:p>
            <a:pPr defTabSz="330200">
              <a:defRPr spc="-139" sz="4640"/>
            </a:pPr>
          </a:p>
        </p:txBody>
      </p:sp>
      <p:sp>
        <p:nvSpPr>
          <p:cNvPr id="160" name="Department of Computer Engineering and Applications"/>
          <p:cNvSpPr txBox="1"/>
          <p:nvPr/>
        </p:nvSpPr>
        <p:spPr>
          <a:xfrm>
            <a:off x="7863887" y="11818873"/>
            <a:ext cx="8656226" cy="4922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Department of Computer Engineering and Applications</a:t>
            </a:r>
          </a:p>
        </p:txBody>
      </p:sp>
      <p:sp>
        <p:nvSpPr>
          <p:cNvPr id="161" name="Slide Number"/>
          <p:cNvSpPr txBox="1"/>
          <p:nvPr>
            <p:ph type="sldNum" sz="quarter" idx="4294967295"/>
          </p:nvPr>
        </p:nvSpPr>
        <p:spPr>
          <a:xfrm>
            <a:off x="12051106" y="13081000"/>
            <a:ext cx="26908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any students use GPS embedded smart phones having internet connection in it. So, why we should not use these technologies to help the students where they want to go in the university.…"/>
          <p:cNvSpPr txBox="1"/>
          <p:nvPr>
            <p:ph type="body" idx="1"/>
          </p:nvPr>
        </p:nvSpPr>
        <p:spPr>
          <a:xfrm>
            <a:off x="1270000" y="3403970"/>
            <a:ext cx="21844000" cy="9316990"/>
          </a:xfrm>
          <a:prstGeom prst="rect">
            <a:avLst/>
          </a:prstGeom>
        </p:spPr>
        <p:txBody>
          <a:bodyPr/>
          <a:lstStyle/>
          <a:p>
            <a:pPr algn="l" defTabSz="1950720">
              <a:defRPr spc="-201" sz="6720"/>
            </a:pPr>
            <a:r>
              <a:t>Many students use GPS embedded smart phones having internet connection in it. So, why we should not use these technologies to help the students where they want to go in the university.</a:t>
            </a:r>
          </a:p>
          <a:p>
            <a:pPr algn="l" defTabSz="1950720">
              <a:defRPr spc="-201" sz="6720"/>
            </a:pPr>
          </a:p>
          <a:p>
            <a:pPr algn="l" defTabSz="1950720">
              <a:defRPr spc="-201" sz="6720"/>
            </a:pPr>
            <a:r>
              <a:t>Students find difficulty to find their respective classes rooms, academic blocks, hostels, etc.</a:t>
            </a:r>
          </a:p>
        </p:txBody>
      </p:sp>
      <p:sp>
        <p:nvSpPr>
          <p:cNvPr id="164" name="Problems"/>
          <p:cNvSpPr txBox="1"/>
          <p:nvPr>
            <p:ph type="title" idx="4294967295"/>
          </p:nvPr>
        </p:nvSpPr>
        <p:spPr>
          <a:xfrm>
            <a:off x="1270000" y="812800"/>
            <a:ext cx="21844000" cy="1562100"/>
          </a:xfrm>
          <a:prstGeom prst="rect">
            <a:avLst/>
          </a:prstGeom>
        </p:spPr>
        <p:txBody>
          <a:bodyPr/>
          <a:lstStyle>
            <a:lvl1pPr algn="l" defTabSz="553084">
              <a:defRPr spc="-257" sz="8576"/>
            </a:lvl1pPr>
          </a:lstStyle>
          <a:p>
            <a:pPr/>
            <a:r>
              <a:t>Problems</a:t>
            </a:r>
          </a:p>
        </p:txBody>
      </p:sp>
      <p:sp>
        <p:nvSpPr>
          <p:cNvPr id="165" name="Slide Number"/>
          <p:cNvSpPr txBox="1"/>
          <p:nvPr>
            <p:ph type="sldNum" sz="quarter" idx="4294967295"/>
          </p:nvPr>
        </p:nvSpPr>
        <p:spPr>
          <a:xfrm>
            <a:off x="12044121" y="13081000"/>
            <a:ext cx="28305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750">
        <p14:prism dir="r" isContent="0" isInverted="1"/>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In order to provide facilities, we’ve introduced GLA Smart Map app:…"/>
          <p:cNvSpPr txBox="1"/>
          <p:nvPr>
            <p:ph type="body" idx="1"/>
          </p:nvPr>
        </p:nvSpPr>
        <p:spPr>
          <a:xfrm>
            <a:off x="1308100" y="3654302"/>
            <a:ext cx="21844000" cy="9168574"/>
          </a:xfrm>
          <a:prstGeom prst="rect">
            <a:avLst/>
          </a:prstGeom>
        </p:spPr>
        <p:txBody>
          <a:bodyPr/>
          <a:lstStyle/>
          <a:p>
            <a:pPr algn="l" defTabSz="1926336">
              <a:defRPr spc="-199" sz="6636"/>
            </a:pPr>
            <a:r>
              <a:t>In order to provide facilities, we’ve introduced </a:t>
            </a:r>
            <a:r>
              <a:rPr>
                <a:gradFill flip="none" rotWithShape="1">
                  <a:gsLst>
                    <a:gs pos="0">
                      <a:schemeClr val="accent2">
                        <a:hueOff val="-206910"/>
                        <a:satOff val="-12829"/>
                        <a:lumOff val="16238"/>
                      </a:schemeClr>
                    </a:gs>
                    <a:gs pos="100000">
                      <a:schemeClr val="accent1">
                        <a:lumOff val="13575"/>
                      </a:schemeClr>
                    </a:gs>
                  </a:gsLst>
                  <a:lin ang="5400000" scaled="0"/>
                </a:gradFill>
              </a:rPr>
              <a:t>GLA Smart Map</a:t>
            </a:r>
            <a:r>
              <a:t> app:</a:t>
            </a:r>
          </a:p>
          <a:p>
            <a:pPr algn="l" defTabSz="1926336">
              <a:defRPr spc="-199" sz="6636"/>
            </a:pPr>
          </a:p>
          <a:p>
            <a:pPr algn="l" defTabSz="1926336">
              <a:defRPr spc="-199" sz="6636"/>
            </a:pPr>
            <a:r>
              <a:t>This application will serve the purpose of introducing students to reach to the block or place where they want to go in the university and this app is very helpful for the newly joined students  . It is completely responsive app.</a:t>
            </a:r>
          </a:p>
        </p:txBody>
      </p:sp>
      <p:sp>
        <p:nvSpPr>
          <p:cNvPr id="168" name="Introduction"/>
          <p:cNvSpPr txBox="1"/>
          <p:nvPr>
            <p:ph type="title" idx="4294967295"/>
          </p:nvPr>
        </p:nvSpPr>
        <p:spPr>
          <a:xfrm>
            <a:off x="1270000" y="718012"/>
            <a:ext cx="21844000" cy="1562101"/>
          </a:xfrm>
          <a:prstGeom prst="rect">
            <a:avLst/>
          </a:prstGeom>
        </p:spPr>
        <p:txBody>
          <a:bodyPr/>
          <a:lstStyle>
            <a:lvl1pPr algn="l" defTabSz="668655">
              <a:defRPr spc="-257" sz="8586"/>
            </a:lvl1pPr>
          </a:lstStyle>
          <a:p>
            <a:pPr/>
            <a:r>
              <a:t>Introduction</a:t>
            </a:r>
          </a:p>
        </p:txBody>
      </p:sp>
      <p:sp>
        <p:nvSpPr>
          <p:cNvPr id="169" name="Slide Number"/>
          <p:cNvSpPr txBox="1"/>
          <p:nvPr>
            <p:ph type="sldNum" sz="quarter" idx="4294967295"/>
          </p:nvPr>
        </p:nvSpPr>
        <p:spPr>
          <a:xfrm>
            <a:off x="12042305" y="13081000"/>
            <a:ext cx="28669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Implement an application with a suitable interface by means of using the open source platforms a mobile phone application.…"/>
          <p:cNvSpPr txBox="1"/>
          <p:nvPr>
            <p:ph type="body" idx="1"/>
          </p:nvPr>
        </p:nvSpPr>
        <p:spPr>
          <a:xfrm>
            <a:off x="1270000" y="3529581"/>
            <a:ext cx="21844000" cy="7993673"/>
          </a:xfrm>
          <a:prstGeom prst="rect">
            <a:avLst/>
          </a:prstGeom>
        </p:spPr>
        <p:txBody>
          <a:bodyPr/>
          <a:lstStyle/>
          <a:p>
            <a:pPr algn="l" defTabSz="1511808">
              <a:defRPr spc="-156" sz="5208"/>
            </a:pPr>
            <a:r>
              <a:t>Implement an application with a suitable interface by means of using the open source platforms a mobile phone application.</a:t>
            </a:r>
          </a:p>
          <a:p>
            <a:pPr algn="l" defTabSz="1511808">
              <a:defRPr spc="-156" sz="5208"/>
            </a:pPr>
          </a:p>
          <a:p>
            <a:pPr algn="l" defTabSz="1511808">
              <a:defRPr spc="-156" sz="5208"/>
            </a:pPr>
            <a:r>
              <a:t>User can search the landmark where they want to go.</a:t>
            </a:r>
          </a:p>
          <a:p>
            <a:pPr algn="l" defTabSz="1511808">
              <a:defRPr spc="-156" sz="5208"/>
            </a:pPr>
          </a:p>
          <a:p>
            <a:pPr algn="l" defTabSz="1511808">
              <a:defRPr spc="-156" sz="5208"/>
            </a:pPr>
            <a:r>
              <a:t>It will display the dedicated routes and directions for the user.</a:t>
            </a:r>
          </a:p>
          <a:p>
            <a:pPr algn="l" defTabSz="1511808">
              <a:defRPr spc="-156" sz="5208"/>
            </a:pPr>
          </a:p>
          <a:p>
            <a:pPr algn="l" defTabSz="1511808">
              <a:defRPr spc="-156" sz="5208"/>
            </a:pPr>
            <a:r>
              <a:t>To provide information about Events of several clubs and sports departments.</a:t>
            </a:r>
          </a:p>
        </p:txBody>
      </p:sp>
      <p:sp>
        <p:nvSpPr>
          <p:cNvPr id="172" name="Objectives"/>
          <p:cNvSpPr txBox="1"/>
          <p:nvPr>
            <p:ph type="title" idx="4294967295"/>
          </p:nvPr>
        </p:nvSpPr>
        <p:spPr>
          <a:xfrm>
            <a:off x="1270000" y="812800"/>
            <a:ext cx="21844000" cy="1562100"/>
          </a:xfrm>
          <a:prstGeom prst="rect">
            <a:avLst/>
          </a:prstGeom>
        </p:spPr>
        <p:txBody>
          <a:bodyPr/>
          <a:lstStyle>
            <a:lvl1pPr algn="l" defTabSz="701675">
              <a:defRPr spc="-257" sz="8585"/>
            </a:lvl1pPr>
          </a:lstStyle>
          <a:p>
            <a:pPr/>
            <a:r>
              <a:t>Objectives</a:t>
            </a:r>
          </a:p>
        </p:txBody>
      </p:sp>
      <p:sp>
        <p:nvSpPr>
          <p:cNvPr id="173" name="Slide Number"/>
          <p:cNvSpPr txBox="1"/>
          <p:nvPr>
            <p:ph type="sldNum" sz="quarter" idx="4294967295"/>
          </p:nvPr>
        </p:nvSpPr>
        <p:spPr>
          <a:xfrm>
            <a:off x="12046496" y="13081000"/>
            <a:ext cx="27830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ttribution"/>
          <p:cNvSpPr txBox="1"/>
          <p:nvPr>
            <p:ph type="body" idx="21"/>
          </p:nvPr>
        </p:nvSpPr>
        <p:spPr>
          <a:prstGeom prst="rect">
            <a:avLst/>
          </a:prstGeom>
        </p:spPr>
        <p:txBody>
          <a:bodyPr/>
          <a:lstStyle/>
          <a:p>
            <a:pPr/>
          </a:p>
        </p:txBody>
      </p:sp>
      <p:sp>
        <p:nvSpPr>
          <p:cNvPr id="176" name="This is how the project looks like"/>
          <p:cNvSpPr txBox="1"/>
          <p:nvPr>
            <p:ph type="body" sz="half" idx="1"/>
          </p:nvPr>
        </p:nvSpPr>
        <p:spPr>
          <a:prstGeom prst="rect">
            <a:avLst/>
          </a:prstGeom>
        </p:spPr>
        <p:txBody>
          <a:bodyPr/>
          <a:lstStyle/>
          <a:p>
            <a:pPr/>
            <a:r>
              <a:t>This is how the project looks like</a:t>
            </a:r>
          </a:p>
        </p:txBody>
      </p:sp>
      <p:sp>
        <p:nvSpPr>
          <p:cNvPr id="177" name="Slide Number"/>
          <p:cNvSpPr txBox="1"/>
          <p:nvPr>
            <p:ph type="sldNum" sz="quarter" idx="4294967295"/>
          </p:nvPr>
        </p:nvSpPr>
        <p:spPr>
          <a:xfrm>
            <a:off x="12042025" y="13081000"/>
            <a:ext cx="28725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750">
        <p:circl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tatement"/>
          <p:cNvSpPr txBox="1"/>
          <p:nvPr>
            <p:ph type="body" sz="half" idx="1"/>
          </p:nvPr>
        </p:nvSpPr>
        <p:spPr>
          <a:prstGeom prst="rect">
            <a:avLst/>
          </a:prstGeom>
        </p:spPr>
        <p:txBody>
          <a:bodyPr/>
          <a:lstStyle/>
          <a:p>
            <a:pPr/>
          </a:p>
        </p:txBody>
      </p:sp>
      <p:grpSp>
        <p:nvGrpSpPr>
          <p:cNvPr id="182" name="Image Gallery"/>
          <p:cNvGrpSpPr/>
          <p:nvPr/>
        </p:nvGrpSpPr>
        <p:grpSpPr>
          <a:xfrm>
            <a:off x="1270000" y="110949"/>
            <a:ext cx="21844000" cy="13957134"/>
            <a:chOff x="0" y="0"/>
            <a:chExt cx="21844000" cy="13957132"/>
          </a:xfrm>
        </p:grpSpPr>
        <p:pic>
          <p:nvPicPr>
            <p:cNvPr id="180" name="WhatsApp Image 2021-05-05 at 23.08.06 (1).jpeg" descr="WhatsApp Image 2021-05-05 at 23.08.06 (1).jpeg"/>
            <p:cNvPicPr>
              <a:picLocks noChangeAspect="1"/>
            </p:cNvPicPr>
            <p:nvPr/>
          </p:nvPicPr>
          <p:blipFill>
            <a:blip r:embed="rId2">
              <a:extLst/>
            </a:blip>
            <a:srcRect l="0" t="0" r="0" b="0"/>
            <a:stretch>
              <a:fillRect/>
            </a:stretch>
          </p:blipFill>
          <p:spPr>
            <a:xfrm>
              <a:off x="7670007" y="0"/>
              <a:ext cx="6503986" cy="13337881"/>
            </a:xfrm>
            <a:prstGeom prst="rect">
              <a:avLst/>
            </a:prstGeom>
            <a:ln w="12700" cap="flat">
              <a:noFill/>
              <a:miter lim="400000"/>
            </a:ln>
            <a:effectLst/>
          </p:spPr>
        </p:pic>
        <p:sp>
          <p:nvSpPr>
            <p:cNvPr id="181" name="Caption"/>
            <p:cNvSpPr/>
            <p:nvPr/>
          </p:nvSpPr>
          <p:spPr>
            <a:xfrm>
              <a:off x="0" y="13414080"/>
              <a:ext cx="21844000"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
        <p:nvSpPr>
          <p:cNvPr id="183" name="Slide Number"/>
          <p:cNvSpPr txBox="1"/>
          <p:nvPr>
            <p:ph type="sldNum" sz="quarter" idx="4294967295"/>
          </p:nvPr>
        </p:nvSpPr>
        <p:spPr>
          <a:xfrm>
            <a:off x="12055157" y="13081000"/>
            <a:ext cx="260986"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tatement"/>
          <p:cNvSpPr txBox="1"/>
          <p:nvPr>
            <p:ph type="body" sz="half" idx="1"/>
          </p:nvPr>
        </p:nvSpPr>
        <p:spPr>
          <a:prstGeom prst="rect">
            <a:avLst/>
          </a:prstGeom>
        </p:spPr>
        <p:txBody>
          <a:bodyPr/>
          <a:lstStyle/>
          <a:p>
            <a:pPr/>
          </a:p>
        </p:txBody>
      </p:sp>
      <p:grpSp>
        <p:nvGrpSpPr>
          <p:cNvPr id="188" name="Image Gallery"/>
          <p:cNvGrpSpPr/>
          <p:nvPr/>
        </p:nvGrpSpPr>
        <p:grpSpPr>
          <a:xfrm>
            <a:off x="1270000" y="191647"/>
            <a:ext cx="21844000" cy="13846445"/>
            <a:chOff x="0" y="0"/>
            <a:chExt cx="21844000" cy="13846443"/>
          </a:xfrm>
        </p:grpSpPr>
        <p:pic>
          <p:nvPicPr>
            <p:cNvPr id="186" name="WhatsApp Image 2021-05-05 at 23.08.06.jpeg" descr="WhatsApp Image 2021-05-05 at 23.08.06.jpeg"/>
            <p:cNvPicPr>
              <a:picLocks noChangeAspect="1"/>
            </p:cNvPicPr>
            <p:nvPr/>
          </p:nvPicPr>
          <p:blipFill>
            <a:blip r:embed="rId2">
              <a:extLst/>
            </a:blip>
            <a:srcRect l="0" t="0" r="0" b="0"/>
            <a:stretch>
              <a:fillRect/>
            </a:stretch>
          </p:blipFill>
          <p:spPr>
            <a:xfrm>
              <a:off x="7703305" y="0"/>
              <a:ext cx="6437390" cy="13227192"/>
            </a:xfrm>
            <a:prstGeom prst="rect">
              <a:avLst/>
            </a:prstGeom>
            <a:ln w="12700" cap="flat">
              <a:noFill/>
              <a:miter lim="400000"/>
            </a:ln>
            <a:effectLst/>
          </p:spPr>
        </p:pic>
        <p:sp>
          <p:nvSpPr>
            <p:cNvPr id="187" name="Caption"/>
            <p:cNvSpPr/>
            <p:nvPr/>
          </p:nvSpPr>
          <p:spPr>
            <a:xfrm>
              <a:off x="0" y="13303391"/>
              <a:ext cx="21844000" cy="5430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
        <p:nvSpPr>
          <p:cNvPr id="189" name="Slide Number"/>
          <p:cNvSpPr txBox="1"/>
          <p:nvPr>
            <p:ph type="sldNum" sz="quarter" idx="4294967295"/>
          </p:nvPr>
        </p:nvSpPr>
        <p:spPr>
          <a:xfrm>
            <a:off x="12043702" y="13081000"/>
            <a:ext cx="283896"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1" isInverted="0"/>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We tested GLA Smart Map app on different devices and found consistent in all aspects.…"/>
          <p:cNvSpPr txBox="1"/>
          <p:nvPr>
            <p:ph type="body" sz="half" idx="1"/>
          </p:nvPr>
        </p:nvSpPr>
        <p:spPr>
          <a:prstGeom prst="rect">
            <a:avLst/>
          </a:prstGeom>
        </p:spPr>
        <p:txBody>
          <a:bodyPr/>
          <a:lstStyle/>
          <a:p>
            <a:pPr algn="l" defTabSz="1316736">
              <a:defRPr spc="-136" sz="4536"/>
            </a:pPr>
            <a:r>
              <a:t>We tested </a:t>
            </a:r>
            <a:r>
              <a:rPr>
                <a:gradFill flip="none" rotWithShape="1">
                  <a:gsLst>
                    <a:gs pos="0">
                      <a:schemeClr val="accent2">
                        <a:hueOff val="-206910"/>
                        <a:satOff val="-12829"/>
                        <a:lumOff val="16238"/>
                      </a:schemeClr>
                    </a:gs>
                    <a:gs pos="100000">
                      <a:srgbClr val="929292"/>
                    </a:gs>
                  </a:gsLst>
                  <a:lin ang="5400000" scaled="0"/>
                </a:gradFill>
              </a:rPr>
              <a:t>G</a:t>
            </a:r>
            <a:r>
              <a:rPr>
                <a:gradFill flip="none" rotWithShape="1">
                  <a:gsLst>
                    <a:gs pos="0">
                      <a:schemeClr val="accent2">
                        <a:hueOff val="-206910"/>
                        <a:satOff val="-12829"/>
                        <a:lumOff val="16238"/>
                      </a:schemeClr>
                    </a:gs>
                    <a:gs pos="100000">
                      <a:schemeClr val="accent1">
                        <a:lumOff val="13575"/>
                      </a:schemeClr>
                    </a:gs>
                  </a:gsLst>
                  <a:lin ang="5400000" scaled="0"/>
                </a:gradFill>
              </a:rPr>
              <a:t>LA Smart Map </a:t>
            </a:r>
            <a:r>
              <a:t>app on different devices and found consistent in all aspects.</a:t>
            </a:r>
          </a:p>
          <a:p>
            <a:pPr algn="l" defTabSz="1316736">
              <a:defRPr spc="-136" sz="4536"/>
            </a:pPr>
          </a:p>
          <a:p>
            <a:pPr algn="l" defTabSz="1316736">
              <a:defRPr spc="-136" sz="4536"/>
            </a:pPr>
            <a:r>
              <a:t>We follow User Testing strategy in order to check the performance of app and a list of questionnaire is asked to user to evaluate the efficiency,effectiveness of the app and satisfaction of the user.</a:t>
            </a:r>
          </a:p>
        </p:txBody>
      </p:sp>
      <p:sp>
        <p:nvSpPr>
          <p:cNvPr id="192" name="Slide Number"/>
          <p:cNvSpPr txBox="1"/>
          <p:nvPr>
            <p:ph type="sldNum" sz="quarter" idx="4294967295"/>
          </p:nvPr>
        </p:nvSpPr>
        <p:spPr>
          <a:xfrm>
            <a:off x="12041885" y="13081000"/>
            <a:ext cx="287529"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Testing"/>
          <p:cNvSpPr txBox="1"/>
          <p:nvPr>
            <p:ph type="title" idx="4294967295"/>
          </p:nvPr>
        </p:nvSpPr>
        <p:spPr>
          <a:xfrm>
            <a:off x="1270000" y="812800"/>
            <a:ext cx="21844000" cy="1562100"/>
          </a:xfrm>
          <a:prstGeom prst="rect">
            <a:avLst/>
          </a:prstGeom>
        </p:spPr>
        <p:txBody>
          <a:bodyPr/>
          <a:lstStyle>
            <a:lvl1pPr algn="l" defTabSz="701675">
              <a:defRPr spc="-257" sz="8585"/>
            </a:lvl1pPr>
          </a:lstStyle>
          <a:p>
            <a:pPr/>
            <a:r>
              <a:t>Testing</a:t>
            </a:r>
          </a:p>
        </p:txBody>
      </p:sp>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