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504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52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F2B-E68E-4754-824E-E24755451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C711-D79B-4E8E-A307-48534ACEA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14BA-BC79-4B7A-A8B6-CC0F632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Zumel</a:t>
            </a:r>
            <a:r>
              <a:rPr lang="en-US" b="1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C176-49FD-48CC-B227-9151D3ED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63758"/>
            <a:ext cx="8595360" cy="461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1.</a:t>
            </a:r>
            <a:r>
              <a:rPr lang="en-US" sz="1300" b="1" u="sng" dirty="0"/>
              <a:t>Defining the Goal</a:t>
            </a:r>
          </a:p>
          <a:p>
            <a:r>
              <a:rPr lang="en-US" sz="1300" b="1" dirty="0"/>
              <a:t>Why do the stakeholders want to do the project? What do they need from it?</a:t>
            </a:r>
          </a:p>
          <a:p>
            <a:pPr lvl="1"/>
            <a:r>
              <a:rPr lang="en-US" sz="1300" dirty="0"/>
              <a:t>Credit One has seen an increase in the number of customers who have defaulted on loans they have secured from various partners</a:t>
            </a:r>
          </a:p>
          <a:p>
            <a:pPr lvl="1"/>
            <a:r>
              <a:rPr lang="en-US" sz="1300" dirty="0"/>
              <a:t>Credit One, as their credit scoring service, could risk losing business if the problem is not solved right away. </a:t>
            </a:r>
          </a:p>
          <a:p>
            <a:pPr lvl="1"/>
            <a:r>
              <a:rPr lang="en-US" sz="1300" dirty="0"/>
              <a:t>They have enlisted the help of our Data Science team to design and implement a creative, empirically sound solution. </a:t>
            </a:r>
          </a:p>
          <a:p>
            <a:r>
              <a:rPr lang="en-US" sz="1300" b="1" dirty="0"/>
              <a:t>Why is their current solution inadequate?</a:t>
            </a:r>
          </a:p>
          <a:p>
            <a:pPr marL="274320" lvl="1" indent="0">
              <a:buNone/>
            </a:pPr>
            <a:r>
              <a:rPr lang="en-US" sz="1300" dirty="0"/>
              <a:t>It cannot effectively predict which of the customers are more likely to default on their credit</a:t>
            </a:r>
          </a:p>
          <a:p>
            <a:pPr lvl="0"/>
            <a:r>
              <a:rPr lang="en-US" sz="1300" b="1" dirty="0"/>
              <a:t>What resources do you need?</a:t>
            </a:r>
          </a:p>
          <a:p>
            <a:pPr marL="274320" lvl="1" indent="0">
              <a:buNone/>
            </a:pPr>
            <a:r>
              <a:rPr lang="en-US" sz="1300" dirty="0"/>
              <a:t>We need the details of the credit defaulters- their loan amount, credit history, how much was defaulted-full or partial amount, how many months did they make payment</a:t>
            </a:r>
          </a:p>
          <a:p>
            <a:pPr lvl="0"/>
            <a:r>
              <a:rPr lang="en-US" sz="1300" b="1" dirty="0"/>
              <a:t>How will the result of your project be deployed?</a:t>
            </a:r>
          </a:p>
          <a:p>
            <a:pPr marL="274320" lvl="1" indent="0">
              <a:buNone/>
            </a:pPr>
            <a:r>
              <a:rPr lang="en-US" sz="1300" dirty="0"/>
              <a:t>The resulting model will be deployed to do credit eligibility check for customers in future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7F3-4799-4A8F-BF77-A676BAB8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AAD-81E1-40EC-8778-6CAE2F86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2. Collect and manage data </a:t>
            </a:r>
          </a:p>
          <a:p>
            <a:r>
              <a:rPr lang="en-US" sz="1200" b="1" dirty="0"/>
              <a:t>What data is available?</a:t>
            </a:r>
          </a:p>
          <a:p>
            <a:pPr marL="274320" lvl="1" indent="0">
              <a:buNone/>
            </a:pPr>
            <a:r>
              <a:rPr lang="en-US" sz="1200" dirty="0"/>
              <a:t>We have a .csv file named  default of credit card clients. The csv file contains information about customers who have defaulted and those who have not-their age, gender, credit amount, how much was paid and how much was not</a:t>
            </a:r>
          </a:p>
          <a:p>
            <a:pPr lvl="0"/>
            <a:r>
              <a:rPr lang="en-US" sz="1200" b="1" dirty="0"/>
              <a:t>Will it help to solve the problem? Is it enough?</a:t>
            </a:r>
          </a:p>
          <a:p>
            <a:pPr marL="274320" lvl="1" indent="0">
              <a:buNone/>
            </a:pPr>
            <a:r>
              <a:rPr lang="en-US" sz="1200" dirty="0"/>
              <a:t>Yes, we can build a classification model to predict if a customer will default or not</a:t>
            </a:r>
          </a:p>
          <a:p>
            <a:pPr lvl="0"/>
            <a:r>
              <a:rPr lang="en-US" sz="1200" b="1" dirty="0"/>
              <a:t>Is the data quality good enough?</a:t>
            </a:r>
          </a:p>
          <a:p>
            <a:pPr marL="274320" lvl="1" indent="0">
              <a:buNone/>
            </a:pPr>
            <a:r>
              <a:rPr lang="en-US" sz="1200" dirty="0"/>
              <a:t>We have 30000 data instances. That is a good number of data point to develop a model. </a:t>
            </a:r>
          </a:p>
          <a:p>
            <a:pPr marL="274320" lvl="1" indent="0">
              <a:buNone/>
            </a:pPr>
            <a:r>
              <a:rPr lang="en-US" sz="1200" b="1" dirty="0"/>
              <a:t>Issues with data:</a:t>
            </a:r>
          </a:p>
          <a:p>
            <a:pPr lvl="1"/>
            <a:r>
              <a:rPr lang="en-US" sz="1200" dirty="0"/>
              <a:t>Negative values for bank amounts</a:t>
            </a:r>
          </a:p>
          <a:p>
            <a:pPr lvl="1"/>
            <a:r>
              <a:rPr lang="en-US" sz="1200" dirty="0"/>
              <a:t>Data needs to be discretized as it is a classification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FE85-A073-429D-9E3C-9C9905CC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1F0-31A7-4F03-9189-FBD3634F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b="1" u="sng" dirty="0"/>
              <a:t>3</a:t>
            </a:r>
            <a:r>
              <a:rPr lang="en-US" sz="1400" b="1" u="sng" dirty="0"/>
              <a:t>. Build the model </a:t>
            </a:r>
            <a:endParaRPr lang="en-US" sz="1400" b="1" dirty="0"/>
          </a:p>
          <a:p>
            <a:pPr lvl="0"/>
            <a:r>
              <a:rPr lang="en-US" sz="1400" b="1" dirty="0"/>
              <a:t>Which techniques might I apply to build the model?</a:t>
            </a:r>
          </a:p>
          <a:p>
            <a:pPr marL="274320" lvl="1" indent="0">
              <a:buNone/>
            </a:pPr>
            <a:r>
              <a:rPr lang="en-US" sz="1400" dirty="0"/>
              <a:t>We can use Supervised machine learning techniques of classification with the credit default variable as the target variable</a:t>
            </a:r>
          </a:p>
          <a:p>
            <a:pPr lvl="0"/>
            <a:r>
              <a:rPr lang="en-US" sz="1400" b="1" dirty="0"/>
              <a:t>How many techniques should I apply?</a:t>
            </a:r>
          </a:p>
          <a:p>
            <a:pPr lvl="1"/>
            <a:r>
              <a:rPr lang="en-US" sz="1400" dirty="0"/>
              <a:t>It depends on what are the variables that need to be predicted. </a:t>
            </a:r>
          </a:p>
          <a:p>
            <a:pPr lvl="1"/>
            <a:r>
              <a:rPr lang="en-US" sz="1400" dirty="0"/>
              <a:t>Like if you want to predict if a customer would default or not then that would be a classification problem. </a:t>
            </a:r>
          </a:p>
          <a:p>
            <a:pPr lvl="1"/>
            <a:r>
              <a:rPr lang="en-US" sz="1400" dirty="0"/>
              <a:t>If you want to build a model to predict the range of amount that a customer would default that would be regression or multivariate classification problem.</a:t>
            </a:r>
          </a:p>
          <a:p>
            <a:pPr marL="0" indent="0">
              <a:buNone/>
            </a:pPr>
            <a:r>
              <a:rPr lang="en-US" sz="1400" b="1" u="sng" dirty="0"/>
              <a:t>4. Evaluate and critique the model</a:t>
            </a:r>
            <a:r>
              <a:rPr lang="en-US" sz="1400" u="sng" dirty="0"/>
              <a:t> </a:t>
            </a:r>
          </a:p>
          <a:p>
            <a:pPr lvl="0"/>
            <a:r>
              <a:rPr lang="en-US" sz="1400" b="1" dirty="0"/>
              <a:t>Is the model accurate enough to meet the stakeholders’ needs?</a:t>
            </a:r>
          </a:p>
          <a:p>
            <a:pPr marL="274320" lvl="1" indent="0">
              <a:buNone/>
            </a:pPr>
            <a:r>
              <a:rPr lang="en-US" sz="1400" dirty="0"/>
              <a:t>Yes, the model  can be adjusted to be fit but not overfit to the data and have decent amount of accuracy</a:t>
            </a:r>
          </a:p>
          <a:p>
            <a:pPr lvl="0"/>
            <a:r>
              <a:rPr lang="en-US" sz="1400" b="1" dirty="0"/>
              <a:t>Does it perform better than “the obvious guess” and any techniques being used currently? Do the results of the model make sense in the context of the real-world problem domain?</a:t>
            </a:r>
          </a:p>
          <a:p>
            <a:pPr marL="274320" lvl="1" indent="0">
              <a:buNone/>
            </a:pPr>
            <a:r>
              <a:rPr lang="en-US" sz="1400" dirty="0"/>
              <a:t>These questions will be answered once the model is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8469-AAF6-4372-BC85-99915DB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7790-73BD-4C96-ACFD-616233C2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5. Present results and document </a:t>
            </a:r>
          </a:p>
          <a:p>
            <a:r>
              <a:rPr lang="en-US" sz="1200" b="1" dirty="0"/>
              <a:t>How should stakeholders interpret the model? How confident should they be in its predictions? When should they potentially overrule the model’s predictions?</a:t>
            </a:r>
          </a:p>
          <a:p>
            <a:pPr marL="274320" lvl="1" indent="0">
              <a:buNone/>
            </a:pPr>
            <a:r>
              <a:rPr lang="en-US" sz="1200" dirty="0"/>
              <a:t>These are questions that shall be answered once the model has been built</a:t>
            </a:r>
          </a:p>
          <a:p>
            <a:pPr marL="0" indent="0">
              <a:buNone/>
            </a:pPr>
            <a:r>
              <a:rPr lang="en-US" sz="1200" b="1" u="sng" dirty="0"/>
              <a:t>6. Deploy and maintain the model</a:t>
            </a:r>
            <a:r>
              <a:rPr lang="en-US" sz="1200" u="sng" dirty="0"/>
              <a:t> </a:t>
            </a:r>
          </a:p>
          <a:p>
            <a:r>
              <a:rPr lang="en-US" sz="1200" b="1" u="sng" dirty="0"/>
              <a:t>H</a:t>
            </a:r>
            <a:r>
              <a:rPr lang="en-US" sz="1200" b="1" dirty="0"/>
              <a:t>ow is the model to be handed off to “production”?</a:t>
            </a:r>
          </a:p>
          <a:p>
            <a:pPr marL="0" indent="0">
              <a:buNone/>
            </a:pPr>
            <a:r>
              <a:rPr lang="en-US" sz="1200" b="1" dirty="0"/>
              <a:t>      </a:t>
            </a:r>
            <a:r>
              <a:rPr lang="en-US" sz="1200" dirty="0"/>
              <a:t>The model can be handed off  to production after it has been tested on a  adequate number of test cases and   </a:t>
            </a:r>
          </a:p>
          <a:p>
            <a:pPr marL="0" indent="0">
              <a:buNone/>
            </a:pPr>
            <a:r>
              <a:rPr lang="en-US" sz="1200" dirty="0"/>
              <a:t>       found to have optimal fit to the data</a:t>
            </a:r>
          </a:p>
          <a:p>
            <a:r>
              <a:rPr lang="en-US" sz="1200" b="1" dirty="0"/>
              <a:t>How often, and under which circumstances, should the model be revised?</a:t>
            </a:r>
          </a:p>
          <a:p>
            <a:pPr marL="274320" lvl="1" indent="0">
              <a:buNone/>
            </a:pPr>
            <a:r>
              <a:rPr lang="en-US" sz="1200" dirty="0"/>
              <a:t>The model should be revised in case it does not meet stakeholders expectations of correctly predicting defaulting customers</a:t>
            </a:r>
          </a:p>
        </p:txBody>
      </p:sp>
    </p:spTree>
    <p:extLst>
      <p:ext uri="{BB962C8B-B14F-4D97-AF65-F5344CB8AC3E}">
        <p14:creationId xmlns:p14="http://schemas.microsoft.com/office/powerpoint/2010/main" val="324644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F3E8-FF49-41DF-A75E-779B6A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Zumel</a:t>
            </a:r>
            <a:r>
              <a:rPr lang="en-US" dirty="0"/>
              <a:t> and Mount Framework flowchart for credit eligibility check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C1AB49-7B50-426C-823E-E31AB8C5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14" y="2440714"/>
            <a:ext cx="1658480" cy="1432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Build Classification models using different algorithms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63CD56-40BF-4782-A852-5FF2273A61D9}"/>
              </a:ext>
            </a:extLst>
          </p:cNvPr>
          <p:cNvSpPr/>
          <p:nvPr/>
        </p:nvSpPr>
        <p:spPr>
          <a:xfrm>
            <a:off x="1581596" y="2930339"/>
            <a:ext cx="54625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8252C8A-0BD7-44B5-AEDB-4AC16FD1E31A}"/>
              </a:ext>
            </a:extLst>
          </p:cNvPr>
          <p:cNvSpPr/>
          <p:nvPr/>
        </p:nvSpPr>
        <p:spPr>
          <a:xfrm>
            <a:off x="304028" y="2059473"/>
            <a:ext cx="1277568" cy="2226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data science model to verify credit eligibility check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12CA81F-76BB-4F3B-8F6B-3064DB58E9F1}"/>
              </a:ext>
            </a:extLst>
          </p:cNvPr>
          <p:cNvSpPr/>
          <p:nvPr/>
        </p:nvSpPr>
        <p:spPr>
          <a:xfrm>
            <a:off x="2087349" y="2711166"/>
            <a:ext cx="1480623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C93A17C-EDF5-44A7-A39E-EA5ADE4E8932}"/>
              </a:ext>
            </a:extLst>
          </p:cNvPr>
          <p:cNvSpPr/>
          <p:nvPr/>
        </p:nvSpPr>
        <p:spPr>
          <a:xfrm>
            <a:off x="7742898" y="2628440"/>
            <a:ext cx="1155854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1EB5F6-11FD-422F-B817-BAE0E78E7141}"/>
              </a:ext>
            </a:extLst>
          </p:cNvPr>
          <p:cNvSpPr/>
          <p:nvPr/>
        </p:nvSpPr>
        <p:spPr>
          <a:xfrm>
            <a:off x="3552469" y="2914757"/>
            <a:ext cx="45067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C639D2-7EAC-4DBA-8AF5-8169A0127740}"/>
              </a:ext>
            </a:extLst>
          </p:cNvPr>
          <p:cNvSpPr/>
          <p:nvPr/>
        </p:nvSpPr>
        <p:spPr>
          <a:xfrm>
            <a:off x="5113720" y="2940514"/>
            <a:ext cx="489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2E68F8-3B76-44C8-869C-93A76C2E2C92}"/>
              </a:ext>
            </a:extLst>
          </p:cNvPr>
          <p:cNvSpPr/>
          <p:nvPr/>
        </p:nvSpPr>
        <p:spPr>
          <a:xfrm>
            <a:off x="10029456" y="3429000"/>
            <a:ext cx="371061" cy="11562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026D0C1-292D-4CCC-A924-888A0829881F}"/>
              </a:ext>
            </a:extLst>
          </p:cNvPr>
          <p:cNvSpPr/>
          <p:nvPr/>
        </p:nvSpPr>
        <p:spPr>
          <a:xfrm flipH="1">
            <a:off x="7246183" y="5026404"/>
            <a:ext cx="60839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5BE95E3-E327-415C-BA20-C5998957BEEA}"/>
              </a:ext>
            </a:extLst>
          </p:cNvPr>
          <p:cNvSpPr/>
          <p:nvPr/>
        </p:nvSpPr>
        <p:spPr>
          <a:xfrm>
            <a:off x="9680765" y="4571924"/>
            <a:ext cx="1304497" cy="11562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 and document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52EBE2-9716-45CC-9991-E99617C5A5C8}"/>
              </a:ext>
            </a:extLst>
          </p:cNvPr>
          <p:cNvSpPr/>
          <p:nvPr/>
        </p:nvSpPr>
        <p:spPr>
          <a:xfrm>
            <a:off x="7842797" y="4827052"/>
            <a:ext cx="1304496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model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C86FCA-E90D-4494-86E4-29B42DD11CB2}"/>
              </a:ext>
            </a:extLst>
          </p:cNvPr>
          <p:cNvSpPr/>
          <p:nvPr/>
        </p:nvSpPr>
        <p:spPr>
          <a:xfrm>
            <a:off x="5959109" y="4827052"/>
            <a:ext cx="1294585" cy="883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AC2F67-9470-43C9-87AF-E680F9531ACC}"/>
              </a:ext>
            </a:extLst>
          </p:cNvPr>
          <p:cNvSpPr/>
          <p:nvPr/>
        </p:nvSpPr>
        <p:spPr>
          <a:xfrm>
            <a:off x="8912174" y="2848293"/>
            <a:ext cx="52583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30B10DFC-0F19-4B72-8013-CAE416B2F423}"/>
              </a:ext>
            </a:extLst>
          </p:cNvPr>
          <p:cNvSpPr/>
          <p:nvPr/>
        </p:nvSpPr>
        <p:spPr>
          <a:xfrm>
            <a:off x="1729704" y="4439106"/>
            <a:ext cx="2273204" cy="17605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of credit card clients.csv.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2FD6670-258C-470F-9330-75062938F790}"/>
              </a:ext>
            </a:extLst>
          </p:cNvPr>
          <p:cNvSpPr/>
          <p:nvPr/>
        </p:nvSpPr>
        <p:spPr>
          <a:xfrm>
            <a:off x="2718508" y="3612213"/>
            <a:ext cx="371061" cy="826893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21002296" lon="21295394" rev="1085281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345B409-8B4F-4A14-B65F-E406B2ADE46F}"/>
              </a:ext>
            </a:extLst>
          </p:cNvPr>
          <p:cNvSpPr/>
          <p:nvPr/>
        </p:nvSpPr>
        <p:spPr>
          <a:xfrm>
            <a:off x="7253694" y="2905773"/>
            <a:ext cx="489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7B0C51E-3C26-4550-BC54-D66D5A5BEC87}"/>
              </a:ext>
            </a:extLst>
          </p:cNvPr>
          <p:cNvSpPr/>
          <p:nvPr/>
        </p:nvSpPr>
        <p:spPr>
          <a:xfrm>
            <a:off x="9451433" y="2173486"/>
            <a:ext cx="1197557" cy="1659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model that fits optimally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0FD08DF-3EB7-43FD-8FB1-71C5607C8C1F}"/>
              </a:ext>
            </a:extLst>
          </p:cNvPr>
          <p:cNvSpPr/>
          <p:nvPr/>
        </p:nvSpPr>
        <p:spPr>
          <a:xfrm>
            <a:off x="4002908" y="2374539"/>
            <a:ext cx="1118337" cy="176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into train and test datasets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0E7C61-7116-42AE-B1D6-4307DA493449}"/>
              </a:ext>
            </a:extLst>
          </p:cNvPr>
          <p:cNvSpPr/>
          <p:nvPr/>
        </p:nvSpPr>
        <p:spPr>
          <a:xfrm flipH="1">
            <a:off x="9150626" y="5026404"/>
            <a:ext cx="52583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B08-14E5-48DF-8F63-718095CD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25CD-220F-4E73-A8F8-04B40D21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size is satisfactory</a:t>
            </a:r>
          </a:p>
          <a:p>
            <a:r>
              <a:rPr lang="en-US" dirty="0"/>
              <a:t>This is a problem of classification</a:t>
            </a:r>
          </a:p>
          <a:p>
            <a:r>
              <a:rPr lang="en-US" dirty="0"/>
              <a:t>The data preprocessing step needs to deal with negative values in Bill Amts. There are no missing values.</a:t>
            </a:r>
          </a:p>
          <a:p>
            <a:r>
              <a:rPr lang="en-US" dirty="0"/>
              <a:t>The continuous data needs to be discretized before proceeding. </a:t>
            </a:r>
          </a:p>
        </p:txBody>
      </p:sp>
    </p:spTree>
    <p:extLst>
      <p:ext uri="{BB962C8B-B14F-4D97-AF65-F5344CB8AC3E}">
        <p14:creationId xmlns:p14="http://schemas.microsoft.com/office/powerpoint/2010/main" val="18036955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407</TotalTime>
  <Words>172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Data Science Framework</vt:lpstr>
      <vt:lpstr>Zumel and Mount Framework</vt:lpstr>
      <vt:lpstr>Zumel and Mount Framework</vt:lpstr>
      <vt:lpstr>Zumel and Mount Framework</vt:lpstr>
      <vt:lpstr>Zumel and Mount Framework</vt:lpstr>
      <vt:lpstr>Zumel and Mount Framework flowchart for credit eligibility check</vt:lpstr>
      <vt:lpstr>Insights about Given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Me_Again</dc:creator>
  <cp:lastModifiedBy>Me_Again</cp:lastModifiedBy>
  <cp:revision>47</cp:revision>
  <dcterms:created xsi:type="dcterms:W3CDTF">2019-01-08T18:02:51Z</dcterms:created>
  <dcterms:modified xsi:type="dcterms:W3CDTF">2019-01-15T03:07:19Z</dcterms:modified>
</cp:coreProperties>
</file>