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Slab"/>
      <p:regular r:id="rId42"/>
      <p:bold r:id="rId43"/>
    </p:embeddedFont>
    <p:embeddedFont>
      <p:font typeface="Chiv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AB0789-E245-4D65-9CDC-A30DA06B2BD2}">
  <a:tblStyle styleId="{92AB0789-E245-4D65-9CDC-A30DA06B2BD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7EC"/>
          </a:solidFill>
        </a:fill>
      </a:tcStyle>
    </a:wholeTbl>
    <a:band1H>
      <a:tcTxStyle/>
      <a:tcStyle>
        <a:fill>
          <a:solidFill>
            <a:srgbClr val="E0F0D8"/>
          </a:solidFill>
        </a:fill>
      </a:tcStyle>
    </a:band1H>
    <a:band2H>
      <a:tcTxStyle/>
    </a:band2H>
    <a:band1V>
      <a:tcTxStyle/>
      <a:tcStyle>
        <a:fill>
          <a:solidFill>
            <a:srgbClr val="E0F0D8"/>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42" Type="http://schemas.openxmlformats.org/officeDocument/2006/relationships/font" Target="fonts/RobotoSlab-regular.fntdata"/><Relationship Id="rId21" Type="http://schemas.openxmlformats.org/officeDocument/2006/relationships/slide" Target="slides/slide15.xml"/><Relationship Id="rId47" Type="http://schemas.openxmlformats.org/officeDocument/2006/relationships/font" Target="fonts/Chivo-boldItalic.fntdata"/><Relationship Id="rId34" Type="http://schemas.openxmlformats.org/officeDocument/2006/relationships/slide" Target="slides/slide28.xml"/><Relationship Id="rId50" Type="http://schemas.openxmlformats.org/officeDocument/2006/relationships/customXml" Target="../customXml/item3.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24" Type="http://schemas.openxmlformats.org/officeDocument/2006/relationships/slide" Target="slides/slide18.xml"/><Relationship Id="rId45" Type="http://schemas.openxmlformats.org/officeDocument/2006/relationships/font" Target="fonts/Chivo-bold.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49" Type="http://schemas.openxmlformats.org/officeDocument/2006/relationships/customXml" Target="../customXml/item2.xml"/><Relationship Id="rId44" Type="http://schemas.openxmlformats.org/officeDocument/2006/relationships/font" Target="fonts/Chivo-regular.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font" Target="fonts/RobotoSlab-bold.fntdata"/><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48" Type="http://schemas.openxmlformats.org/officeDocument/2006/relationships/customXml" Target="../customXml/item1.xml"/><Relationship Id="rId8" Type="http://schemas.openxmlformats.org/officeDocument/2006/relationships/slide" Target="slides/slide2.xml"/><Relationship Id="rId3" Type="http://schemas.openxmlformats.org/officeDocument/2006/relationships/presProps" Target="presProps.xml"/><Relationship Id="rId46" Type="http://schemas.openxmlformats.org/officeDocument/2006/relationships/font" Target="fonts/Chivo-italic.fntdata"/><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theme" Target="theme/theme1.xml"/><Relationship Id="rId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a:noFill/>
          <a:ln>
            <a:noFill/>
          </a:ln>
          <a:effectLst>
            <a:outerShdw blurRad="28575" rotWithShape="0" algn="bl" dir="5400000" dist="9525">
              <a:srgbClr val="00001A">
                <a:alpha val="14901"/>
              </a:srgbClr>
            </a:outerShdw>
          </a:effectLst>
        </p:spPr>
        <p:txBody>
          <a:bodyPr anchorCtr="0" anchor="t" bIns="0" lIns="0" spcFirstLastPara="1" rIns="0" wrap="square" tIns="0">
            <a:noAutofit/>
          </a:bodyPr>
          <a:lstStyle>
            <a:lvl1pPr lvl="0" algn="l">
              <a:lnSpc>
                <a:spcPct val="90000"/>
              </a:lnSpc>
              <a:spcBef>
                <a:spcPts val="0"/>
              </a:spcBef>
              <a:spcAft>
                <a:spcPts val="0"/>
              </a:spcAft>
              <a:buSzPts val="5800"/>
              <a:buNone/>
              <a:defRPr sz="5800"/>
            </a:lvl1pPr>
            <a:lvl2pPr lvl="1" algn="l">
              <a:lnSpc>
                <a:spcPct val="90000"/>
              </a:lnSpc>
              <a:spcBef>
                <a:spcPts val="0"/>
              </a:spcBef>
              <a:spcAft>
                <a:spcPts val="0"/>
              </a:spcAft>
              <a:buSzPts val="5800"/>
              <a:buNone/>
              <a:defRPr sz="5800"/>
            </a:lvl2pPr>
            <a:lvl3pPr lvl="2" algn="l">
              <a:lnSpc>
                <a:spcPct val="90000"/>
              </a:lnSpc>
              <a:spcBef>
                <a:spcPts val="0"/>
              </a:spcBef>
              <a:spcAft>
                <a:spcPts val="0"/>
              </a:spcAft>
              <a:buSzPts val="5800"/>
              <a:buNone/>
              <a:defRPr sz="5800"/>
            </a:lvl3pPr>
            <a:lvl4pPr lvl="3" algn="l">
              <a:lnSpc>
                <a:spcPct val="90000"/>
              </a:lnSpc>
              <a:spcBef>
                <a:spcPts val="0"/>
              </a:spcBef>
              <a:spcAft>
                <a:spcPts val="0"/>
              </a:spcAft>
              <a:buSzPts val="5800"/>
              <a:buNone/>
              <a:defRPr sz="5800"/>
            </a:lvl4pPr>
            <a:lvl5pPr lvl="4" algn="l">
              <a:lnSpc>
                <a:spcPct val="90000"/>
              </a:lnSpc>
              <a:spcBef>
                <a:spcPts val="0"/>
              </a:spcBef>
              <a:spcAft>
                <a:spcPts val="0"/>
              </a:spcAft>
              <a:buSzPts val="5800"/>
              <a:buNone/>
              <a:defRPr sz="5800"/>
            </a:lvl5pPr>
            <a:lvl6pPr lvl="5" algn="l">
              <a:lnSpc>
                <a:spcPct val="90000"/>
              </a:lnSpc>
              <a:spcBef>
                <a:spcPts val="0"/>
              </a:spcBef>
              <a:spcAft>
                <a:spcPts val="0"/>
              </a:spcAft>
              <a:buSzPts val="5800"/>
              <a:buNone/>
              <a:defRPr sz="5800"/>
            </a:lvl6pPr>
            <a:lvl7pPr lvl="6" algn="l">
              <a:lnSpc>
                <a:spcPct val="90000"/>
              </a:lnSpc>
              <a:spcBef>
                <a:spcPts val="0"/>
              </a:spcBef>
              <a:spcAft>
                <a:spcPts val="0"/>
              </a:spcAft>
              <a:buSzPts val="5800"/>
              <a:buNone/>
              <a:defRPr sz="5800"/>
            </a:lvl7pPr>
            <a:lvl8pPr lvl="7" algn="l">
              <a:lnSpc>
                <a:spcPct val="90000"/>
              </a:lnSpc>
              <a:spcBef>
                <a:spcPts val="0"/>
              </a:spcBef>
              <a:spcAft>
                <a:spcPts val="0"/>
              </a:spcAft>
              <a:buSzPts val="5800"/>
              <a:buNone/>
              <a:defRPr sz="5800"/>
            </a:lvl8pPr>
            <a:lvl9pPr lvl="8" algn="l">
              <a:lnSpc>
                <a:spcPct val="90000"/>
              </a:lnSpc>
              <a:spcBef>
                <a:spcPts val="0"/>
              </a:spcBef>
              <a:spcAft>
                <a:spcPts val="0"/>
              </a:spcAft>
              <a:buSzPts val="5800"/>
              <a:buNone/>
              <a:defRPr sz="5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568"/>
                  </a:srgbClr>
                </a:gs>
                <a:gs pos="100000">
                  <a:srgbClr val="00001A">
                    <a:alpha val="7450"/>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313"/>
                  </a:srgbClr>
                </a:gs>
                <a:gs pos="100000">
                  <a:srgbClr val="FFFFFF">
                    <a:alpha val="11372"/>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lvl1pPr lvl="0" algn="l">
              <a:lnSpc>
                <a:spcPct val="90000"/>
              </a:lnSpc>
              <a:spcBef>
                <a:spcPts val="0"/>
              </a:spcBef>
              <a:spcAft>
                <a:spcPts val="0"/>
              </a:spcAft>
              <a:buSzPts val="4400"/>
              <a:buNone/>
              <a:defRPr sz="4400"/>
            </a:lvl1pPr>
            <a:lvl2pPr lvl="1" algn="l">
              <a:lnSpc>
                <a:spcPct val="90000"/>
              </a:lnSpc>
              <a:spcBef>
                <a:spcPts val="0"/>
              </a:spcBef>
              <a:spcAft>
                <a:spcPts val="0"/>
              </a:spcAft>
              <a:buSzPts val="4400"/>
              <a:buNone/>
              <a:defRPr sz="4400"/>
            </a:lvl2pPr>
            <a:lvl3pPr lvl="2" algn="l">
              <a:lnSpc>
                <a:spcPct val="90000"/>
              </a:lnSpc>
              <a:spcBef>
                <a:spcPts val="0"/>
              </a:spcBef>
              <a:spcAft>
                <a:spcPts val="0"/>
              </a:spcAft>
              <a:buSzPts val="4400"/>
              <a:buNone/>
              <a:defRPr sz="4400"/>
            </a:lvl3pPr>
            <a:lvl4pPr lvl="3" algn="l">
              <a:lnSpc>
                <a:spcPct val="90000"/>
              </a:lnSpc>
              <a:spcBef>
                <a:spcPts val="0"/>
              </a:spcBef>
              <a:spcAft>
                <a:spcPts val="0"/>
              </a:spcAft>
              <a:buSzPts val="4400"/>
              <a:buNone/>
              <a:defRPr sz="4400"/>
            </a:lvl4pPr>
            <a:lvl5pPr lvl="4" algn="l">
              <a:lnSpc>
                <a:spcPct val="90000"/>
              </a:lnSpc>
              <a:spcBef>
                <a:spcPts val="0"/>
              </a:spcBef>
              <a:spcAft>
                <a:spcPts val="0"/>
              </a:spcAft>
              <a:buSzPts val="4400"/>
              <a:buNone/>
              <a:defRPr sz="4400"/>
            </a:lvl5pPr>
            <a:lvl6pPr lvl="5" algn="l">
              <a:lnSpc>
                <a:spcPct val="90000"/>
              </a:lnSpc>
              <a:spcBef>
                <a:spcPts val="0"/>
              </a:spcBef>
              <a:spcAft>
                <a:spcPts val="0"/>
              </a:spcAft>
              <a:buSzPts val="4400"/>
              <a:buNone/>
              <a:defRPr sz="4400"/>
            </a:lvl6pPr>
            <a:lvl7pPr lvl="6" algn="l">
              <a:lnSpc>
                <a:spcPct val="90000"/>
              </a:lnSpc>
              <a:spcBef>
                <a:spcPts val="0"/>
              </a:spcBef>
              <a:spcAft>
                <a:spcPts val="0"/>
              </a:spcAft>
              <a:buSzPts val="4400"/>
              <a:buNone/>
              <a:defRPr sz="4400"/>
            </a:lvl7pPr>
            <a:lvl8pPr lvl="7" algn="l">
              <a:lnSpc>
                <a:spcPct val="90000"/>
              </a:lnSpc>
              <a:spcBef>
                <a:spcPts val="0"/>
              </a:spcBef>
              <a:spcAft>
                <a:spcPts val="0"/>
              </a:spcAft>
              <a:buSzPts val="4400"/>
              <a:buNone/>
              <a:defRPr sz="4400"/>
            </a:lvl8pPr>
            <a:lvl9pPr lvl="8" algn="l">
              <a:lnSpc>
                <a:spcPct val="90000"/>
              </a:lnSpc>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rgbClr val="FFFFFF"/>
              </a:buClr>
              <a:buSzPts val="2400"/>
              <a:buNone/>
              <a:defRPr>
                <a:solidFill>
                  <a:srgbClr val="FFFFFF"/>
                </a:solidFill>
              </a:defRPr>
            </a:lvl1pPr>
            <a:lvl2pPr lvl="1" algn="l">
              <a:lnSpc>
                <a:spcPct val="115000"/>
              </a:lnSpc>
              <a:spcBef>
                <a:spcPts val="0"/>
              </a:spcBef>
              <a:spcAft>
                <a:spcPts val="0"/>
              </a:spcAft>
              <a:buClr>
                <a:srgbClr val="FFFFFF"/>
              </a:buClr>
              <a:buSzPts val="3000"/>
              <a:buNone/>
              <a:defRPr sz="3000">
                <a:solidFill>
                  <a:srgbClr val="FFFFFF"/>
                </a:solidFill>
              </a:defRPr>
            </a:lvl2pPr>
            <a:lvl3pPr lvl="2" algn="l">
              <a:lnSpc>
                <a:spcPct val="115000"/>
              </a:lnSpc>
              <a:spcBef>
                <a:spcPts val="0"/>
              </a:spcBef>
              <a:spcAft>
                <a:spcPts val="0"/>
              </a:spcAft>
              <a:buClr>
                <a:srgbClr val="FFFFFF"/>
              </a:buClr>
              <a:buSzPts val="3000"/>
              <a:buNone/>
              <a:defRPr sz="3000">
                <a:solidFill>
                  <a:srgbClr val="FFFFFF"/>
                </a:solidFill>
              </a:defRPr>
            </a:lvl3pPr>
            <a:lvl4pPr lvl="3" algn="l">
              <a:lnSpc>
                <a:spcPct val="115000"/>
              </a:lnSpc>
              <a:spcBef>
                <a:spcPts val="0"/>
              </a:spcBef>
              <a:spcAft>
                <a:spcPts val="0"/>
              </a:spcAft>
              <a:buClr>
                <a:srgbClr val="FFFFFF"/>
              </a:buClr>
              <a:buSzPts val="3000"/>
              <a:buNone/>
              <a:defRPr sz="3000">
                <a:solidFill>
                  <a:srgbClr val="FFFFFF"/>
                </a:solidFill>
              </a:defRPr>
            </a:lvl4pPr>
            <a:lvl5pPr lvl="4" algn="l">
              <a:lnSpc>
                <a:spcPct val="115000"/>
              </a:lnSpc>
              <a:spcBef>
                <a:spcPts val="0"/>
              </a:spcBef>
              <a:spcAft>
                <a:spcPts val="0"/>
              </a:spcAft>
              <a:buClr>
                <a:srgbClr val="FFFFFF"/>
              </a:buClr>
              <a:buSzPts val="3000"/>
              <a:buNone/>
              <a:defRPr sz="3000">
                <a:solidFill>
                  <a:srgbClr val="FFFFFF"/>
                </a:solidFill>
              </a:defRPr>
            </a:lvl5pPr>
            <a:lvl6pPr lvl="5" algn="l">
              <a:lnSpc>
                <a:spcPct val="115000"/>
              </a:lnSpc>
              <a:spcBef>
                <a:spcPts val="0"/>
              </a:spcBef>
              <a:spcAft>
                <a:spcPts val="0"/>
              </a:spcAft>
              <a:buClr>
                <a:srgbClr val="FFFFFF"/>
              </a:buClr>
              <a:buSzPts val="3000"/>
              <a:buNone/>
              <a:defRPr sz="3000">
                <a:solidFill>
                  <a:srgbClr val="FFFFFF"/>
                </a:solidFill>
              </a:defRPr>
            </a:lvl6pPr>
            <a:lvl7pPr lvl="6" algn="l">
              <a:lnSpc>
                <a:spcPct val="115000"/>
              </a:lnSpc>
              <a:spcBef>
                <a:spcPts val="0"/>
              </a:spcBef>
              <a:spcAft>
                <a:spcPts val="0"/>
              </a:spcAft>
              <a:buClr>
                <a:srgbClr val="FFFFFF"/>
              </a:buClr>
              <a:buSzPts val="3000"/>
              <a:buNone/>
              <a:defRPr sz="3000">
                <a:solidFill>
                  <a:srgbClr val="FFFFFF"/>
                </a:solidFill>
              </a:defRPr>
            </a:lvl7pPr>
            <a:lvl8pPr lvl="7" algn="l">
              <a:lnSpc>
                <a:spcPct val="115000"/>
              </a:lnSpc>
              <a:spcBef>
                <a:spcPts val="0"/>
              </a:spcBef>
              <a:spcAft>
                <a:spcPts val="0"/>
              </a:spcAft>
              <a:buClr>
                <a:srgbClr val="FFFFFF"/>
              </a:buClr>
              <a:buSzPts val="3000"/>
              <a:buNone/>
              <a:defRPr sz="3000">
                <a:solidFill>
                  <a:srgbClr val="FFFFFF"/>
                </a:solidFill>
              </a:defRPr>
            </a:lvl8pPr>
            <a:lvl9pPr lvl="8" algn="l">
              <a:lnSpc>
                <a:spcPct val="115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grpSp>
        <p:nvGrpSpPr>
          <p:cNvPr id="33" name="Google Shape;33;p4"/>
          <p:cNvGrpSpPr/>
          <p:nvPr/>
        </p:nvGrpSpPr>
        <p:grpSpPr>
          <a:xfrm>
            <a:off x="-120" y="-106"/>
            <a:ext cx="9143821" cy="5143317"/>
            <a:chOff x="2973586" y="2777133"/>
            <a:chExt cx="2856819" cy="1606935"/>
          </a:xfrm>
        </p:grpSpPr>
        <p:sp>
          <p:nvSpPr>
            <p:cNvPr id="34" name="Google Shape;34;p4"/>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0" name="Google Shape;40;p4"/>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1" name="Google Shape;41;p4"/>
          <p:cNvSpPr txBox="1"/>
          <p:nvPr>
            <p:ph idx="1" type="body"/>
          </p:nvPr>
        </p:nvSpPr>
        <p:spPr>
          <a:xfrm>
            <a:off x="3200375" y="1909300"/>
            <a:ext cx="2493600" cy="3016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2" name="Google Shape;42;p4"/>
          <p:cNvSpPr txBox="1"/>
          <p:nvPr>
            <p:ph idx="2" type="body"/>
          </p:nvPr>
        </p:nvSpPr>
        <p:spPr>
          <a:xfrm>
            <a:off x="6193205" y="1909300"/>
            <a:ext cx="2493600" cy="30165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43" name="Google Shape;43;p4"/>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 name="Shape 44"/>
        <p:cNvGrpSpPr/>
        <p:nvPr/>
      </p:nvGrpSpPr>
      <p:grpSpPr>
        <a:xfrm>
          <a:off x="0" y="0"/>
          <a:ext cx="0" cy="0"/>
          <a:chOff x="0" y="0"/>
          <a:chExt cx="0" cy="0"/>
        </a:xfrm>
      </p:grpSpPr>
      <p:grpSp>
        <p:nvGrpSpPr>
          <p:cNvPr id="45" name="Google Shape;45;p5"/>
          <p:cNvGrpSpPr/>
          <p:nvPr/>
        </p:nvGrpSpPr>
        <p:grpSpPr>
          <a:xfrm>
            <a:off x="-120" y="-106"/>
            <a:ext cx="9143821" cy="5143317"/>
            <a:chOff x="2973586" y="2777133"/>
            <a:chExt cx="2856819" cy="1606935"/>
          </a:xfrm>
        </p:grpSpPr>
        <p:sp>
          <p:nvSpPr>
            <p:cNvPr id="46" name="Google Shape;46;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568"/>
                  </a:srgbClr>
                </a:gs>
                <a:gs pos="100000">
                  <a:srgbClr val="00001A">
                    <a:alpha val="7450"/>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 name="Google Shape;52;p5"/>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53" name="Google Shape;53;p5"/>
          <p:cNvSpPr txBox="1"/>
          <p:nvPr>
            <p:ph idx="1" type="body"/>
          </p:nvPr>
        </p:nvSpPr>
        <p:spPr>
          <a:xfrm>
            <a:off x="457200" y="2383150"/>
            <a:ext cx="2563500" cy="22197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4" name="Google Shape;54;p5"/>
          <p:cNvSpPr txBox="1"/>
          <p:nvPr>
            <p:ph idx="2" type="body"/>
          </p:nvPr>
        </p:nvSpPr>
        <p:spPr>
          <a:xfrm>
            <a:off x="3290238" y="2383150"/>
            <a:ext cx="2563500" cy="22197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5" name="Google Shape;55;p5"/>
          <p:cNvSpPr txBox="1"/>
          <p:nvPr>
            <p:ph idx="3" type="body"/>
          </p:nvPr>
        </p:nvSpPr>
        <p:spPr>
          <a:xfrm>
            <a:off x="6123300" y="2383150"/>
            <a:ext cx="2563500" cy="22197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6" name="Google Shape;56;p5"/>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grpSp>
        <p:nvGrpSpPr>
          <p:cNvPr id="58" name="Google Shape;58;p6"/>
          <p:cNvGrpSpPr/>
          <p:nvPr/>
        </p:nvGrpSpPr>
        <p:grpSpPr>
          <a:xfrm>
            <a:off x="-120" y="0"/>
            <a:ext cx="9143821" cy="5144623"/>
            <a:chOff x="2973586" y="0"/>
            <a:chExt cx="2856819" cy="1607343"/>
          </a:xfrm>
        </p:grpSpPr>
        <p:sp>
          <p:nvSpPr>
            <p:cNvPr id="59" name="Google Shape;59;p6"/>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6"/>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568"/>
                  </a:srgbClr>
                </a:gs>
                <a:gs pos="100000">
                  <a:srgbClr val="00001A">
                    <a:alpha val="7450"/>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6"/>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313"/>
                  </a:srgbClr>
                </a:gs>
                <a:gs pos="100000">
                  <a:srgbClr val="FFFFFF">
                    <a:alpha val="11372"/>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6"/>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372"/>
                  </a:srgbClr>
                </a:gs>
                <a:gs pos="100000">
                  <a:srgbClr val="FFFFFF">
                    <a:alpha val="4313"/>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6"/>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450"/>
                  </a:srgbClr>
                </a:gs>
                <a:gs pos="100000">
                  <a:srgbClr val="00001A">
                    <a:alpha val="1568"/>
                  </a:srgbClr>
                </a:gs>
              </a:gsLst>
              <a:lin ang="599887"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 name="Google Shape;64;p6"/>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2"/>
            </a:gs>
            <a:gs pos="100000">
              <a:schemeClr val="accent1"/>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1pPr>
            <a:lvl2pPr lvl="1"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2pPr>
            <a:lvl3pPr lvl="2"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3pPr>
            <a:lvl4pPr lvl="3"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4pPr>
            <a:lvl5pPr lvl="4"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5pPr>
            <a:lvl6pPr lvl="5"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6pPr>
            <a:lvl7pPr lvl="6"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7pPr>
            <a:lvl8pPr lvl="7"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8pPr>
            <a:lvl9pPr lvl="8" marR="0" rtl="0" algn="l">
              <a:lnSpc>
                <a:spcPct val="90000"/>
              </a:lnSpc>
              <a:spcBef>
                <a:spcPts val="0"/>
              </a:spcBef>
              <a:spcAft>
                <a:spcPts val="0"/>
              </a:spcAft>
              <a:buClr>
                <a:schemeClr val="lt1"/>
              </a:buClr>
              <a:buSzPts val="3200"/>
              <a:buFont typeface="Roboto Slab"/>
              <a:buNone/>
              <a:defRPr b="1" i="0" sz="3200" u="none" cap="none" strike="noStrike">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Chivo"/>
              <a:buChar char="▰"/>
              <a:defRPr b="0" i="0" sz="2400" u="none" cap="none" strike="noStrike">
                <a:solidFill>
                  <a:schemeClr val="dk1"/>
                </a:solidFill>
                <a:latin typeface="Chivo"/>
                <a:ea typeface="Chivo"/>
                <a:cs typeface="Chivo"/>
                <a:sym typeface="Chivo"/>
              </a:defRPr>
            </a:lvl1pPr>
            <a:lvl2pPr indent="-381000" lvl="1" marL="914400" marR="0" rtl="0" algn="l">
              <a:lnSpc>
                <a:spcPct val="115000"/>
              </a:lnSpc>
              <a:spcBef>
                <a:spcPts val="0"/>
              </a:spcBef>
              <a:spcAft>
                <a:spcPts val="0"/>
              </a:spcAft>
              <a:buClr>
                <a:schemeClr val="accent5"/>
              </a:buClr>
              <a:buSzPts val="2400"/>
              <a:buFont typeface="Chivo"/>
              <a:buChar char="▰"/>
              <a:defRPr b="0" i="0" sz="2400" u="none" cap="none" strike="noStrike">
                <a:solidFill>
                  <a:schemeClr val="dk1"/>
                </a:solidFill>
                <a:latin typeface="Chivo"/>
                <a:ea typeface="Chivo"/>
                <a:cs typeface="Chivo"/>
                <a:sym typeface="Chivo"/>
              </a:defRPr>
            </a:lvl2pPr>
            <a:lvl3pPr indent="-381000" lvl="2" marL="1371600" marR="0" rtl="0" algn="l">
              <a:lnSpc>
                <a:spcPct val="115000"/>
              </a:lnSpc>
              <a:spcBef>
                <a:spcPts val="0"/>
              </a:spcBef>
              <a:spcAft>
                <a:spcPts val="0"/>
              </a:spcAft>
              <a:buClr>
                <a:schemeClr val="accent5"/>
              </a:buClr>
              <a:buSzPts val="2400"/>
              <a:buFont typeface="Chivo"/>
              <a:buChar char="▰"/>
              <a:defRPr b="0" i="0" sz="2400" u="none" cap="none" strike="noStrike">
                <a:solidFill>
                  <a:schemeClr val="dk1"/>
                </a:solidFill>
                <a:latin typeface="Chivo"/>
                <a:ea typeface="Chivo"/>
                <a:cs typeface="Chivo"/>
                <a:sym typeface="Chivo"/>
              </a:defRPr>
            </a:lvl3pPr>
            <a:lvl4pPr indent="-381000" lvl="3" marL="18288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4pPr>
            <a:lvl5pPr indent="-381000" lvl="4" marL="22860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5pPr>
            <a:lvl6pPr indent="-381000" lvl="5" marL="27432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6pPr>
            <a:lvl7pPr indent="-381000" lvl="6" marL="32004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7pPr>
            <a:lvl8pPr indent="-381000" lvl="7" marL="36576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8pPr>
            <a:lvl9pPr indent="-381000" lvl="8" marL="4114800" marR="0" rtl="0" algn="l">
              <a:lnSpc>
                <a:spcPct val="115000"/>
              </a:lnSpc>
              <a:spcBef>
                <a:spcPts val="0"/>
              </a:spcBef>
              <a:spcAft>
                <a:spcPts val="0"/>
              </a:spcAft>
              <a:buClr>
                <a:schemeClr val="dk1"/>
              </a:buClr>
              <a:buSzPts val="2400"/>
              <a:buFont typeface="Chivo"/>
              <a:buChar char="▰"/>
              <a:defRPr b="0" i="0" sz="2400" u="none" cap="none" strike="noStrike">
                <a:solidFill>
                  <a:schemeClr val="dk1"/>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accent5"/>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type="ctrTitle"/>
          </p:nvPr>
        </p:nvSpPr>
        <p:spPr>
          <a:xfrm>
            <a:off x="457200" y="799275"/>
            <a:ext cx="6248400" cy="3182100"/>
          </a:xfrm>
          <a:prstGeom prst="rect">
            <a:avLst/>
          </a:prstGeom>
          <a:noFill/>
          <a:ln>
            <a:noFill/>
          </a:ln>
          <a:effectLst>
            <a:outerShdw blurRad="28575" rotWithShape="0" algn="bl" dir="5400000" dist="9525">
              <a:srgbClr val="00001A">
                <a:alpha val="14901"/>
              </a:srgbClr>
            </a:outerShdw>
          </a:effectLst>
        </p:spPr>
        <p:txBody>
          <a:bodyPr anchorCtr="0" anchor="t" bIns="0" lIns="0" spcFirstLastPara="1" rIns="0" wrap="square" tIns="0">
            <a:noAutofit/>
          </a:bodyPr>
          <a:lstStyle/>
          <a:p>
            <a:pPr indent="0" lvl="0" marL="0" rtl="0" algn="l">
              <a:lnSpc>
                <a:spcPct val="90000"/>
              </a:lnSpc>
              <a:spcBef>
                <a:spcPts val="0"/>
              </a:spcBef>
              <a:spcAft>
                <a:spcPts val="0"/>
              </a:spcAft>
              <a:buSzPts val="5800"/>
              <a:buNone/>
            </a:pPr>
            <a:r>
              <a:rPr lang="en-US"/>
              <a:t>Sampling</a:t>
            </a:r>
            <a:br>
              <a:rPr lang="en-US"/>
            </a:br>
            <a:r>
              <a:rPr lang="en-US"/>
              <a:t>and Distribution</a:t>
            </a:r>
            <a:endParaRPr/>
          </a:p>
        </p:txBody>
      </p:sp>
      <p:sp>
        <p:nvSpPr>
          <p:cNvPr id="70" name="Google Shape;70;p7"/>
          <p:cNvSpPr txBox="1"/>
          <p:nvPr/>
        </p:nvSpPr>
        <p:spPr>
          <a:xfrm>
            <a:off x="609600" y="2419350"/>
            <a:ext cx="6096000" cy="3182100"/>
          </a:xfrm>
          <a:prstGeom prst="rect">
            <a:avLst/>
          </a:prstGeom>
          <a:noFill/>
          <a:ln>
            <a:noFill/>
          </a:ln>
          <a:effectLst>
            <a:outerShdw blurRad="28575" rotWithShape="0" algn="bl" dir="5400000" dist="9525">
              <a:srgbClr val="00001A">
                <a:alpha val="14901"/>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chemeClr val="lt1"/>
              </a:buClr>
              <a:buSzPts val="5800"/>
              <a:buFont typeface="Roboto Slab"/>
              <a:buNone/>
            </a:pPr>
            <a:r>
              <a:t/>
            </a:r>
            <a:endParaRPr b="0" i="0" sz="12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Binomial Distribution</a:t>
            </a:r>
            <a:endParaRPr/>
          </a:p>
        </p:txBody>
      </p:sp>
      <p:sp>
        <p:nvSpPr>
          <p:cNvPr id="131" name="Google Shape;131;p16"/>
          <p:cNvSpPr txBox="1"/>
          <p:nvPr>
            <p:ph idx="1" type="body"/>
          </p:nvPr>
        </p:nvSpPr>
        <p:spPr>
          <a:xfrm>
            <a:off x="609600" y="2127000"/>
            <a:ext cx="80010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2800"/>
              <a:t>Carrying out a similar experiment several times in a row per iteration.</a:t>
            </a:r>
            <a:endParaRPr/>
          </a:p>
          <a:p>
            <a:pPr indent="0" lvl="0" marL="114300" rtl="0" algn="l">
              <a:lnSpc>
                <a:spcPct val="115000"/>
              </a:lnSpc>
              <a:spcBef>
                <a:spcPts val="600"/>
              </a:spcBef>
              <a:spcAft>
                <a:spcPts val="0"/>
              </a:spcAft>
              <a:buSzPts val="1800"/>
              <a:buNone/>
            </a:pPr>
            <a:r>
              <a:rPr lang="en-US" sz="2800"/>
              <a:t>Example: We could be flipping the coin 3 times and trying to calculate the likelihood of getting heads twice(2x).</a:t>
            </a:r>
            <a:endParaRPr/>
          </a:p>
          <a:p>
            <a:pPr indent="-228600" lvl="0" marL="457200" rtl="0" algn="l">
              <a:lnSpc>
                <a:spcPct val="115000"/>
              </a:lnSpc>
              <a:spcBef>
                <a:spcPts val="600"/>
              </a:spcBef>
              <a:spcAft>
                <a:spcPts val="0"/>
              </a:spcAft>
              <a:buSzPts val="1800"/>
              <a:buNone/>
            </a:pPr>
            <a:r>
              <a:t/>
            </a:r>
            <a:endParaRPr sz="1400"/>
          </a:p>
        </p:txBody>
      </p:sp>
      <p:sp>
        <p:nvSpPr>
          <p:cNvPr id="132" name="Google Shape;132;p16"/>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Poisson Distribution</a:t>
            </a:r>
            <a:endParaRPr/>
          </a:p>
        </p:txBody>
      </p:sp>
      <p:sp>
        <p:nvSpPr>
          <p:cNvPr id="138" name="Google Shape;138;p17"/>
          <p:cNvSpPr txBox="1"/>
          <p:nvPr>
            <p:ph idx="1" type="body"/>
          </p:nvPr>
        </p:nvSpPr>
        <p:spPr>
          <a:xfrm>
            <a:off x="609600" y="1962150"/>
            <a:ext cx="80010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2800"/>
              <a:t>To test out how unusual an event frequency is for a given interval.</a:t>
            </a:r>
            <a:endParaRPr/>
          </a:p>
          <a:p>
            <a:pPr indent="0" lvl="0" marL="114300" rtl="0" algn="l">
              <a:lnSpc>
                <a:spcPct val="115000"/>
              </a:lnSpc>
              <a:spcBef>
                <a:spcPts val="600"/>
              </a:spcBef>
              <a:spcAft>
                <a:spcPts val="0"/>
              </a:spcAft>
              <a:buSzPts val="1800"/>
              <a:buNone/>
            </a:pPr>
            <a:r>
              <a:rPr lang="en-US" sz="2800"/>
              <a:t>Example: Imagine we know that Kobe Bryant 	         Average 60 points per game </a:t>
            </a:r>
            <a:endParaRPr/>
          </a:p>
          <a:p>
            <a:pPr indent="0" lvl="0" marL="114300" rtl="0" algn="l">
              <a:lnSpc>
                <a:spcPct val="115000"/>
              </a:lnSpc>
              <a:spcBef>
                <a:spcPts val="600"/>
              </a:spcBef>
              <a:spcAft>
                <a:spcPts val="0"/>
              </a:spcAft>
              <a:buSzPts val="1800"/>
              <a:buNone/>
            </a:pPr>
            <a:r>
              <a:rPr lang="en-US" sz="2800"/>
              <a:t>                  during regular season. </a:t>
            </a:r>
            <a:endParaRPr/>
          </a:p>
          <a:p>
            <a:pPr indent="-228600" lvl="0" marL="457200" rtl="0" algn="l">
              <a:lnSpc>
                <a:spcPct val="115000"/>
              </a:lnSpc>
              <a:spcBef>
                <a:spcPts val="600"/>
              </a:spcBef>
              <a:spcAft>
                <a:spcPts val="0"/>
              </a:spcAft>
              <a:buSzPts val="1800"/>
              <a:buNone/>
            </a:pPr>
            <a:r>
              <a:t/>
            </a:r>
            <a:endParaRPr sz="1400"/>
          </a:p>
        </p:txBody>
      </p:sp>
      <p:sp>
        <p:nvSpPr>
          <p:cNvPr id="139" name="Google Shape;139;p17"/>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Useful Types of Continuous Distributions</a:t>
            </a:r>
            <a:endParaRPr/>
          </a:p>
        </p:txBody>
      </p:sp>
      <p:sp>
        <p:nvSpPr>
          <p:cNvPr id="145" name="Google Shape;145;p18"/>
          <p:cNvSpPr txBox="1"/>
          <p:nvPr>
            <p:ph idx="1" type="body"/>
          </p:nvPr>
        </p:nvSpPr>
        <p:spPr>
          <a:xfrm>
            <a:off x="609600" y="2190750"/>
            <a:ext cx="8001000" cy="2787900"/>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600"/>
              </a:spcBef>
              <a:spcAft>
                <a:spcPts val="0"/>
              </a:spcAft>
              <a:buSzPts val="1800"/>
              <a:buNone/>
            </a:pPr>
            <a:r>
              <a:rPr lang="en-US" sz="2800"/>
              <a:t>    Logistic Distribution</a:t>
            </a:r>
            <a:endParaRPr/>
          </a:p>
          <a:p>
            <a:pPr indent="-342900" lvl="0" marL="457200" rtl="0" algn="l">
              <a:lnSpc>
                <a:spcPct val="115000"/>
              </a:lnSpc>
              <a:spcBef>
                <a:spcPts val="600"/>
              </a:spcBef>
              <a:spcAft>
                <a:spcPts val="0"/>
              </a:spcAft>
              <a:buSzPts val="1800"/>
              <a:buChar char="▰"/>
            </a:pPr>
            <a:r>
              <a:rPr lang="en-US" sz="2800"/>
              <a:t>Useful in forecast analysis</a:t>
            </a:r>
            <a:endParaRPr/>
          </a:p>
          <a:p>
            <a:pPr indent="-342900" lvl="0" marL="457200" rtl="0" algn="l">
              <a:lnSpc>
                <a:spcPct val="115000"/>
              </a:lnSpc>
              <a:spcBef>
                <a:spcPts val="600"/>
              </a:spcBef>
              <a:spcAft>
                <a:spcPts val="0"/>
              </a:spcAft>
              <a:buSzPts val="1800"/>
              <a:buChar char="▰"/>
            </a:pPr>
            <a:r>
              <a:rPr lang="en-US" sz="2800"/>
              <a:t>Useful for determining a cut-off point for a successful outcome.</a:t>
            </a:r>
            <a:endParaRPr/>
          </a:p>
          <a:p>
            <a:pPr indent="-228600" lvl="0" marL="457200" rtl="0" algn="l">
              <a:lnSpc>
                <a:spcPct val="115000"/>
              </a:lnSpc>
              <a:spcBef>
                <a:spcPts val="600"/>
              </a:spcBef>
              <a:spcAft>
                <a:spcPts val="0"/>
              </a:spcAft>
              <a:buSzPts val="1800"/>
              <a:buNone/>
            </a:pPr>
            <a:r>
              <a:t/>
            </a:r>
            <a:endParaRPr sz="1400"/>
          </a:p>
        </p:txBody>
      </p:sp>
      <p:sp>
        <p:nvSpPr>
          <p:cNvPr id="146" name="Google Shape;146;p18"/>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Normal Distribution</a:t>
            </a:r>
            <a:endParaRPr/>
          </a:p>
        </p:txBody>
      </p:sp>
      <p:sp>
        <p:nvSpPr>
          <p:cNvPr id="152" name="Google Shape;152;p19"/>
          <p:cNvSpPr txBox="1"/>
          <p:nvPr>
            <p:ph idx="1" type="body"/>
          </p:nvPr>
        </p:nvSpPr>
        <p:spPr>
          <a:xfrm>
            <a:off x="609600" y="2190750"/>
            <a:ext cx="8001000" cy="27879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2800"/>
              <a:t>The </a:t>
            </a:r>
            <a:r>
              <a:rPr b="1" lang="en-US" sz="2800"/>
              <a:t>normal distribution</a:t>
            </a:r>
            <a:r>
              <a:rPr lang="en-US" sz="2800"/>
              <a:t> is a probability function that describes how the values of a variable are distributed.</a:t>
            </a:r>
            <a:endParaRPr/>
          </a:p>
          <a:p>
            <a:pPr indent="-228600" lvl="0" marL="457200" rtl="0" algn="l">
              <a:lnSpc>
                <a:spcPct val="115000"/>
              </a:lnSpc>
              <a:spcBef>
                <a:spcPts val="600"/>
              </a:spcBef>
              <a:spcAft>
                <a:spcPts val="0"/>
              </a:spcAft>
              <a:buSzPts val="1800"/>
              <a:buNone/>
            </a:pPr>
            <a:r>
              <a:t/>
            </a:r>
            <a:endParaRPr sz="1400"/>
          </a:p>
        </p:txBody>
      </p:sp>
      <p:sp>
        <p:nvSpPr>
          <p:cNvPr id="153" name="Google Shape;153;p19"/>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a:t>3.</a:t>
            </a:r>
            <a:endParaRPr/>
          </a:p>
          <a:p>
            <a:pPr indent="0" lvl="0" marL="0" rtl="0" algn="l">
              <a:lnSpc>
                <a:spcPct val="90000"/>
              </a:lnSpc>
              <a:spcBef>
                <a:spcPts val="0"/>
              </a:spcBef>
              <a:spcAft>
                <a:spcPts val="0"/>
              </a:spcAft>
              <a:buSzPts val="4400"/>
              <a:buNone/>
            </a:pPr>
            <a:r>
              <a:rPr lang="en-US"/>
              <a:t>Expected Values</a:t>
            </a:r>
            <a:endParaRPr/>
          </a:p>
        </p:txBody>
      </p:sp>
      <p:sp>
        <p:nvSpPr>
          <p:cNvPr id="159" name="Google Shape;159;p20"/>
          <p:cNvSpPr txBox="1"/>
          <p:nvPr>
            <p:ph idx="1" type="subTitle"/>
          </p:nvPr>
        </p:nvSpPr>
        <p:spPr>
          <a:xfrm>
            <a:off x="457200" y="2495550"/>
            <a:ext cx="54864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Expected Value</a:t>
            </a:r>
            <a:endParaRPr/>
          </a:p>
        </p:txBody>
      </p:sp>
      <p:sp>
        <p:nvSpPr>
          <p:cNvPr id="165" name="Google Shape;165;p21"/>
          <p:cNvSpPr txBox="1"/>
          <p:nvPr>
            <p:ph idx="1" type="body"/>
          </p:nvPr>
        </p:nvSpPr>
        <p:spPr>
          <a:xfrm>
            <a:off x="533400" y="2038350"/>
            <a:ext cx="8077199" cy="2940300"/>
          </a:xfrm>
          <a:prstGeom prst="rect">
            <a:avLst/>
          </a:prstGeom>
          <a:noFill/>
          <a:ln>
            <a:noFill/>
          </a:ln>
        </p:spPr>
        <p:txBody>
          <a:bodyPr anchorCtr="0" anchor="t" bIns="0" lIns="0" spcFirstLastPara="1" rIns="0" wrap="square" tIns="0">
            <a:noAutofit/>
          </a:bodyPr>
          <a:lstStyle/>
          <a:p>
            <a:pPr indent="-342900" lvl="0" marL="457200" rtl="0" algn="just">
              <a:lnSpc>
                <a:spcPct val="115000"/>
              </a:lnSpc>
              <a:spcBef>
                <a:spcPts val="600"/>
              </a:spcBef>
              <a:spcAft>
                <a:spcPts val="0"/>
              </a:spcAft>
              <a:buSzPts val="1800"/>
              <a:buChar char="▰"/>
            </a:pPr>
            <a:r>
              <a:rPr lang="en-US" sz="2000"/>
              <a:t>The </a:t>
            </a:r>
            <a:r>
              <a:rPr b="1" lang="en-US" sz="2000"/>
              <a:t>Expected Value (EV)</a:t>
            </a:r>
            <a:r>
              <a:rPr lang="en-US" sz="2000"/>
              <a:t> is an anticipated value for an investment at some point in the future. In Statistics and probability analysis, the expected value is calculated by multiplying each of the possible outcomes by the likelihood each outcome will occur and then summing all of those values, Investors can choose the scenario most likely to give desired outcome. </a:t>
            </a:r>
            <a:endParaRPr/>
          </a:p>
          <a:p>
            <a:pPr indent="-228600" lvl="0" marL="457200" rtl="0" algn="l">
              <a:lnSpc>
                <a:spcPct val="115000"/>
              </a:lnSpc>
              <a:spcBef>
                <a:spcPts val="600"/>
              </a:spcBef>
              <a:spcAft>
                <a:spcPts val="0"/>
              </a:spcAft>
              <a:buSzPts val="1800"/>
              <a:buNone/>
            </a:pPr>
            <a:r>
              <a:t/>
            </a:r>
            <a:endParaRPr/>
          </a:p>
        </p:txBody>
      </p:sp>
      <p:sp>
        <p:nvSpPr>
          <p:cNvPr id="166" name="Google Shape;166;p2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Expected Value</a:t>
            </a:r>
            <a:endParaRPr/>
          </a:p>
        </p:txBody>
      </p:sp>
      <p:sp>
        <p:nvSpPr>
          <p:cNvPr id="172" name="Google Shape;172;p22"/>
          <p:cNvSpPr txBox="1"/>
          <p:nvPr>
            <p:ph idx="1" type="body"/>
          </p:nvPr>
        </p:nvSpPr>
        <p:spPr>
          <a:xfrm>
            <a:off x="533400" y="2038350"/>
            <a:ext cx="8077199" cy="2940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To calculate the EV for a single discrete random variable, you must multiply the value of the variable by the probability of that value occurring.</a:t>
            </a:r>
            <a:endParaRPr/>
          </a:p>
          <a:p>
            <a:pPr indent="-228600" lvl="0" marL="457200" rtl="0" algn="l">
              <a:lnSpc>
                <a:spcPct val="115000"/>
              </a:lnSpc>
              <a:spcBef>
                <a:spcPts val="600"/>
              </a:spcBef>
              <a:spcAft>
                <a:spcPts val="0"/>
              </a:spcAft>
              <a:buSzPts val="1800"/>
              <a:buNone/>
            </a:pPr>
            <a:r>
              <a:t/>
            </a:r>
            <a:endParaRPr/>
          </a:p>
        </p:txBody>
      </p:sp>
      <p:sp>
        <p:nvSpPr>
          <p:cNvPr id="173" name="Google Shape;173;p22"/>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174" name="Google Shape;174;p22"/>
          <p:cNvPicPr preferRelativeResize="0"/>
          <p:nvPr/>
        </p:nvPicPr>
        <p:blipFill rotWithShape="1">
          <a:blip r:embed="rId3">
            <a:alphaModFix/>
          </a:blip>
          <a:srcRect b="0" l="0" r="0" t="0"/>
          <a:stretch/>
        </p:blipFill>
        <p:spPr>
          <a:xfrm>
            <a:off x="2133600" y="3295650"/>
            <a:ext cx="4572000" cy="133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Expected Value</a:t>
            </a:r>
            <a:endParaRPr/>
          </a:p>
        </p:txBody>
      </p:sp>
      <p:sp>
        <p:nvSpPr>
          <p:cNvPr id="180" name="Google Shape;180;p23"/>
          <p:cNvSpPr txBox="1"/>
          <p:nvPr>
            <p:ph idx="1" type="body"/>
          </p:nvPr>
        </p:nvSpPr>
        <p:spPr>
          <a:xfrm>
            <a:off x="457200" y="1809750"/>
            <a:ext cx="8382000" cy="2940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None/>
            </a:pPr>
            <a:r>
              <a:rPr lang="en-US"/>
              <a:t>                          For example, a normal six-sided die. Once you roll the die, it has an equal one-sixth chance of landing on one, two, three, four, five or six. Given this information, the calculation is straightforward.</a:t>
            </a:r>
            <a:endParaRPr/>
          </a:p>
          <a:p>
            <a:pPr indent="-228600" lvl="0" marL="457200" rtl="0" algn="l">
              <a:lnSpc>
                <a:spcPct val="115000"/>
              </a:lnSpc>
              <a:spcBef>
                <a:spcPts val="600"/>
              </a:spcBef>
              <a:spcAft>
                <a:spcPts val="0"/>
              </a:spcAft>
              <a:buSzPts val="1800"/>
              <a:buNone/>
            </a:pPr>
            <a:r>
              <a:t/>
            </a:r>
            <a:endParaRPr/>
          </a:p>
          <a:p>
            <a:pPr indent="-228600" lvl="0" marL="457200" rtl="0" algn="l">
              <a:lnSpc>
                <a:spcPct val="115000"/>
              </a:lnSpc>
              <a:spcBef>
                <a:spcPts val="600"/>
              </a:spcBef>
              <a:spcAft>
                <a:spcPts val="0"/>
              </a:spcAft>
              <a:buSzPts val="1800"/>
              <a:buNone/>
            </a:pPr>
            <a:r>
              <a:t/>
            </a:r>
            <a:endParaRPr/>
          </a:p>
          <a:p>
            <a:pPr indent="0" lvl="3" marL="1485900" rtl="0" algn="l">
              <a:lnSpc>
                <a:spcPct val="115000"/>
              </a:lnSpc>
              <a:spcBef>
                <a:spcPts val="0"/>
              </a:spcBef>
              <a:spcAft>
                <a:spcPts val="0"/>
              </a:spcAft>
              <a:buSzPts val="1800"/>
              <a:buNone/>
            </a:pPr>
            <a:r>
              <a:rPr lang="en-US"/>
              <a:t> EV = 1 * 1/6  +  2 * 1/6 + 3 * 1/6 + 4 * 1/6 + 5 * 1/6 +                        	     6 * 1/6</a:t>
            </a:r>
            <a:br>
              <a:rPr lang="en-US"/>
            </a:br>
            <a:r>
              <a:rPr lang="en-US"/>
              <a:t>         = 1/6 + 2/6 + 3/6 + 4/6 + 5/6 + 6/6 </a:t>
            </a:r>
            <a:br>
              <a:rPr lang="en-US"/>
            </a:br>
            <a:r>
              <a:rPr lang="en-US"/>
              <a:t>         </a:t>
            </a:r>
            <a:r>
              <a:rPr b="1" lang="en-US" u="sng"/>
              <a:t>= 21/6 or 3.5</a:t>
            </a:r>
            <a:endParaRPr/>
          </a:p>
        </p:txBody>
      </p:sp>
      <p:sp>
        <p:nvSpPr>
          <p:cNvPr id="181" name="Google Shape;181;p23"/>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aphicFrame>
        <p:nvGraphicFramePr>
          <p:cNvPr id="182" name="Google Shape;182;p23"/>
          <p:cNvGraphicFramePr/>
          <p:nvPr/>
        </p:nvGraphicFramePr>
        <p:xfrm>
          <a:off x="1752600" y="2876550"/>
          <a:ext cx="3000000" cy="3000000"/>
        </p:xfrm>
        <a:graphic>
          <a:graphicData uri="http://schemas.openxmlformats.org/drawingml/2006/table">
            <a:tbl>
              <a:tblPr bandRow="1" firstRow="1">
                <a:noFill/>
                <a:tableStyleId>{92AB0789-E245-4D65-9CDC-A30DA06B2BD2}</a:tableStyleId>
              </a:tblPr>
              <a:tblGrid>
                <a:gridCol w="870850"/>
                <a:gridCol w="870850"/>
                <a:gridCol w="870850"/>
                <a:gridCol w="870850"/>
                <a:gridCol w="870850"/>
                <a:gridCol w="870850"/>
                <a:gridCol w="870850"/>
              </a:tblGrid>
              <a:tr h="370850">
                <a:tc>
                  <a:txBody>
                    <a:bodyPr/>
                    <a:lstStyle/>
                    <a:p>
                      <a:pPr indent="0" lvl="0" marL="0" marR="0" rtl="0" algn="ctr">
                        <a:lnSpc>
                          <a:spcPct val="100000"/>
                        </a:lnSpc>
                        <a:spcBef>
                          <a:spcPts val="0"/>
                        </a:spcBef>
                        <a:spcAft>
                          <a:spcPts val="0"/>
                        </a:spcAft>
                        <a:buNone/>
                      </a:pPr>
                      <a:r>
                        <a:rPr lang="en-US" sz="1400" u="none" cap="none" strike="noStrike"/>
                        <a:t>Xi</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2</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3</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4</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5</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6</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400" u="none" cap="none" strike="noStrike"/>
                        <a:t>P(Xi)</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1/6</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1/6</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1/6</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1/6</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1/6</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1/6</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a:t>4.</a:t>
            </a:r>
            <a:endParaRPr/>
          </a:p>
          <a:p>
            <a:pPr indent="0" lvl="0" marL="0" rtl="0" algn="l">
              <a:lnSpc>
                <a:spcPct val="90000"/>
              </a:lnSpc>
              <a:spcBef>
                <a:spcPts val="0"/>
              </a:spcBef>
              <a:spcAft>
                <a:spcPts val="0"/>
              </a:spcAft>
              <a:buSzPts val="4400"/>
              <a:buNone/>
            </a:pPr>
            <a:r>
              <a:rPr lang="en-US"/>
              <a:t>Random Sampling</a:t>
            </a:r>
            <a:endParaRPr/>
          </a:p>
        </p:txBody>
      </p:sp>
      <p:sp>
        <p:nvSpPr>
          <p:cNvPr id="188" name="Google Shape;188;p24"/>
          <p:cNvSpPr txBox="1"/>
          <p:nvPr>
            <p:ph idx="1" type="subTitle"/>
          </p:nvPr>
        </p:nvSpPr>
        <p:spPr>
          <a:xfrm>
            <a:off x="457200" y="2495550"/>
            <a:ext cx="54864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rPr lang="en-US"/>
              <a:t>Bryn Espiritu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Random Sampling</a:t>
            </a:r>
            <a:endParaRPr/>
          </a:p>
        </p:txBody>
      </p:sp>
      <p:sp>
        <p:nvSpPr>
          <p:cNvPr id="194" name="Google Shape;194;p25"/>
          <p:cNvSpPr txBox="1"/>
          <p:nvPr>
            <p:ph idx="1" type="body"/>
          </p:nvPr>
        </p:nvSpPr>
        <p:spPr>
          <a:xfrm>
            <a:off x="228600" y="2266950"/>
            <a:ext cx="85344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Random sampling is a way of selecting a sample of observations from a population in order to make inferences about the population. </a:t>
            </a:r>
            <a:endParaRPr/>
          </a:p>
          <a:p>
            <a:pPr indent="-342900" lvl="0" marL="457200" rtl="0" algn="l">
              <a:lnSpc>
                <a:spcPct val="115000"/>
              </a:lnSpc>
              <a:spcBef>
                <a:spcPts val="600"/>
              </a:spcBef>
              <a:spcAft>
                <a:spcPts val="0"/>
              </a:spcAft>
              <a:buSzPts val="1800"/>
              <a:buChar char="▰"/>
            </a:pPr>
            <a:r>
              <a:rPr lang="en-US"/>
              <a:t>Random sampling is also known as probability sampling. </a:t>
            </a:r>
            <a:endParaRPr/>
          </a:p>
          <a:p>
            <a:pPr indent="-342900" lvl="0" marL="457200" rtl="0" algn="l">
              <a:lnSpc>
                <a:spcPct val="115000"/>
              </a:lnSpc>
              <a:spcBef>
                <a:spcPts val="600"/>
              </a:spcBef>
              <a:spcAft>
                <a:spcPts val="0"/>
              </a:spcAft>
              <a:buSzPts val="1800"/>
              <a:buChar char="▰"/>
            </a:pPr>
            <a:r>
              <a:rPr lang="en-US"/>
              <a:t>The main forms of random sampling are simple random sampling, stratified sampling, cluster sampling, and multistage sampling. Samples that are not random are typically called convenience samples.</a:t>
            </a:r>
            <a:endParaRPr/>
          </a:p>
          <a:p>
            <a:pPr indent="-228600" lvl="0" marL="457200" rtl="0" algn="l">
              <a:lnSpc>
                <a:spcPct val="115000"/>
              </a:lnSpc>
              <a:spcBef>
                <a:spcPts val="600"/>
              </a:spcBef>
              <a:spcAft>
                <a:spcPts val="0"/>
              </a:spcAft>
              <a:buSzPts val="1800"/>
              <a:buNone/>
            </a:pPr>
            <a:r>
              <a:t/>
            </a:r>
            <a:endParaRPr/>
          </a:p>
        </p:txBody>
      </p:sp>
      <p:sp>
        <p:nvSpPr>
          <p:cNvPr id="195" name="Google Shape;195;p25"/>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8"/>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a:t>1.</a:t>
            </a:r>
            <a:endParaRPr/>
          </a:p>
          <a:p>
            <a:pPr indent="0" lvl="0" marL="0" rtl="0" algn="l">
              <a:lnSpc>
                <a:spcPct val="90000"/>
              </a:lnSpc>
              <a:spcBef>
                <a:spcPts val="0"/>
              </a:spcBef>
              <a:spcAft>
                <a:spcPts val="0"/>
              </a:spcAft>
              <a:buSzPts val="4400"/>
              <a:buNone/>
            </a:pPr>
            <a:r>
              <a:rPr lang="en-US"/>
              <a:t>Probability and Random Variables</a:t>
            </a:r>
            <a:endParaRPr/>
          </a:p>
        </p:txBody>
      </p:sp>
      <p:sp>
        <p:nvSpPr>
          <p:cNvPr id="76" name="Google Shape;76;p8"/>
          <p:cNvSpPr txBox="1"/>
          <p:nvPr>
            <p:ph idx="1" type="subTitle"/>
          </p:nvPr>
        </p:nvSpPr>
        <p:spPr>
          <a:xfrm>
            <a:off x="457200" y="2876550"/>
            <a:ext cx="54864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Random Sampling</a:t>
            </a:r>
            <a:endParaRPr/>
          </a:p>
        </p:txBody>
      </p:sp>
      <p:sp>
        <p:nvSpPr>
          <p:cNvPr id="201" name="Google Shape;201;p26"/>
          <p:cNvSpPr txBox="1"/>
          <p:nvPr>
            <p:ph idx="1" type="body"/>
          </p:nvPr>
        </p:nvSpPr>
        <p:spPr>
          <a:xfrm>
            <a:off x="228600" y="2266950"/>
            <a:ext cx="8534400" cy="3016500"/>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600"/>
              </a:spcBef>
              <a:spcAft>
                <a:spcPts val="0"/>
              </a:spcAft>
              <a:buSzPts val="1800"/>
              <a:buNone/>
            </a:pPr>
            <a:r>
              <a:rPr lang="en-US"/>
              <a:t>      </a:t>
            </a:r>
            <a:r>
              <a:rPr b="1" lang="en-US"/>
              <a:t>Let’s Go Deeper!!</a:t>
            </a:r>
            <a:endParaRPr/>
          </a:p>
          <a:p>
            <a:pPr indent="-342900" lvl="0" marL="457200" rtl="0" algn="l">
              <a:lnSpc>
                <a:spcPct val="115000"/>
              </a:lnSpc>
              <a:spcBef>
                <a:spcPts val="600"/>
              </a:spcBef>
              <a:spcAft>
                <a:spcPts val="0"/>
              </a:spcAft>
              <a:buSzPts val="1800"/>
              <a:buChar char="▰"/>
            </a:pPr>
            <a:r>
              <a:rPr lang="en-US"/>
              <a:t>Simple random sampling is the most straightforward approach for getting a random sample. It involves picking a desired sample size and selecting observations from a population in such a way that each observation has an equal chance of selection until the desired sample size is achieved</a:t>
            </a:r>
            <a:endParaRPr/>
          </a:p>
          <a:p>
            <a:pPr indent="-342900" lvl="0" marL="457200" rtl="0" algn="l">
              <a:lnSpc>
                <a:spcPct val="115000"/>
              </a:lnSpc>
              <a:spcBef>
                <a:spcPts val="600"/>
              </a:spcBef>
              <a:spcAft>
                <a:spcPts val="0"/>
              </a:spcAft>
              <a:buSzPts val="1800"/>
              <a:buChar char="▰"/>
            </a:pPr>
            <a:r>
              <a:rPr lang="en-US"/>
              <a:t>For example, exit polls from voters that aim to predict the likely results of an election. Random sampling is also known as probability sampling</a:t>
            </a:r>
            <a:endParaRPr/>
          </a:p>
          <a:p>
            <a:pPr indent="-228600" lvl="0" marL="457200" rtl="0" algn="l">
              <a:lnSpc>
                <a:spcPct val="115000"/>
              </a:lnSpc>
              <a:spcBef>
                <a:spcPts val="600"/>
              </a:spcBef>
              <a:spcAft>
                <a:spcPts val="0"/>
              </a:spcAft>
              <a:buSzPts val="1800"/>
              <a:buNone/>
            </a:pPr>
            <a:r>
              <a:t/>
            </a:r>
            <a:endParaRPr/>
          </a:p>
        </p:txBody>
      </p:sp>
      <p:sp>
        <p:nvSpPr>
          <p:cNvPr id="202" name="Google Shape;202;p26"/>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533400" y="-3238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Types of Random Sampling</a:t>
            </a:r>
            <a:endParaRPr/>
          </a:p>
        </p:txBody>
      </p:sp>
      <p:sp>
        <p:nvSpPr>
          <p:cNvPr id="208" name="Google Shape;208;p27"/>
          <p:cNvSpPr txBox="1"/>
          <p:nvPr>
            <p:ph idx="1" type="body"/>
          </p:nvPr>
        </p:nvSpPr>
        <p:spPr>
          <a:xfrm>
            <a:off x="609600" y="1962150"/>
            <a:ext cx="47244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The key aspect of random sampling lays in its name. The selection of observations must occur in a 'random' way, meaning that they do not differ in any significant way from observations not sampled. It is typically assumed that statistical tests contain data that has been obtained through random sampling.</a:t>
            </a:r>
            <a:endParaRPr/>
          </a:p>
          <a:p>
            <a:pPr indent="-228600" lvl="0" marL="457200" rtl="0" algn="l">
              <a:lnSpc>
                <a:spcPct val="115000"/>
              </a:lnSpc>
              <a:spcBef>
                <a:spcPts val="600"/>
              </a:spcBef>
              <a:spcAft>
                <a:spcPts val="0"/>
              </a:spcAft>
              <a:buSzPts val="1800"/>
              <a:buNone/>
            </a:pPr>
            <a:r>
              <a:t/>
            </a:r>
            <a:endParaRPr/>
          </a:p>
        </p:txBody>
      </p:sp>
      <p:sp>
        <p:nvSpPr>
          <p:cNvPr id="209" name="Google Shape;209;p27"/>
          <p:cNvSpPr txBox="1"/>
          <p:nvPr>
            <p:ph idx="2" type="body"/>
          </p:nvPr>
        </p:nvSpPr>
        <p:spPr>
          <a:xfrm>
            <a:off x="5334000" y="1962150"/>
            <a:ext cx="35052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Simple random sampling</a:t>
            </a:r>
            <a:endParaRPr/>
          </a:p>
          <a:p>
            <a:pPr indent="-342900" lvl="0" marL="457200" rtl="0" algn="l">
              <a:lnSpc>
                <a:spcPct val="115000"/>
              </a:lnSpc>
              <a:spcBef>
                <a:spcPts val="600"/>
              </a:spcBef>
              <a:spcAft>
                <a:spcPts val="0"/>
              </a:spcAft>
              <a:buSzPts val="1800"/>
              <a:buChar char="▰"/>
            </a:pPr>
            <a:r>
              <a:rPr lang="en-US"/>
              <a:t>Stratified random sampling</a:t>
            </a:r>
            <a:endParaRPr/>
          </a:p>
          <a:p>
            <a:pPr indent="-342900" lvl="0" marL="457200" rtl="0" algn="l">
              <a:lnSpc>
                <a:spcPct val="115000"/>
              </a:lnSpc>
              <a:spcBef>
                <a:spcPts val="600"/>
              </a:spcBef>
              <a:spcAft>
                <a:spcPts val="0"/>
              </a:spcAft>
              <a:buSzPts val="1800"/>
              <a:buChar char="▰"/>
            </a:pPr>
            <a:r>
              <a:rPr lang="en-US"/>
              <a:t>Cluster sampling</a:t>
            </a:r>
            <a:endParaRPr/>
          </a:p>
          <a:p>
            <a:pPr indent="-342900" lvl="0" marL="457200" rtl="0" algn="l">
              <a:lnSpc>
                <a:spcPct val="115000"/>
              </a:lnSpc>
              <a:spcBef>
                <a:spcPts val="600"/>
              </a:spcBef>
              <a:spcAft>
                <a:spcPts val="0"/>
              </a:spcAft>
              <a:buSzPts val="1800"/>
              <a:buChar char="▰"/>
            </a:pPr>
            <a:r>
              <a:rPr lang="en-US"/>
              <a:t>Multistage sampling</a:t>
            </a:r>
            <a:endParaRPr/>
          </a:p>
          <a:p>
            <a:pPr indent="-228600" lvl="0" marL="457200" rtl="0" algn="l">
              <a:lnSpc>
                <a:spcPct val="115000"/>
              </a:lnSpc>
              <a:spcBef>
                <a:spcPts val="600"/>
              </a:spcBef>
              <a:spcAft>
                <a:spcPts val="0"/>
              </a:spcAft>
              <a:buSzPts val="1800"/>
              <a:buNone/>
            </a:pPr>
            <a:r>
              <a:t/>
            </a:r>
            <a:endParaRPr/>
          </a:p>
        </p:txBody>
      </p:sp>
      <p:sp>
        <p:nvSpPr>
          <p:cNvPr id="210" name="Google Shape;210;p27"/>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533400" y="-2476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Types of Random Sampling</a:t>
            </a:r>
            <a:endParaRPr/>
          </a:p>
        </p:txBody>
      </p:sp>
      <p:sp>
        <p:nvSpPr>
          <p:cNvPr id="216" name="Google Shape;216;p28"/>
          <p:cNvSpPr txBox="1"/>
          <p:nvPr>
            <p:ph idx="2" type="body"/>
          </p:nvPr>
        </p:nvSpPr>
        <p:spPr>
          <a:xfrm>
            <a:off x="685800" y="2107950"/>
            <a:ext cx="4267200" cy="3016500"/>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600"/>
              </a:spcBef>
              <a:spcAft>
                <a:spcPts val="0"/>
              </a:spcAft>
              <a:buSzPts val="1800"/>
              <a:buNone/>
            </a:pPr>
            <a:r>
              <a:rPr lang="en-US"/>
              <a:t>A random sample may include choosing the names of 25 employees out of a hat in a company of 250 employees. The population is all 250 employees, and the sample is random because each employee has an equal chance of being chosen.</a:t>
            </a:r>
            <a:endParaRPr/>
          </a:p>
          <a:p>
            <a:pPr indent="-228600" lvl="0" marL="457200" rtl="0" algn="l">
              <a:lnSpc>
                <a:spcPct val="115000"/>
              </a:lnSpc>
              <a:spcBef>
                <a:spcPts val="600"/>
              </a:spcBef>
              <a:spcAft>
                <a:spcPts val="0"/>
              </a:spcAft>
              <a:buSzPts val="1800"/>
              <a:buNone/>
            </a:pPr>
            <a:r>
              <a:t/>
            </a:r>
            <a:endParaRPr/>
          </a:p>
        </p:txBody>
      </p:sp>
      <p:sp>
        <p:nvSpPr>
          <p:cNvPr id="217" name="Google Shape;217;p28"/>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218" name="Google Shape;218;p28"/>
          <p:cNvPicPr preferRelativeResize="0"/>
          <p:nvPr/>
        </p:nvPicPr>
        <p:blipFill rotWithShape="1">
          <a:blip r:embed="rId3">
            <a:alphaModFix/>
          </a:blip>
          <a:srcRect b="0" l="0" r="0" t="0"/>
          <a:stretch/>
        </p:blipFill>
        <p:spPr>
          <a:xfrm>
            <a:off x="5791200" y="1581150"/>
            <a:ext cx="3090944" cy="29434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533400" y="-2476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Types of Random Sampling</a:t>
            </a:r>
            <a:endParaRPr/>
          </a:p>
        </p:txBody>
      </p:sp>
      <p:sp>
        <p:nvSpPr>
          <p:cNvPr id="224" name="Google Shape;224;p29"/>
          <p:cNvSpPr txBox="1"/>
          <p:nvPr>
            <p:ph idx="2" type="body"/>
          </p:nvPr>
        </p:nvSpPr>
        <p:spPr>
          <a:xfrm>
            <a:off x="533400" y="1962150"/>
            <a:ext cx="4876800" cy="2562456"/>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Simple Random Sampling;</a:t>
            </a:r>
            <a:endParaRPr/>
          </a:p>
          <a:p>
            <a:pPr indent="-342900" lvl="0" marL="457200" rtl="0" algn="l">
              <a:lnSpc>
                <a:spcPct val="115000"/>
              </a:lnSpc>
              <a:spcBef>
                <a:spcPts val="600"/>
              </a:spcBef>
              <a:spcAft>
                <a:spcPts val="0"/>
              </a:spcAft>
              <a:buSzPts val="1800"/>
              <a:buChar char="▰"/>
            </a:pPr>
            <a:r>
              <a:rPr lang="en-US"/>
              <a:t>N =Population, n = Sample, bowl = Roulette;</a:t>
            </a:r>
            <a:endParaRPr/>
          </a:p>
          <a:p>
            <a:pPr indent="-342900" lvl="0" marL="457200" rtl="0" algn="l">
              <a:lnSpc>
                <a:spcPct val="115000"/>
              </a:lnSpc>
              <a:spcBef>
                <a:spcPts val="600"/>
              </a:spcBef>
              <a:spcAft>
                <a:spcPts val="0"/>
              </a:spcAft>
              <a:buSzPts val="1800"/>
              <a:buChar char="▰"/>
            </a:pPr>
            <a:r>
              <a:rPr lang="en-US"/>
              <a:t>N = 12 &amp; n = 4;</a:t>
            </a:r>
            <a:endParaRPr/>
          </a:p>
          <a:p>
            <a:pPr indent="-342900" lvl="0" marL="457200" rtl="0" algn="l">
              <a:lnSpc>
                <a:spcPct val="115000"/>
              </a:lnSpc>
              <a:spcBef>
                <a:spcPts val="600"/>
              </a:spcBef>
              <a:spcAft>
                <a:spcPts val="0"/>
              </a:spcAft>
              <a:buSzPts val="1800"/>
              <a:buChar char="▰"/>
            </a:pPr>
            <a:r>
              <a:rPr lang="en-US"/>
              <a:t>Imagine the people illustrated in the image in the left are game pieces. Place the 12 game pieces in a bowl and (again, without looking) choose 4. This is simple random sampling.</a:t>
            </a:r>
            <a:endParaRPr/>
          </a:p>
          <a:p>
            <a:pPr indent="-228600" lvl="0" marL="457200" rtl="0" algn="l">
              <a:lnSpc>
                <a:spcPct val="115000"/>
              </a:lnSpc>
              <a:spcBef>
                <a:spcPts val="600"/>
              </a:spcBef>
              <a:spcAft>
                <a:spcPts val="0"/>
              </a:spcAft>
              <a:buSzPts val="1800"/>
              <a:buNone/>
            </a:pPr>
            <a:r>
              <a:t/>
            </a:r>
            <a:endParaRPr/>
          </a:p>
        </p:txBody>
      </p:sp>
      <p:sp>
        <p:nvSpPr>
          <p:cNvPr id="225" name="Google Shape;225;p29"/>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226" name="Google Shape;226;p29"/>
          <p:cNvPicPr preferRelativeResize="0"/>
          <p:nvPr/>
        </p:nvPicPr>
        <p:blipFill rotWithShape="1">
          <a:blip r:embed="rId3">
            <a:alphaModFix/>
          </a:blip>
          <a:srcRect b="0" l="0" r="0" t="0"/>
          <a:stretch/>
        </p:blipFill>
        <p:spPr>
          <a:xfrm>
            <a:off x="5638800" y="1276350"/>
            <a:ext cx="3075131" cy="3867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533400" y="-2476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Perform it quickie and safe</a:t>
            </a:r>
            <a:endParaRPr/>
          </a:p>
        </p:txBody>
      </p:sp>
      <p:sp>
        <p:nvSpPr>
          <p:cNvPr id="232" name="Google Shape;232;p30"/>
          <p:cNvSpPr txBox="1"/>
          <p:nvPr>
            <p:ph idx="2" type="body"/>
          </p:nvPr>
        </p:nvSpPr>
        <p:spPr>
          <a:xfrm>
            <a:off x="152400" y="2114550"/>
            <a:ext cx="8610600" cy="2562456"/>
          </a:xfrm>
          <a:prstGeom prst="rect">
            <a:avLst/>
          </a:prstGeom>
          <a:noFill/>
          <a:ln>
            <a:noFill/>
          </a:ln>
        </p:spPr>
        <p:txBody>
          <a:bodyPr anchorCtr="0" anchor="t" bIns="0" lIns="0" spcFirstLastPara="1" rIns="0" wrap="square" tIns="0">
            <a:noAutofit/>
          </a:bodyPr>
          <a:lstStyle/>
          <a:p>
            <a:pPr indent="-342900" lvl="0" marL="457200" rtl="0" algn="just">
              <a:lnSpc>
                <a:spcPct val="115000"/>
              </a:lnSpc>
              <a:spcBef>
                <a:spcPts val="600"/>
              </a:spcBef>
              <a:spcAft>
                <a:spcPts val="0"/>
              </a:spcAft>
              <a:buSzPts val="1800"/>
              <a:buChar char="▰"/>
            </a:pPr>
            <a:r>
              <a:rPr lang="en-US" sz="1700"/>
              <a:t>A larger population might be “All people who have had nCoV in the China.” That list of participants would be extremely hard to obtain. Where would you get such a list in the first place? You could contact individual hospitals (of which there are hundreds or thousands…) and ask for a list of patients (would they even supply you with that information? If you could somehow obtain this list then you will end up with a list of 50,000 people which you then have to put into a “bowl” of some sort and choose random people for your sample. This type of situation is the type of real-life situation you’ll come across and is what makes getting a simple random sample so hard to undertake.</a:t>
            </a:r>
            <a:endParaRPr/>
          </a:p>
        </p:txBody>
      </p:sp>
      <p:sp>
        <p:nvSpPr>
          <p:cNvPr id="233" name="Google Shape;233;p30"/>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533400" y="-2476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Instruct me…</a:t>
            </a:r>
            <a:endParaRPr/>
          </a:p>
        </p:txBody>
      </p:sp>
      <p:sp>
        <p:nvSpPr>
          <p:cNvPr id="239" name="Google Shape;239;p31"/>
          <p:cNvSpPr txBox="1"/>
          <p:nvPr>
            <p:ph idx="2" type="body"/>
          </p:nvPr>
        </p:nvSpPr>
        <p:spPr>
          <a:xfrm>
            <a:off x="228600" y="2724150"/>
            <a:ext cx="8610600" cy="2562456"/>
          </a:xfrm>
          <a:prstGeom prst="rect">
            <a:avLst/>
          </a:prstGeom>
          <a:noFill/>
          <a:ln>
            <a:noFill/>
          </a:ln>
        </p:spPr>
        <p:txBody>
          <a:bodyPr anchorCtr="0" anchor="t" bIns="0" lIns="0" spcFirstLastPara="1" rIns="0" wrap="square" tIns="0">
            <a:noAutofit/>
          </a:bodyPr>
          <a:lstStyle/>
          <a:p>
            <a:pPr indent="-342900" lvl="0" marL="457200" rtl="0" algn="ctr">
              <a:lnSpc>
                <a:spcPct val="115000"/>
              </a:lnSpc>
              <a:spcBef>
                <a:spcPts val="600"/>
              </a:spcBef>
              <a:spcAft>
                <a:spcPts val="0"/>
              </a:spcAft>
              <a:buSzPts val="1800"/>
              <a:buChar char="▰"/>
            </a:pPr>
            <a:r>
              <a:rPr lang="en-US" sz="2000"/>
              <a:t>Sample question: Outline the steps for obtaining a simple random sample for outcomes of strokes in China hospitals with nCoV Cases.</a:t>
            </a:r>
            <a:endParaRPr/>
          </a:p>
          <a:p>
            <a:pPr indent="-228600" lvl="0" marL="457200" rtl="0" algn="l">
              <a:lnSpc>
                <a:spcPct val="115000"/>
              </a:lnSpc>
              <a:spcBef>
                <a:spcPts val="600"/>
              </a:spcBef>
              <a:spcAft>
                <a:spcPts val="0"/>
              </a:spcAft>
              <a:buSzPts val="1800"/>
              <a:buNone/>
            </a:pPr>
            <a:r>
              <a:t/>
            </a:r>
            <a:endParaRPr sz="1600"/>
          </a:p>
        </p:txBody>
      </p:sp>
      <p:sp>
        <p:nvSpPr>
          <p:cNvPr id="240" name="Google Shape;240;p3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533400" y="-24765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Steps</a:t>
            </a:r>
            <a:endParaRPr/>
          </a:p>
        </p:txBody>
      </p:sp>
      <p:sp>
        <p:nvSpPr>
          <p:cNvPr id="246" name="Google Shape;246;p32"/>
          <p:cNvSpPr txBox="1"/>
          <p:nvPr>
            <p:ph idx="2" type="body"/>
          </p:nvPr>
        </p:nvSpPr>
        <p:spPr>
          <a:xfrm>
            <a:off x="609600" y="1885950"/>
            <a:ext cx="8534400" cy="47244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1600"/>
              <a:t>Step 1: Make a list of all the hospitals in China with nCoV cases (there are several hundred: certain Dept. keep records of medical cases with huge intel).</a:t>
            </a:r>
            <a:endParaRPr/>
          </a:p>
          <a:p>
            <a:pPr indent="-342900" lvl="0" marL="457200" rtl="0" algn="l">
              <a:lnSpc>
                <a:spcPct val="115000"/>
              </a:lnSpc>
              <a:spcBef>
                <a:spcPts val="600"/>
              </a:spcBef>
              <a:spcAft>
                <a:spcPts val="0"/>
              </a:spcAft>
              <a:buSzPts val="1800"/>
              <a:buChar char="▰"/>
            </a:pPr>
            <a:r>
              <a:rPr lang="en-US" sz="1600"/>
              <a:t>Step 2: Assign a sequential number to each nCoV treatment facility (1,2,3…n). This is your sampling frame (the list from which you draw your simple random sample).</a:t>
            </a:r>
            <a:endParaRPr/>
          </a:p>
          <a:p>
            <a:pPr indent="-342900" lvl="0" marL="457200" rtl="0" algn="l">
              <a:lnSpc>
                <a:spcPct val="115000"/>
              </a:lnSpc>
              <a:spcBef>
                <a:spcPts val="600"/>
              </a:spcBef>
              <a:spcAft>
                <a:spcPts val="0"/>
              </a:spcAft>
              <a:buSzPts val="1800"/>
              <a:buChar char="▰"/>
            </a:pPr>
            <a:r>
              <a:rPr lang="en-US" sz="1600"/>
              <a:t>Step 3: Figure out what your sample size is going to be. Sample Size is Current Example of Records use to other SRS cases</a:t>
            </a:r>
            <a:endParaRPr/>
          </a:p>
          <a:p>
            <a:pPr indent="-342900" lvl="0" marL="457200" rtl="0" algn="l">
              <a:lnSpc>
                <a:spcPct val="115000"/>
              </a:lnSpc>
              <a:spcBef>
                <a:spcPts val="600"/>
              </a:spcBef>
              <a:spcAft>
                <a:spcPts val="0"/>
              </a:spcAft>
              <a:buSzPts val="1800"/>
              <a:buChar char="▰"/>
            </a:pPr>
            <a:r>
              <a:rPr lang="en-US" sz="1600"/>
              <a:t>Step 4: Use a random number generator to select the sample, using your sampling frame (population size) from Step 2 and your sample size from Step 3. For example, if your sample size is 50 and your population is 500, generate 50 random numbers between 1 and 500.</a:t>
            </a:r>
            <a:endParaRPr/>
          </a:p>
          <a:p>
            <a:pPr indent="-228600" lvl="0" marL="457200" rtl="0" algn="l">
              <a:lnSpc>
                <a:spcPct val="115000"/>
              </a:lnSpc>
              <a:spcBef>
                <a:spcPts val="600"/>
              </a:spcBef>
              <a:spcAft>
                <a:spcPts val="0"/>
              </a:spcAft>
              <a:buSzPts val="1800"/>
              <a:buNone/>
            </a:pPr>
            <a:r>
              <a:t/>
            </a:r>
            <a:endParaRPr sz="1600"/>
          </a:p>
          <a:p>
            <a:pPr indent="-342900" lvl="0" marL="457200" rtl="0" algn="ctr">
              <a:lnSpc>
                <a:spcPct val="115000"/>
              </a:lnSpc>
              <a:spcBef>
                <a:spcPts val="600"/>
              </a:spcBef>
              <a:spcAft>
                <a:spcPts val="0"/>
              </a:spcAft>
              <a:buSzPts val="1800"/>
              <a:buChar char="▰"/>
            </a:pPr>
            <a:r>
              <a:rPr lang="en-US" sz="1600"/>
              <a:t>.</a:t>
            </a:r>
            <a:endParaRPr/>
          </a:p>
          <a:p>
            <a:pPr indent="-228600" lvl="0" marL="457200" rtl="0" algn="l">
              <a:lnSpc>
                <a:spcPct val="115000"/>
              </a:lnSpc>
              <a:spcBef>
                <a:spcPts val="600"/>
              </a:spcBef>
              <a:spcAft>
                <a:spcPts val="0"/>
              </a:spcAft>
              <a:buSzPts val="1800"/>
              <a:buNone/>
            </a:pPr>
            <a:r>
              <a:t/>
            </a:r>
            <a:endParaRPr sz="1200"/>
          </a:p>
        </p:txBody>
      </p:sp>
      <p:sp>
        <p:nvSpPr>
          <p:cNvPr id="247" name="Google Shape;247;p32"/>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a:t>5.</a:t>
            </a:r>
            <a:endParaRPr/>
          </a:p>
          <a:p>
            <a:pPr indent="0" lvl="0" marL="0" rtl="0" algn="l">
              <a:lnSpc>
                <a:spcPct val="90000"/>
              </a:lnSpc>
              <a:spcBef>
                <a:spcPts val="0"/>
              </a:spcBef>
              <a:spcAft>
                <a:spcPts val="0"/>
              </a:spcAft>
              <a:buSzPts val="4400"/>
              <a:buNone/>
            </a:pPr>
            <a:r>
              <a:rPr lang="en-US"/>
              <a:t>Sampling Distribution</a:t>
            </a:r>
            <a:endParaRPr/>
          </a:p>
        </p:txBody>
      </p:sp>
      <p:sp>
        <p:nvSpPr>
          <p:cNvPr id="253" name="Google Shape;253;p33"/>
          <p:cNvSpPr txBox="1"/>
          <p:nvPr>
            <p:ph idx="1" type="subTitle"/>
          </p:nvPr>
        </p:nvSpPr>
        <p:spPr>
          <a:xfrm>
            <a:off x="457200" y="2876550"/>
            <a:ext cx="54864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idx="1" type="body"/>
          </p:nvPr>
        </p:nvSpPr>
        <p:spPr>
          <a:xfrm>
            <a:off x="609600" y="2343150"/>
            <a:ext cx="3581400" cy="271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a:t>Sampling Distribution</a:t>
            </a:r>
            <a:endParaRPr/>
          </a:p>
          <a:p>
            <a:pPr indent="0" lvl="0" marL="0" rtl="0" algn="l">
              <a:lnSpc>
                <a:spcPct val="115000"/>
              </a:lnSpc>
              <a:spcBef>
                <a:spcPts val="600"/>
              </a:spcBef>
              <a:spcAft>
                <a:spcPts val="0"/>
              </a:spcAft>
              <a:buSzPts val="1800"/>
              <a:buNone/>
            </a:pPr>
            <a:r>
              <a:rPr lang="en-US"/>
              <a:t>Sampling Distribution a sampling distribution is the probability distribution of a given random-sample-based statistic.</a:t>
            </a:r>
            <a:endParaRPr/>
          </a:p>
        </p:txBody>
      </p:sp>
      <p:sp>
        <p:nvSpPr>
          <p:cNvPr id="259" name="Google Shape;259;p34"/>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Distribution</a:t>
            </a:r>
            <a:endParaRPr/>
          </a:p>
        </p:txBody>
      </p:sp>
      <p:sp>
        <p:nvSpPr>
          <p:cNvPr id="260" name="Google Shape;260;p34"/>
          <p:cNvSpPr txBox="1"/>
          <p:nvPr>
            <p:ph idx="2" type="body"/>
          </p:nvPr>
        </p:nvSpPr>
        <p:spPr>
          <a:xfrm>
            <a:off x="4572000" y="1581150"/>
            <a:ext cx="4191000" cy="3016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a:t>Sampling</a:t>
            </a:r>
            <a:endParaRPr b="1"/>
          </a:p>
          <a:p>
            <a:pPr indent="0" lvl="0" marL="0" rtl="0" algn="l">
              <a:lnSpc>
                <a:spcPct val="115000"/>
              </a:lnSpc>
              <a:spcBef>
                <a:spcPts val="600"/>
              </a:spcBef>
              <a:spcAft>
                <a:spcPts val="0"/>
              </a:spcAft>
              <a:buSzPts val="1800"/>
              <a:buNone/>
            </a:pPr>
            <a:r>
              <a:rPr lang="en-US"/>
              <a:t>the method of gathering information about a population by taking a representative of the population called sample</a:t>
            </a:r>
            <a:endParaRPr/>
          </a:p>
        </p:txBody>
      </p:sp>
      <p:sp>
        <p:nvSpPr>
          <p:cNvPr id="261" name="Google Shape;261;p34"/>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idx="1" type="body"/>
          </p:nvPr>
        </p:nvSpPr>
        <p:spPr>
          <a:xfrm>
            <a:off x="762000" y="2343150"/>
            <a:ext cx="7848600" cy="2406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800"/>
              <a:buNone/>
            </a:pPr>
            <a:r>
              <a:rPr b="1" lang="en-US"/>
              <a:t>Can the data gathered from the sample be used to make inferences about the population?</a:t>
            </a:r>
            <a:endParaRPr/>
          </a:p>
          <a:p>
            <a:pPr indent="0" lvl="0" marL="0" rtl="0" algn="l">
              <a:lnSpc>
                <a:spcPct val="115000"/>
              </a:lnSpc>
              <a:spcBef>
                <a:spcPts val="600"/>
              </a:spcBef>
              <a:spcAft>
                <a:spcPts val="0"/>
              </a:spcAft>
              <a:buSzPts val="1800"/>
              <a:buNone/>
            </a:pPr>
            <a:r>
              <a:rPr lang="en-US"/>
              <a:t>Statistically speaking, yes. However, every sample has a different statistic. And this statistic is also considered a random variable because the data vary from one sample to another.</a:t>
            </a:r>
            <a:endParaRPr/>
          </a:p>
        </p:txBody>
      </p:sp>
      <p:sp>
        <p:nvSpPr>
          <p:cNvPr id="267" name="Google Shape;267;p35"/>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Distribution</a:t>
            </a:r>
            <a:endParaRPr/>
          </a:p>
        </p:txBody>
      </p:sp>
      <p:sp>
        <p:nvSpPr>
          <p:cNvPr id="268" name="Google Shape;268;p35"/>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Probability</a:t>
            </a:r>
            <a:endParaRPr/>
          </a:p>
        </p:txBody>
      </p:sp>
      <p:sp>
        <p:nvSpPr>
          <p:cNvPr id="82" name="Google Shape;82;p9"/>
          <p:cNvSpPr txBox="1"/>
          <p:nvPr>
            <p:ph idx="1" type="body"/>
          </p:nvPr>
        </p:nvSpPr>
        <p:spPr>
          <a:xfrm>
            <a:off x="533400" y="2571750"/>
            <a:ext cx="28194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 the number of ways of achieving success. the total number of possible outcomes.</a:t>
            </a:r>
            <a:endParaRPr/>
          </a:p>
          <a:p>
            <a:pPr indent="-228600" lvl="0" marL="457200" rtl="0" algn="l">
              <a:lnSpc>
                <a:spcPct val="115000"/>
              </a:lnSpc>
              <a:spcBef>
                <a:spcPts val="600"/>
              </a:spcBef>
              <a:spcAft>
                <a:spcPts val="0"/>
              </a:spcAft>
              <a:buSzPts val="1800"/>
              <a:buNone/>
            </a:pPr>
            <a:r>
              <a:t/>
            </a:r>
            <a:endParaRPr/>
          </a:p>
        </p:txBody>
      </p:sp>
      <p:sp>
        <p:nvSpPr>
          <p:cNvPr id="83" name="Google Shape;83;p9"/>
          <p:cNvSpPr txBox="1"/>
          <p:nvPr>
            <p:ph idx="2" type="body"/>
          </p:nvPr>
        </p:nvSpPr>
        <p:spPr>
          <a:xfrm>
            <a:off x="4038600" y="1733550"/>
            <a:ext cx="41910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Example: </a:t>
            </a:r>
            <a:endParaRPr/>
          </a:p>
          <a:p>
            <a:pPr indent="0" lvl="0" marL="114300" rtl="0" algn="l">
              <a:lnSpc>
                <a:spcPct val="115000"/>
              </a:lnSpc>
              <a:spcBef>
                <a:spcPts val="600"/>
              </a:spcBef>
              <a:spcAft>
                <a:spcPts val="0"/>
              </a:spcAft>
              <a:buSzPts val="1800"/>
              <a:buNone/>
            </a:pPr>
            <a:r>
              <a:rPr lang="en-US"/>
              <a:t> the probability of flipping a coin,</a:t>
            </a:r>
            <a:endParaRPr/>
          </a:p>
          <a:p>
            <a:pPr indent="0" lvl="0" marL="114300" rtl="0" algn="l">
              <a:lnSpc>
                <a:spcPct val="115000"/>
              </a:lnSpc>
              <a:spcBef>
                <a:spcPts val="600"/>
              </a:spcBef>
              <a:spcAft>
                <a:spcPts val="0"/>
              </a:spcAft>
              <a:buSzPts val="1800"/>
              <a:buNone/>
            </a:pPr>
            <a:r>
              <a:rPr lang="en-US"/>
              <a:t>(a head or tail). We write P(heads) = ½ .</a:t>
            </a:r>
            <a:endParaRPr/>
          </a:p>
          <a:p>
            <a:pPr indent="-228600" lvl="0" marL="457200" rtl="0" algn="l">
              <a:lnSpc>
                <a:spcPct val="115000"/>
              </a:lnSpc>
              <a:spcBef>
                <a:spcPts val="600"/>
              </a:spcBef>
              <a:spcAft>
                <a:spcPts val="0"/>
              </a:spcAft>
              <a:buSzPts val="1800"/>
              <a:buNone/>
            </a:pPr>
            <a:r>
              <a:t/>
            </a:r>
            <a:endParaRPr/>
          </a:p>
        </p:txBody>
      </p:sp>
      <p:sp>
        <p:nvSpPr>
          <p:cNvPr id="84" name="Google Shape;84;p9"/>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ctrTitle"/>
          </p:nvPr>
        </p:nvSpPr>
        <p:spPr>
          <a:xfrm>
            <a:off x="457200" y="8191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t/>
            </a:r>
            <a:endParaRPr/>
          </a:p>
          <a:p>
            <a:pPr indent="0" lvl="0" marL="0" rtl="0" algn="l">
              <a:lnSpc>
                <a:spcPct val="90000"/>
              </a:lnSpc>
              <a:spcBef>
                <a:spcPts val="0"/>
              </a:spcBef>
              <a:spcAft>
                <a:spcPts val="0"/>
              </a:spcAft>
              <a:buSzPts val="4400"/>
              <a:buNone/>
            </a:pPr>
            <a:r>
              <a:rPr lang="en-US"/>
              <a:t>Sampling Methods</a:t>
            </a:r>
            <a:endParaRPr/>
          </a:p>
        </p:txBody>
      </p:sp>
      <p:sp>
        <p:nvSpPr>
          <p:cNvPr id="274" name="Google Shape;274;p36"/>
          <p:cNvSpPr txBox="1"/>
          <p:nvPr>
            <p:ph idx="1" type="subTitle"/>
          </p:nvPr>
        </p:nvSpPr>
        <p:spPr>
          <a:xfrm>
            <a:off x="457200" y="2038350"/>
            <a:ext cx="5486400" cy="78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0"/>
              </a:spcBef>
              <a:spcAft>
                <a:spcPts val="0"/>
              </a:spcAft>
              <a:buClr>
                <a:srgbClr val="FFFFFF"/>
              </a:buClr>
              <a:buSzPts val="2400"/>
              <a:buNone/>
            </a:pPr>
            <a:r>
              <a:rPr lang="en-US"/>
              <a:t>Simple Random Sampling </a:t>
            </a:r>
            <a:endParaRPr/>
          </a:p>
          <a:p>
            <a:pPr indent="-381000" lvl="0" marL="457200" rtl="0" algn="l">
              <a:lnSpc>
                <a:spcPct val="115000"/>
              </a:lnSpc>
              <a:spcBef>
                <a:spcPts val="0"/>
              </a:spcBef>
              <a:spcAft>
                <a:spcPts val="0"/>
              </a:spcAft>
              <a:buClr>
                <a:srgbClr val="FFFFFF"/>
              </a:buClr>
              <a:buSzPts val="2400"/>
              <a:buNone/>
            </a:pPr>
            <a:r>
              <a:rPr lang="en-US"/>
              <a:t>Systematic Random Sampling </a:t>
            </a:r>
            <a:endParaRPr/>
          </a:p>
          <a:p>
            <a:pPr indent="-381000" lvl="0" marL="457200" rtl="0" algn="l">
              <a:lnSpc>
                <a:spcPct val="115000"/>
              </a:lnSpc>
              <a:spcBef>
                <a:spcPts val="0"/>
              </a:spcBef>
              <a:spcAft>
                <a:spcPts val="0"/>
              </a:spcAft>
              <a:buClr>
                <a:srgbClr val="FFFFFF"/>
              </a:buClr>
              <a:buSzPts val="2400"/>
              <a:buNone/>
            </a:pPr>
            <a:r>
              <a:rPr lang="en-US"/>
              <a:t>Stratified Sampling </a:t>
            </a:r>
            <a:endParaRPr/>
          </a:p>
          <a:p>
            <a:pPr indent="-381000" lvl="0" marL="457200" rtl="0" algn="l">
              <a:lnSpc>
                <a:spcPct val="115000"/>
              </a:lnSpc>
              <a:spcBef>
                <a:spcPts val="0"/>
              </a:spcBef>
              <a:spcAft>
                <a:spcPts val="0"/>
              </a:spcAft>
              <a:buClr>
                <a:srgbClr val="FFFFFF"/>
              </a:buClr>
              <a:buSzPts val="2400"/>
              <a:buNone/>
            </a:pPr>
            <a:r>
              <a:rPr lang="en-US"/>
              <a:t>Cluster Sampling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Methods</a:t>
            </a:r>
            <a:endParaRPr/>
          </a:p>
        </p:txBody>
      </p:sp>
      <p:sp>
        <p:nvSpPr>
          <p:cNvPr id="280" name="Google Shape;280;p37"/>
          <p:cNvSpPr txBox="1"/>
          <p:nvPr>
            <p:ph idx="1" type="body"/>
          </p:nvPr>
        </p:nvSpPr>
        <p:spPr>
          <a:xfrm>
            <a:off x="304800" y="2266950"/>
            <a:ext cx="2895600" cy="2219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1600"/>
              <a:buNone/>
            </a:pPr>
            <a:r>
              <a:rPr b="1" lang="en-US"/>
              <a:t>Simple Random Sampling</a:t>
            </a:r>
            <a:endParaRPr b="1"/>
          </a:p>
          <a:p>
            <a:pPr indent="0" lvl="0" marL="0" rtl="0" algn="l">
              <a:lnSpc>
                <a:spcPct val="115000"/>
              </a:lnSpc>
              <a:spcBef>
                <a:spcPts val="600"/>
              </a:spcBef>
              <a:spcAft>
                <a:spcPts val="0"/>
              </a:spcAft>
              <a:buSzPts val="1600"/>
              <a:buNone/>
            </a:pPr>
            <a:r>
              <a:rPr lang="en-US"/>
              <a:t>involves selecting a sample size n from a population of size N so that all elements of the population have equal chances of being part of the sample.</a:t>
            </a:r>
            <a:endParaRPr/>
          </a:p>
        </p:txBody>
      </p:sp>
      <p:sp>
        <p:nvSpPr>
          <p:cNvPr id="281" name="Google Shape;281;p37"/>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282" name="Google Shape;282;p37"/>
          <p:cNvPicPr preferRelativeResize="0"/>
          <p:nvPr/>
        </p:nvPicPr>
        <p:blipFill rotWithShape="1">
          <a:blip r:embed="rId3">
            <a:alphaModFix/>
          </a:blip>
          <a:srcRect b="0" l="0" r="0" t="0"/>
          <a:stretch/>
        </p:blipFill>
        <p:spPr>
          <a:xfrm>
            <a:off x="4800600" y="1428750"/>
            <a:ext cx="3200400" cy="3200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288" name="Google Shape;288;p38"/>
          <p:cNvSpPr txBox="1"/>
          <p:nvPr>
            <p:ph idx="4294967295" type="title"/>
          </p:nvPr>
        </p:nvSpPr>
        <p:spPr>
          <a:xfrm>
            <a:off x="304800" y="-247650"/>
            <a:ext cx="5486400" cy="158115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Methods</a:t>
            </a:r>
            <a:endParaRPr/>
          </a:p>
        </p:txBody>
      </p:sp>
      <p:sp>
        <p:nvSpPr>
          <p:cNvPr id="289" name="Google Shape;289;p38"/>
          <p:cNvSpPr txBox="1"/>
          <p:nvPr>
            <p:ph idx="4294967295" type="body"/>
          </p:nvPr>
        </p:nvSpPr>
        <p:spPr>
          <a:xfrm>
            <a:off x="457200" y="1504950"/>
            <a:ext cx="4495800" cy="221932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400"/>
              <a:buNone/>
            </a:pPr>
            <a:r>
              <a:rPr b="1" lang="en-US"/>
              <a:t>Systematic Random Sampling</a:t>
            </a:r>
            <a:endParaRPr b="1"/>
          </a:p>
          <a:p>
            <a:pPr indent="0" lvl="0" marL="0" rtl="0" algn="l">
              <a:lnSpc>
                <a:spcPct val="115000"/>
              </a:lnSpc>
              <a:spcBef>
                <a:spcPts val="600"/>
              </a:spcBef>
              <a:spcAft>
                <a:spcPts val="0"/>
              </a:spcAft>
              <a:buSzPts val="2400"/>
              <a:buNone/>
            </a:pPr>
            <a:r>
              <a:rPr lang="en-US"/>
              <a:t>involves using a random start to determine the first element of the sample and the selection of the rest of the sample is done systematically</a:t>
            </a:r>
            <a:endParaRPr/>
          </a:p>
          <a:p>
            <a:pPr indent="0" lvl="0" marL="0" rtl="0" algn="l">
              <a:lnSpc>
                <a:spcPct val="115000"/>
              </a:lnSpc>
              <a:spcBef>
                <a:spcPts val="600"/>
              </a:spcBef>
              <a:spcAft>
                <a:spcPts val="0"/>
              </a:spcAft>
              <a:buSzPts val="2400"/>
              <a:buNone/>
            </a:pPr>
            <a:r>
              <a:rPr b="1" lang="en-US"/>
              <a:t>Random Start  </a:t>
            </a:r>
            <a:r>
              <a:rPr lang="en-US"/>
              <a:t>and  </a:t>
            </a:r>
            <a:r>
              <a:rPr b="1" lang="en-US"/>
              <a:t>Interval</a:t>
            </a:r>
            <a:endParaRPr b="1"/>
          </a:p>
        </p:txBody>
      </p:sp>
      <p:pic>
        <p:nvPicPr>
          <p:cNvPr id="290" name="Google Shape;290;p38"/>
          <p:cNvPicPr preferRelativeResize="0"/>
          <p:nvPr/>
        </p:nvPicPr>
        <p:blipFill rotWithShape="1">
          <a:blip r:embed="rId3">
            <a:alphaModFix/>
          </a:blip>
          <a:srcRect b="0" l="0" r="0" t="0"/>
          <a:stretch/>
        </p:blipFill>
        <p:spPr>
          <a:xfrm>
            <a:off x="4876800" y="1123950"/>
            <a:ext cx="3581400" cy="3581400"/>
          </a:xfrm>
          <a:prstGeom prst="rect">
            <a:avLst/>
          </a:prstGeom>
          <a:noFill/>
          <a:ln>
            <a:noFill/>
          </a:ln>
        </p:spPr>
      </p:pic>
      <p:pic>
        <p:nvPicPr>
          <p:cNvPr id="291" name="Google Shape;291;p38"/>
          <p:cNvPicPr preferRelativeResize="0"/>
          <p:nvPr/>
        </p:nvPicPr>
        <p:blipFill rotWithShape="1">
          <a:blip r:embed="rId4">
            <a:alphaModFix/>
          </a:blip>
          <a:srcRect b="0" l="0" r="0" t="0"/>
          <a:stretch/>
        </p:blipFill>
        <p:spPr>
          <a:xfrm>
            <a:off x="4876800" y="1123950"/>
            <a:ext cx="3581400" cy="358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9"/>
          <p:cNvPicPr preferRelativeResize="0"/>
          <p:nvPr/>
        </p:nvPicPr>
        <p:blipFill rotWithShape="1">
          <a:blip r:embed="rId3">
            <a:alphaModFix/>
          </a:blip>
          <a:srcRect b="0" l="0" r="0" t="0"/>
          <a:stretch/>
        </p:blipFill>
        <p:spPr>
          <a:xfrm>
            <a:off x="4800600" y="895350"/>
            <a:ext cx="3810000" cy="3810000"/>
          </a:xfrm>
          <a:prstGeom prst="rect">
            <a:avLst/>
          </a:prstGeom>
          <a:noFill/>
          <a:ln>
            <a:noFill/>
          </a:ln>
        </p:spPr>
      </p:pic>
      <p:sp>
        <p:nvSpPr>
          <p:cNvPr id="297" name="Google Shape;297;p39"/>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298" name="Google Shape;298;p39"/>
          <p:cNvSpPr txBox="1"/>
          <p:nvPr>
            <p:ph idx="4294967295" type="title"/>
          </p:nvPr>
        </p:nvSpPr>
        <p:spPr>
          <a:xfrm>
            <a:off x="304800" y="-247650"/>
            <a:ext cx="5486400" cy="158115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Methods</a:t>
            </a:r>
            <a:endParaRPr/>
          </a:p>
        </p:txBody>
      </p:sp>
      <p:sp>
        <p:nvSpPr>
          <p:cNvPr id="299" name="Google Shape;299;p39"/>
          <p:cNvSpPr txBox="1"/>
          <p:nvPr>
            <p:ph idx="4294967295" type="body"/>
          </p:nvPr>
        </p:nvSpPr>
        <p:spPr>
          <a:xfrm>
            <a:off x="228600" y="1733550"/>
            <a:ext cx="4495800" cy="221932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400"/>
              <a:buNone/>
            </a:pPr>
            <a:r>
              <a:rPr b="1" lang="en-US"/>
              <a:t>Cluster Sampling </a:t>
            </a:r>
            <a:endParaRPr/>
          </a:p>
          <a:p>
            <a:pPr indent="0" lvl="0" marL="0" rtl="0" algn="l">
              <a:lnSpc>
                <a:spcPct val="115000"/>
              </a:lnSpc>
              <a:spcBef>
                <a:spcPts val="600"/>
              </a:spcBef>
              <a:spcAft>
                <a:spcPts val="0"/>
              </a:spcAft>
              <a:buSzPts val="2400"/>
              <a:buNone/>
            </a:pPr>
            <a:r>
              <a:rPr lang="en-US" sz="2000"/>
              <a:t> the elements of the population are divided into groups called CLUSTERS. Clusters are naturally occurring like barangays, cities, or municipalities. Samples are obtained from each cluster by SRS.      </a:t>
            </a:r>
            <a:endParaRPr/>
          </a:p>
        </p:txBody>
      </p:sp>
      <p:pic>
        <p:nvPicPr>
          <p:cNvPr id="300" name="Google Shape;300;p39"/>
          <p:cNvPicPr preferRelativeResize="0"/>
          <p:nvPr/>
        </p:nvPicPr>
        <p:blipFill rotWithShape="1">
          <a:blip r:embed="rId4">
            <a:alphaModFix/>
          </a:blip>
          <a:srcRect b="0" l="0" r="0" t="0"/>
          <a:stretch/>
        </p:blipFill>
        <p:spPr>
          <a:xfrm>
            <a:off x="4800600" y="895350"/>
            <a:ext cx="3810000" cy="38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06" name="Google Shape;306;p40"/>
          <p:cNvSpPr txBox="1"/>
          <p:nvPr>
            <p:ph idx="4294967295" type="title"/>
          </p:nvPr>
        </p:nvSpPr>
        <p:spPr>
          <a:xfrm>
            <a:off x="304800" y="-247650"/>
            <a:ext cx="5486400" cy="158115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Sampling Methods</a:t>
            </a:r>
            <a:endParaRPr/>
          </a:p>
        </p:txBody>
      </p:sp>
      <p:sp>
        <p:nvSpPr>
          <p:cNvPr id="307" name="Google Shape;307;p40"/>
          <p:cNvSpPr txBox="1"/>
          <p:nvPr>
            <p:ph idx="4294967295" type="body"/>
          </p:nvPr>
        </p:nvSpPr>
        <p:spPr>
          <a:xfrm>
            <a:off x="457200" y="1504950"/>
            <a:ext cx="4495800" cy="221932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400"/>
              <a:buNone/>
            </a:pPr>
            <a:r>
              <a:rPr b="1" lang="en-US"/>
              <a:t>Stratified Sampling </a:t>
            </a:r>
            <a:endParaRPr/>
          </a:p>
          <a:p>
            <a:pPr indent="0" lvl="0" marL="0" rtl="0" algn="l">
              <a:lnSpc>
                <a:spcPct val="115000"/>
              </a:lnSpc>
              <a:spcBef>
                <a:spcPts val="600"/>
              </a:spcBef>
              <a:spcAft>
                <a:spcPts val="0"/>
              </a:spcAft>
              <a:buSzPts val="2400"/>
              <a:buNone/>
            </a:pPr>
            <a:r>
              <a:rPr lang="en-US" sz="2000"/>
              <a:t>involves dividing the population into groups called STRATA according to some chosen classification category such as age, gender, geographic location, and so on. Subsample from each stratum are selected by simple random sampling.</a:t>
            </a:r>
            <a:endParaRPr/>
          </a:p>
          <a:p>
            <a:pPr indent="0" lvl="0" marL="0" rtl="0" algn="l">
              <a:lnSpc>
                <a:spcPct val="115000"/>
              </a:lnSpc>
              <a:spcBef>
                <a:spcPts val="600"/>
              </a:spcBef>
              <a:spcAft>
                <a:spcPts val="0"/>
              </a:spcAft>
              <a:buSzPts val="2400"/>
              <a:buNone/>
            </a:pPr>
            <a:r>
              <a:rPr lang="en-US" sz="2000"/>
              <a:t>      </a:t>
            </a:r>
            <a:endParaRPr/>
          </a:p>
        </p:txBody>
      </p:sp>
      <p:pic>
        <p:nvPicPr>
          <p:cNvPr id="308" name="Google Shape;308;p40"/>
          <p:cNvPicPr preferRelativeResize="0"/>
          <p:nvPr/>
        </p:nvPicPr>
        <p:blipFill rotWithShape="1">
          <a:blip r:embed="rId3">
            <a:alphaModFix/>
          </a:blip>
          <a:srcRect b="0" l="0" r="0" t="0"/>
          <a:stretch/>
        </p:blipFill>
        <p:spPr>
          <a:xfrm>
            <a:off x="5105400" y="792726"/>
            <a:ext cx="3119779" cy="3524944"/>
          </a:xfrm>
          <a:prstGeom prst="rect">
            <a:avLst/>
          </a:prstGeom>
          <a:noFill/>
          <a:ln>
            <a:noFill/>
          </a:ln>
        </p:spPr>
      </p:pic>
      <p:sp>
        <p:nvSpPr>
          <p:cNvPr id="309" name="Google Shape;309;p40"/>
          <p:cNvSpPr txBox="1"/>
          <p:nvPr/>
        </p:nvSpPr>
        <p:spPr>
          <a:xfrm>
            <a:off x="5257800" y="666750"/>
            <a:ext cx="990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Strata 1</a:t>
            </a:r>
            <a:endParaRPr/>
          </a:p>
        </p:txBody>
      </p:sp>
      <p:sp>
        <p:nvSpPr>
          <p:cNvPr id="310" name="Google Shape;310;p40"/>
          <p:cNvSpPr txBox="1"/>
          <p:nvPr/>
        </p:nvSpPr>
        <p:spPr>
          <a:xfrm>
            <a:off x="6248400" y="666231"/>
            <a:ext cx="990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Strata 2</a:t>
            </a:r>
            <a:endParaRPr/>
          </a:p>
        </p:txBody>
      </p:sp>
      <p:sp>
        <p:nvSpPr>
          <p:cNvPr id="311" name="Google Shape;311;p40"/>
          <p:cNvSpPr txBox="1"/>
          <p:nvPr/>
        </p:nvSpPr>
        <p:spPr>
          <a:xfrm>
            <a:off x="7234579" y="666750"/>
            <a:ext cx="990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Strata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ctrTitle"/>
          </p:nvPr>
        </p:nvSpPr>
        <p:spPr>
          <a:xfrm>
            <a:off x="457200" y="799275"/>
            <a:ext cx="5486400" cy="3182100"/>
          </a:xfrm>
          <a:prstGeom prst="rect">
            <a:avLst/>
          </a:prstGeom>
          <a:noFill/>
          <a:ln>
            <a:noFill/>
          </a:ln>
          <a:effectLst>
            <a:outerShdw blurRad="28575" rotWithShape="0" algn="bl" dir="5400000" dist="9525">
              <a:srgbClr val="00001A">
                <a:alpha val="14901"/>
              </a:srgbClr>
            </a:outerShdw>
          </a:effectLst>
        </p:spPr>
        <p:txBody>
          <a:bodyPr anchorCtr="0" anchor="t" bIns="0" lIns="0" spcFirstLastPara="1" rIns="0" wrap="square" tIns="0">
            <a:noAutofit/>
          </a:bodyPr>
          <a:lstStyle/>
          <a:p>
            <a:pPr indent="0" lvl="0" marL="0" rtl="0" algn="l">
              <a:lnSpc>
                <a:spcPct val="90000"/>
              </a:lnSpc>
              <a:spcBef>
                <a:spcPts val="0"/>
              </a:spcBef>
              <a:spcAft>
                <a:spcPts val="0"/>
              </a:spcAft>
              <a:buSzPts val="5800"/>
              <a:buNone/>
            </a:pPr>
            <a:r>
              <a:rPr lang="en-US"/>
              <a:t>THANK YOU!</a:t>
            </a:r>
            <a:endParaRPr/>
          </a:p>
        </p:txBody>
      </p:sp>
      <p:pic>
        <p:nvPicPr>
          <p:cNvPr id="317" name="Google Shape;317;p41"/>
          <p:cNvPicPr preferRelativeResize="0"/>
          <p:nvPr/>
        </p:nvPicPr>
        <p:blipFill rotWithShape="1">
          <a:blip r:embed="rId3">
            <a:alphaModFix/>
          </a:blip>
          <a:srcRect b="0" l="0" r="0" t="0"/>
          <a:stretch/>
        </p:blipFill>
        <p:spPr>
          <a:xfrm>
            <a:off x="7772400" y="3790950"/>
            <a:ext cx="1371600" cy="1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Random Variable</a:t>
            </a:r>
            <a:endParaRPr/>
          </a:p>
        </p:txBody>
      </p:sp>
      <p:sp>
        <p:nvSpPr>
          <p:cNvPr id="90" name="Google Shape;90;p10"/>
          <p:cNvSpPr txBox="1"/>
          <p:nvPr>
            <p:ph idx="2" type="body"/>
          </p:nvPr>
        </p:nvSpPr>
        <p:spPr>
          <a:xfrm>
            <a:off x="29497" y="2038350"/>
            <a:ext cx="86868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A </a:t>
            </a:r>
            <a:r>
              <a:rPr b="1" lang="en-US"/>
              <a:t>Random Variable</a:t>
            </a:r>
            <a:r>
              <a:rPr lang="en-US"/>
              <a:t> is a set of possible (numeric) values from a random experiment.</a:t>
            </a:r>
            <a:endParaRPr/>
          </a:p>
          <a:p>
            <a:pPr indent="-342900" lvl="0" marL="457200" rtl="0" algn="l">
              <a:lnSpc>
                <a:spcPct val="115000"/>
              </a:lnSpc>
              <a:spcBef>
                <a:spcPts val="600"/>
              </a:spcBef>
              <a:spcAft>
                <a:spcPts val="0"/>
              </a:spcAft>
              <a:buSzPts val="1800"/>
              <a:buChar char="▰"/>
            </a:pPr>
            <a:r>
              <a:rPr lang="en-US"/>
              <a:t>Discrete – are ones that have a finite or countable number of possible outcomes.</a:t>
            </a:r>
            <a:endParaRPr/>
          </a:p>
          <a:p>
            <a:pPr indent="0" lvl="0" marL="0" rtl="0" algn="l">
              <a:lnSpc>
                <a:spcPct val="115000"/>
              </a:lnSpc>
              <a:spcBef>
                <a:spcPts val="600"/>
              </a:spcBef>
              <a:spcAft>
                <a:spcPts val="0"/>
              </a:spcAft>
              <a:buSzPts val="1800"/>
              <a:buNone/>
            </a:pPr>
            <a:r>
              <a:rPr lang="en-US"/>
              <a:t>	Example: getting number 5 by rolling a dice</a:t>
            </a:r>
            <a:endParaRPr/>
          </a:p>
          <a:p>
            <a:pPr indent="-342900" lvl="0" marL="457200" rtl="0" algn="l">
              <a:lnSpc>
                <a:spcPct val="115000"/>
              </a:lnSpc>
              <a:spcBef>
                <a:spcPts val="600"/>
              </a:spcBef>
              <a:spcAft>
                <a:spcPts val="0"/>
              </a:spcAft>
              <a:buSzPts val="1800"/>
              <a:buChar char="▰"/>
            </a:pPr>
            <a:r>
              <a:rPr lang="en-US"/>
              <a:t>Continuous – are ones that have an infinite or uncountable number of possible outcomes.</a:t>
            </a:r>
            <a:endParaRPr sz="2800"/>
          </a:p>
          <a:p>
            <a:pPr indent="0" lvl="2" marL="914400" rtl="0" algn="l">
              <a:lnSpc>
                <a:spcPct val="115000"/>
              </a:lnSpc>
              <a:spcBef>
                <a:spcPts val="0"/>
              </a:spcBef>
              <a:spcAft>
                <a:spcPts val="0"/>
              </a:spcAft>
              <a:buSzPts val="1800"/>
              <a:buNone/>
            </a:pPr>
            <a:r>
              <a:rPr lang="en-US"/>
              <a:t>Example: sum of height of all students in PUP Sta. Mesa</a:t>
            </a:r>
            <a:endParaRPr/>
          </a:p>
          <a:p>
            <a:pPr indent="0" lvl="0" marL="114300" rtl="0" algn="l">
              <a:lnSpc>
                <a:spcPct val="115000"/>
              </a:lnSpc>
              <a:spcBef>
                <a:spcPts val="600"/>
              </a:spcBef>
              <a:spcAft>
                <a:spcPts val="0"/>
              </a:spcAft>
              <a:buSzPts val="1800"/>
              <a:buNone/>
            </a:pPr>
            <a:r>
              <a:t/>
            </a:r>
            <a:endParaRPr/>
          </a:p>
        </p:txBody>
      </p:sp>
      <p:sp>
        <p:nvSpPr>
          <p:cNvPr id="91" name="Google Shape;91;p10"/>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1"/>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Random Variable</a:t>
            </a:r>
            <a:endParaRPr/>
          </a:p>
        </p:txBody>
      </p:sp>
      <p:sp>
        <p:nvSpPr>
          <p:cNvPr id="97" name="Google Shape;97;p11"/>
          <p:cNvSpPr txBox="1"/>
          <p:nvPr>
            <p:ph idx="2" type="body"/>
          </p:nvPr>
        </p:nvSpPr>
        <p:spPr>
          <a:xfrm>
            <a:off x="1143000" y="2038350"/>
            <a:ext cx="7573296"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a:t>Example:</a:t>
            </a:r>
            <a:endParaRPr/>
          </a:p>
          <a:p>
            <a:pPr indent="0" lvl="0" marL="0" rtl="0" algn="l">
              <a:lnSpc>
                <a:spcPct val="115000"/>
              </a:lnSpc>
              <a:spcBef>
                <a:spcPts val="600"/>
              </a:spcBef>
              <a:spcAft>
                <a:spcPts val="0"/>
              </a:spcAft>
              <a:buSzPts val="1800"/>
              <a:buNone/>
            </a:pPr>
            <a:r>
              <a:rPr lang="en-US"/>
              <a:t>	X = { number of “heads” after 3 flips of a fair coin};</a:t>
            </a:r>
            <a:endParaRPr/>
          </a:p>
          <a:p>
            <a:pPr indent="0" lvl="0" marL="0" rtl="0" algn="l">
              <a:lnSpc>
                <a:spcPct val="115000"/>
              </a:lnSpc>
              <a:spcBef>
                <a:spcPts val="600"/>
              </a:spcBef>
              <a:spcAft>
                <a:spcPts val="0"/>
              </a:spcAft>
              <a:buSzPts val="1800"/>
              <a:buNone/>
            </a:pPr>
            <a:r>
              <a:rPr lang="en-US">
                <a:solidFill>
                  <a:srgbClr val="FF0000"/>
                </a:solidFill>
              </a:rPr>
              <a:t>	HHH	</a:t>
            </a:r>
            <a:r>
              <a:rPr lang="en-US"/>
              <a:t>	</a:t>
            </a:r>
            <a:r>
              <a:rPr lang="en-US">
                <a:solidFill>
                  <a:srgbClr val="00B050"/>
                </a:solidFill>
              </a:rPr>
              <a:t>THH</a:t>
            </a:r>
            <a:r>
              <a:rPr lang="en-US"/>
              <a:t>		</a:t>
            </a:r>
            <a:r>
              <a:rPr lang="en-US">
                <a:solidFill>
                  <a:srgbClr val="00B0F0"/>
                </a:solidFill>
              </a:rPr>
              <a:t>P(X=0) = 1/8</a:t>
            </a:r>
            <a:endParaRPr/>
          </a:p>
          <a:p>
            <a:pPr indent="0" lvl="0" marL="0" rtl="0" algn="l">
              <a:lnSpc>
                <a:spcPct val="115000"/>
              </a:lnSpc>
              <a:spcBef>
                <a:spcPts val="600"/>
              </a:spcBef>
              <a:spcAft>
                <a:spcPts val="0"/>
              </a:spcAft>
              <a:buSzPts val="1800"/>
              <a:buNone/>
            </a:pPr>
            <a:r>
              <a:rPr lang="en-US">
                <a:solidFill>
                  <a:schemeClr val="accent6"/>
                </a:solidFill>
              </a:rPr>
              <a:t>	</a:t>
            </a:r>
            <a:r>
              <a:rPr lang="en-US">
                <a:solidFill>
                  <a:srgbClr val="00B050"/>
                </a:solidFill>
              </a:rPr>
              <a:t>HHT</a:t>
            </a:r>
            <a:r>
              <a:rPr lang="en-US">
                <a:solidFill>
                  <a:schemeClr val="accent6"/>
                </a:solidFill>
              </a:rPr>
              <a:t>	</a:t>
            </a:r>
            <a:r>
              <a:rPr lang="en-US"/>
              <a:t>	</a:t>
            </a:r>
            <a:r>
              <a:rPr lang="en-US">
                <a:solidFill>
                  <a:srgbClr val="7030A0"/>
                </a:solidFill>
              </a:rPr>
              <a:t>THT</a:t>
            </a:r>
            <a:r>
              <a:rPr lang="en-US"/>
              <a:t>		</a:t>
            </a:r>
            <a:r>
              <a:rPr lang="en-US">
                <a:solidFill>
                  <a:srgbClr val="7030A0"/>
                </a:solidFill>
              </a:rPr>
              <a:t>P(X=1) = 3/8</a:t>
            </a:r>
            <a:endParaRPr/>
          </a:p>
          <a:p>
            <a:pPr indent="0" lvl="0" marL="0" rtl="0" algn="l">
              <a:lnSpc>
                <a:spcPct val="115000"/>
              </a:lnSpc>
              <a:spcBef>
                <a:spcPts val="600"/>
              </a:spcBef>
              <a:spcAft>
                <a:spcPts val="0"/>
              </a:spcAft>
              <a:buSzPts val="1800"/>
              <a:buNone/>
            </a:pPr>
            <a:r>
              <a:rPr lang="en-US">
                <a:solidFill>
                  <a:schemeClr val="accent6"/>
                </a:solidFill>
              </a:rPr>
              <a:t>	</a:t>
            </a:r>
            <a:r>
              <a:rPr lang="en-US">
                <a:solidFill>
                  <a:srgbClr val="00B050"/>
                </a:solidFill>
              </a:rPr>
              <a:t>HTH</a:t>
            </a:r>
            <a:r>
              <a:rPr lang="en-US">
                <a:solidFill>
                  <a:schemeClr val="accent6"/>
                </a:solidFill>
              </a:rPr>
              <a:t>	</a:t>
            </a:r>
            <a:r>
              <a:rPr lang="en-US"/>
              <a:t>	</a:t>
            </a:r>
            <a:r>
              <a:rPr lang="en-US">
                <a:solidFill>
                  <a:srgbClr val="7030A0"/>
                </a:solidFill>
              </a:rPr>
              <a:t>TTH		</a:t>
            </a:r>
            <a:r>
              <a:rPr lang="en-US">
                <a:solidFill>
                  <a:srgbClr val="00B050"/>
                </a:solidFill>
              </a:rPr>
              <a:t>P(X=2) = 3/8</a:t>
            </a:r>
            <a:endParaRPr/>
          </a:p>
          <a:p>
            <a:pPr indent="0" lvl="0" marL="0" rtl="0" algn="l">
              <a:lnSpc>
                <a:spcPct val="115000"/>
              </a:lnSpc>
              <a:spcBef>
                <a:spcPts val="600"/>
              </a:spcBef>
              <a:spcAft>
                <a:spcPts val="0"/>
              </a:spcAft>
              <a:buSzPts val="1800"/>
              <a:buNone/>
            </a:pPr>
            <a:r>
              <a:rPr lang="en-US">
                <a:solidFill>
                  <a:srgbClr val="7030A0"/>
                </a:solidFill>
              </a:rPr>
              <a:t>	HTT</a:t>
            </a:r>
            <a:r>
              <a:rPr lang="en-US"/>
              <a:t>		</a:t>
            </a:r>
            <a:r>
              <a:rPr lang="en-US">
                <a:solidFill>
                  <a:srgbClr val="00B0F0"/>
                </a:solidFill>
              </a:rPr>
              <a:t>TTT</a:t>
            </a:r>
            <a:r>
              <a:rPr lang="en-US">
                <a:solidFill>
                  <a:srgbClr val="FFFF00"/>
                </a:solidFill>
              </a:rPr>
              <a:t>		</a:t>
            </a:r>
            <a:r>
              <a:rPr lang="en-US">
                <a:solidFill>
                  <a:srgbClr val="FF0000"/>
                </a:solidFill>
              </a:rPr>
              <a:t>P(X=3) = 1/8</a:t>
            </a:r>
            <a:endParaRPr>
              <a:solidFill>
                <a:srgbClr val="FFFF00"/>
              </a:solidFill>
            </a:endParaRPr>
          </a:p>
          <a:p>
            <a:pPr indent="0" lvl="0" marL="114300" rtl="0" algn="l">
              <a:lnSpc>
                <a:spcPct val="115000"/>
              </a:lnSpc>
              <a:spcBef>
                <a:spcPts val="600"/>
              </a:spcBef>
              <a:spcAft>
                <a:spcPts val="0"/>
              </a:spcAft>
              <a:buSzPts val="1800"/>
              <a:buNone/>
            </a:pPr>
            <a:r>
              <a:t/>
            </a:r>
            <a:endParaRPr/>
          </a:p>
        </p:txBody>
      </p:sp>
      <p:sp>
        <p:nvSpPr>
          <p:cNvPr id="98" name="Google Shape;98;p1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457200" y="1430950"/>
            <a:ext cx="5486400" cy="11598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4400"/>
              <a:buNone/>
            </a:pPr>
            <a:r>
              <a:rPr lang="en-US"/>
              <a:t>2.</a:t>
            </a:r>
            <a:endParaRPr/>
          </a:p>
          <a:p>
            <a:pPr indent="0" lvl="0" marL="0" rtl="0" algn="l">
              <a:lnSpc>
                <a:spcPct val="90000"/>
              </a:lnSpc>
              <a:spcBef>
                <a:spcPts val="0"/>
              </a:spcBef>
              <a:spcAft>
                <a:spcPts val="0"/>
              </a:spcAft>
              <a:buSzPts val="4400"/>
              <a:buNone/>
            </a:pPr>
            <a:r>
              <a:rPr lang="en-US"/>
              <a:t>Useful Distribution</a:t>
            </a:r>
            <a:endParaRPr/>
          </a:p>
        </p:txBody>
      </p:sp>
      <p:sp>
        <p:nvSpPr>
          <p:cNvPr id="104" name="Google Shape;104;p12"/>
          <p:cNvSpPr txBox="1"/>
          <p:nvPr>
            <p:ph idx="1" type="subTitle"/>
          </p:nvPr>
        </p:nvSpPr>
        <p:spPr>
          <a:xfrm>
            <a:off x="457200" y="2495550"/>
            <a:ext cx="5486400" cy="78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Useful Distribution</a:t>
            </a:r>
            <a:endParaRPr/>
          </a:p>
        </p:txBody>
      </p:sp>
      <p:sp>
        <p:nvSpPr>
          <p:cNvPr id="110" name="Google Shape;110;p13"/>
          <p:cNvSpPr txBox="1"/>
          <p:nvPr>
            <p:ph idx="1" type="body"/>
          </p:nvPr>
        </p:nvSpPr>
        <p:spPr>
          <a:xfrm>
            <a:off x="1371600" y="2343150"/>
            <a:ext cx="61722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3600"/>
              <a:t>Discrete Distributions</a:t>
            </a:r>
            <a:endParaRPr/>
          </a:p>
          <a:p>
            <a:pPr indent="-342900" lvl="0" marL="457200" rtl="0" algn="l">
              <a:lnSpc>
                <a:spcPct val="115000"/>
              </a:lnSpc>
              <a:spcBef>
                <a:spcPts val="600"/>
              </a:spcBef>
              <a:spcAft>
                <a:spcPts val="0"/>
              </a:spcAft>
              <a:buSzPts val="1800"/>
              <a:buChar char="▰"/>
            </a:pPr>
            <a:r>
              <a:rPr lang="en-US" sz="3600"/>
              <a:t>Continuous Distributions</a:t>
            </a:r>
            <a:endParaRPr/>
          </a:p>
          <a:p>
            <a:pPr indent="-228600" lvl="0" marL="457200" rtl="0" algn="l">
              <a:lnSpc>
                <a:spcPct val="115000"/>
              </a:lnSpc>
              <a:spcBef>
                <a:spcPts val="600"/>
              </a:spcBef>
              <a:spcAft>
                <a:spcPts val="0"/>
              </a:spcAft>
              <a:buSzPts val="1800"/>
              <a:buNone/>
            </a:pPr>
            <a:r>
              <a:t/>
            </a:r>
            <a:endParaRPr/>
          </a:p>
        </p:txBody>
      </p:sp>
      <p:sp>
        <p:nvSpPr>
          <p:cNvPr id="111" name="Google Shape;111;p13"/>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Types of Discrete Distributions</a:t>
            </a:r>
            <a:endParaRPr/>
          </a:p>
        </p:txBody>
      </p:sp>
      <p:sp>
        <p:nvSpPr>
          <p:cNvPr id="117" name="Google Shape;117;p14"/>
          <p:cNvSpPr txBox="1"/>
          <p:nvPr>
            <p:ph idx="1" type="body"/>
          </p:nvPr>
        </p:nvSpPr>
        <p:spPr>
          <a:xfrm>
            <a:off x="1219200" y="2089557"/>
            <a:ext cx="76962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2800"/>
              <a:t>Uniform Distribution</a:t>
            </a:r>
            <a:endParaRPr/>
          </a:p>
          <a:p>
            <a:pPr indent="-342900" lvl="0" marL="457200" rtl="0" algn="l">
              <a:lnSpc>
                <a:spcPct val="115000"/>
              </a:lnSpc>
              <a:spcBef>
                <a:spcPts val="600"/>
              </a:spcBef>
              <a:spcAft>
                <a:spcPts val="0"/>
              </a:spcAft>
              <a:buSzPts val="1800"/>
              <a:buChar char="▰"/>
            </a:pPr>
            <a:r>
              <a:rPr lang="en-US" sz="2800"/>
              <a:t>All Outcomes are Equally likely “Equiprobable”.</a:t>
            </a:r>
            <a:endParaRPr/>
          </a:p>
          <a:p>
            <a:pPr indent="0" lvl="0" marL="114300" rtl="0" algn="l">
              <a:lnSpc>
                <a:spcPct val="115000"/>
              </a:lnSpc>
              <a:spcBef>
                <a:spcPts val="600"/>
              </a:spcBef>
              <a:spcAft>
                <a:spcPts val="0"/>
              </a:spcAft>
              <a:buSzPts val="1800"/>
              <a:buNone/>
            </a:pPr>
            <a:r>
              <a:rPr lang="en-US" sz="2800"/>
              <a:t>Example: Flipping a coin Same Tail and Same head in a same time.</a:t>
            </a:r>
            <a:endParaRPr/>
          </a:p>
          <a:p>
            <a:pPr indent="-228600" lvl="0" marL="457200" rtl="0" algn="l">
              <a:lnSpc>
                <a:spcPct val="115000"/>
              </a:lnSpc>
              <a:spcBef>
                <a:spcPts val="600"/>
              </a:spcBef>
              <a:spcAft>
                <a:spcPts val="0"/>
              </a:spcAft>
              <a:buSzPts val="1800"/>
              <a:buNone/>
            </a:pPr>
            <a:r>
              <a:t/>
            </a:r>
            <a:endParaRPr sz="1400"/>
          </a:p>
        </p:txBody>
      </p:sp>
      <p:sp>
        <p:nvSpPr>
          <p:cNvPr id="118" name="Google Shape;118;p14"/>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457200" y="-100"/>
            <a:ext cx="5486400" cy="1814400"/>
          </a:xfrm>
          <a:prstGeom prst="rect">
            <a:avLst/>
          </a:prstGeom>
          <a:noFill/>
          <a:ln>
            <a:noFill/>
          </a:ln>
          <a:effectLst>
            <a:outerShdw blurRad="28575" rotWithShape="0" algn="bl" dir="5400000" dist="9525">
              <a:srgbClr val="00001A">
                <a:alpha val="14901"/>
              </a:srgb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a:t>Bernoulli Distribution</a:t>
            </a:r>
            <a:endParaRPr/>
          </a:p>
        </p:txBody>
      </p:sp>
      <p:sp>
        <p:nvSpPr>
          <p:cNvPr id="124" name="Google Shape;124;p15"/>
          <p:cNvSpPr txBox="1"/>
          <p:nvPr>
            <p:ph idx="1" type="body"/>
          </p:nvPr>
        </p:nvSpPr>
        <p:spPr>
          <a:xfrm>
            <a:off x="685800" y="2419350"/>
            <a:ext cx="8001000" cy="30165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600"/>
              </a:spcBef>
              <a:spcAft>
                <a:spcPts val="0"/>
              </a:spcAft>
              <a:buSzPts val="1800"/>
              <a:buChar char="▰"/>
            </a:pPr>
            <a:r>
              <a:rPr lang="en-US" sz="2800"/>
              <a:t>Events with only two possible outcomes.</a:t>
            </a:r>
            <a:endParaRPr/>
          </a:p>
          <a:p>
            <a:pPr indent="-342900" lvl="0" marL="457200" rtl="0" algn="l">
              <a:lnSpc>
                <a:spcPct val="115000"/>
              </a:lnSpc>
              <a:spcBef>
                <a:spcPts val="600"/>
              </a:spcBef>
              <a:spcAft>
                <a:spcPts val="0"/>
              </a:spcAft>
              <a:buSzPts val="1800"/>
              <a:buChar char="▰"/>
            </a:pPr>
            <a:r>
              <a:rPr lang="en-US" sz="2800"/>
              <a:t>Whether one outcome is more likely occur.</a:t>
            </a:r>
            <a:endParaRPr/>
          </a:p>
          <a:p>
            <a:pPr indent="0" lvl="0" marL="114300" rtl="0" algn="l">
              <a:lnSpc>
                <a:spcPct val="115000"/>
              </a:lnSpc>
              <a:spcBef>
                <a:spcPts val="600"/>
              </a:spcBef>
              <a:spcAft>
                <a:spcPts val="0"/>
              </a:spcAft>
              <a:buSzPts val="1800"/>
              <a:buNone/>
            </a:pPr>
            <a:r>
              <a:rPr lang="en-US" sz="2800"/>
              <a:t> Example: a student will pass or fail an exam.</a:t>
            </a:r>
            <a:endParaRPr/>
          </a:p>
          <a:p>
            <a:pPr indent="-228600" lvl="0" marL="457200" rtl="0" algn="l">
              <a:lnSpc>
                <a:spcPct val="115000"/>
              </a:lnSpc>
              <a:spcBef>
                <a:spcPts val="600"/>
              </a:spcBef>
              <a:spcAft>
                <a:spcPts val="0"/>
              </a:spcAft>
              <a:buSzPts val="1800"/>
              <a:buNone/>
            </a:pPr>
            <a:r>
              <a:t/>
            </a:r>
            <a:endParaRPr sz="1400"/>
          </a:p>
        </p:txBody>
      </p:sp>
      <p:sp>
        <p:nvSpPr>
          <p:cNvPr id="125" name="Google Shape;125;p15"/>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60766BB0EEC348ACDA0E359A76A9E0" ma:contentTypeVersion="2" ma:contentTypeDescription="Create a new document." ma:contentTypeScope="" ma:versionID="7758db9fc903913fdeaccaefa0653166">
  <xsd:schema xmlns:xsd="http://www.w3.org/2001/XMLSchema" xmlns:xs="http://www.w3.org/2001/XMLSchema" xmlns:p="http://schemas.microsoft.com/office/2006/metadata/properties" xmlns:ns2="8793476b-e3e1-4d4d-ba80-93598e2d22ea" targetNamespace="http://schemas.microsoft.com/office/2006/metadata/properties" ma:root="true" ma:fieldsID="0de6f608342371993f9607aa05ce1a4e" ns2:_="">
    <xsd:import namespace="8793476b-e3e1-4d4d-ba80-93598e2d22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93476b-e3e1-4d4d-ba80-93598e2d22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E1F495-7D8C-490F-8389-34A2BCAEAB18}"/>
</file>

<file path=customXml/itemProps2.xml><?xml version="1.0" encoding="utf-8"?>
<ds:datastoreItem xmlns:ds="http://schemas.openxmlformats.org/officeDocument/2006/customXml" ds:itemID="{13A0C408-F939-407D-9F1B-EAE94413F43C}"/>
</file>

<file path=customXml/itemProps3.xml><?xml version="1.0" encoding="utf-8"?>
<ds:datastoreItem xmlns:ds="http://schemas.openxmlformats.org/officeDocument/2006/customXml" ds:itemID="{8335DE0F-90A8-4FC7-815B-55242047FEF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0x0101009260766BB0EEC348ACDA0E359A76A9E0</vt:lpwstr>
  </property>
</Properties>
</file>