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61" r:id="rId3"/>
    <p:sldId id="260" r:id="rId4"/>
    <p:sldId id="259" r:id="rId5"/>
    <p:sldId id="258" r:id="rId6"/>
    <p:sldId id="262" r:id="rId7"/>
    <p:sldId id="263" r:id="rId8"/>
    <p:sldId id="273" r:id="rId9"/>
    <p:sldId id="264" r:id="rId10"/>
    <p:sldId id="265" r:id="rId11"/>
    <p:sldId id="257" r:id="rId12"/>
    <p:sldId id="269" r:id="rId13"/>
    <p:sldId id="268" r:id="rId14"/>
    <p:sldId id="270" r:id="rId15"/>
    <p:sldId id="271" r:id="rId16"/>
    <p:sldId id="272" r:id="rId17"/>
    <p:sldId id="274" r:id="rId18"/>
    <p:sldId id="275" r:id="rId19"/>
    <p:sldId id="276" r:id="rId20"/>
    <p:sldId id="300" r:id="rId21"/>
    <p:sldId id="277" r:id="rId22"/>
    <p:sldId id="278" r:id="rId23"/>
    <p:sldId id="280" r:id="rId24"/>
    <p:sldId id="281" r:id="rId25"/>
    <p:sldId id="282" r:id="rId26"/>
    <p:sldId id="279" r:id="rId27"/>
    <p:sldId id="283" r:id="rId28"/>
    <p:sldId id="284" r:id="rId29"/>
    <p:sldId id="285" r:id="rId30"/>
    <p:sldId id="286" r:id="rId31"/>
    <p:sldId id="287" r:id="rId32"/>
    <p:sldId id="288" r:id="rId33"/>
    <p:sldId id="289" r:id="rId34"/>
    <p:sldId id="291" r:id="rId35"/>
    <p:sldId id="292" r:id="rId36"/>
    <p:sldId id="293" r:id="rId37"/>
    <p:sldId id="294" r:id="rId38"/>
    <p:sldId id="295" r:id="rId39"/>
    <p:sldId id="296" r:id="rId40"/>
    <p:sldId id="299"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27" autoAdjust="0"/>
  </p:normalViewPr>
  <p:slideViewPr>
    <p:cSldViewPr>
      <p:cViewPr varScale="1">
        <p:scale>
          <a:sx n="84" d="100"/>
          <a:sy n="84" d="100"/>
        </p:scale>
        <p:origin x="23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AFB1E6-7B0B-4C38-84A6-0B3CA9071634}" type="datetimeFigureOut">
              <a:rPr lang="en-US" smtClean="0"/>
              <a:t>3/14/2017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5E3906-6453-4A99-92D2-2E1AAC7BD7A1}" type="slidenum">
              <a:rPr lang="en-US" smtClean="0"/>
              <a:t>‹#›</a:t>
            </a:fld>
            <a:endParaRPr lang="en-US"/>
          </a:p>
        </p:txBody>
      </p:sp>
    </p:spTree>
    <p:extLst>
      <p:ext uri="{BB962C8B-B14F-4D97-AF65-F5344CB8AC3E}">
        <p14:creationId xmlns:p14="http://schemas.microsoft.com/office/powerpoint/2010/main" val="2749889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fontScale="85000" lnSpcReduction="10000"/>
          </a:bodyPr>
          <a:lstStyle/>
          <a:p>
            <a:r>
              <a:rPr lang="en-US" baseline="0" dirty="0" smtClean="0"/>
              <a:t>K-means clustering is used to cluster numerical data. </a:t>
            </a:r>
          </a:p>
          <a:p>
            <a:r>
              <a:rPr lang="en-US" baseline="0" dirty="0" smtClean="0"/>
              <a:t>In K-means we define two measures of distances, between two data points(records) and the distance between two clusters.  Distance can be measured (calculated) in a number of ways but four principles tend to hold true.</a:t>
            </a:r>
          </a:p>
          <a:p>
            <a:pPr marL="229469" indent="-229469">
              <a:buAutoNum type="arabicPeriod"/>
            </a:pPr>
            <a:r>
              <a:rPr lang="en-US" baseline="0" dirty="0" smtClean="0"/>
              <a:t>Distance is not negative (it is stated as an absolute value)</a:t>
            </a:r>
          </a:p>
          <a:p>
            <a:pPr marL="229469" indent="-229469">
              <a:buAutoNum type="arabicPeriod"/>
            </a:pPr>
            <a:r>
              <a:rPr lang="en-US" baseline="0" dirty="0" smtClean="0"/>
              <a:t>Distance from one record to itself is zero.</a:t>
            </a:r>
          </a:p>
          <a:p>
            <a:pPr marL="229469" indent="-229469">
              <a:buAutoNum type="arabicPeriod"/>
            </a:pPr>
            <a:r>
              <a:rPr lang="en-US" baseline="0" dirty="0" smtClean="0"/>
              <a:t>Distance from record I to record J is the same as the distance from record J to record I, again since the distance is stated as an absolute value, the starting and end points can be reversed.</a:t>
            </a:r>
          </a:p>
          <a:p>
            <a:pPr marL="229469" indent="-229469">
              <a:buAutoNum type="arabicPeriod"/>
            </a:pPr>
            <a:r>
              <a:rPr lang="en-US" baseline="0" dirty="0" smtClean="0"/>
              <a:t>Distance between two records can not be greater than the sum of the distance between each record and a third record.  </a:t>
            </a:r>
            <a:endParaRPr lang="en-US" dirty="0" smtClean="0"/>
          </a:p>
          <a:p>
            <a:r>
              <a:rPr lang="en-US" b="1" dirty="0" smtClean="0"/>
              <a:t>Euclidean distance</a:t>
            </a:r>
            <a:r>
              <a:rPr lang="en-US" b="1" baseline="0" dirty="0" smtClean="0"/>
              <a:t> </a:t>
            </a:r>
            <a:r>
              <a:rPr lang="en-US" baseline="0" dirty="0" smtClean="0"/>
              <a:t>is the most popular method for calculating distance. Euclidian distance is a “ordinary” distance that one could measure with a ruler. In a single dimension the Euclidian distance is the absolute value of the differences between two points. </a:t>
            </a:r>
            <a:r>
              <a:rPr lang="en-US" dirty="0" smtClean="0"/>
              <a:t>The straight line distance between two points.  In a plane with p</a:t>
            </a:r>
            <a:r>
              <a:rPr lang="en-US" baseline="-25000" dirty="0" smtClean="0"/>
              <a:t>1</a:t>
            </a:r>
            <a:r>
              <a:rPr lang="en-US" dirty="0" smtClean="0"/>
              <a:t> at (x</a:t>
            </a:r>
            <a:r>
              <a:rPr lang="en-US" baseline="-25000" dirty="0" smtClean="0"/>
              <a:t>1</a:t>
            </a:r>
            <a:r>
              <a:rPr lang="en-US" dirty="0" smtClean="0"/>
              <a:t>, y</a:t>
            </a:r>
            <a:r>
              <a:rPr lang="en-US" baseline="-25000" dirty="0" smtClean="0"/>
              <a:t>1</a:t>
            </a:r>
            <a:r>
              <a:rPr lang="en-US" dirty="0" smtClean="0"/>
              <a:t>) and p</a:t>
            </a:r>
            <a:r>
              <a:rPr lang="en-US" baseline="-25000" dirty="0" smtClean="0"/>
              <a:t>2</a:t>
            </a:r>
            <a:r>
              <a:rPr lang="en-US" dirty="0" smtClean="0"/>
              <a:t> at (x</a:t>
            </a:r>
            <a:r>
              <a:rPr lang="en-US" baseline="-25000" dirty="0" smtClean="0"/>
              <a:t>2</a:t>
            </a:r>
            <a:r>
              <a:rPr lang="en-US" dirty="0" smtClean="0"/>
              <a:t>, y</a:t>
            </a:r>
            <a:r>
              <a:rPr lang="en-US" baseline="-25000" dirty="0" smtClean="0"/>
              <a:t>2</a:t>
            </a:r>
            <a:r>
              <a:rPr lang="en-US" dirty="0" smtClean="0"/>
              <a:t>), it is √((x</a:t>
            </a:r>
            <a:r>
              <a:rPr lang="en-US" baseline="-25000" dirty="0" smtClean="0"/>
              <a:t>1</a:t>
            </a:r>
            <a:r>
              <a:rPr lang="en-US" dirty="0" smtClean="0"/>
              <a:t> - x</a:t>
            </a:r>
            <a:r>
              <a:rPr lang="en-US" baseline="-25000" dirty="0" smtClean="0"/>
              <a:t>2</a:t>
            </a:r>
            <a:r>
              <a:rPr lang="en-US" dirty="0" smtClean="0"/>
              <a:t>)² + (y</a:t>
            </a:r>
            <a:r>
              <a:rPr lang="en-US" baseline="-25000" dirty="0" smtClean="0"/>
              <a:t>1</a:t>
            </a:r>
            <a:r>
              <a:rPr lang="en-US" dirty="0" smtClean="0"/>
              <a:t> - y</a:t>
            </a:r>
            <a:r>
              <a:rPr lang="en-US" baseline="-25000" dirty="0" smtClean="0"/>
              <a:t>2</a:t>
            </a:r>
            <a:r>
              <a:rPr lang="en-US" dirty="0" smtClean="0"/>
              <a:t>)²). </a:t>
            </a:r>
          </a:p>
          <a:p>
            <a:r>
              <a:rPr lang="en-US" i="0" dirty="0" smtClean="0"/>
              <a:t>In N dimensions, the Euclidean distance between two points p and q is √(∑</a:t>
            </a:r>
            <a:r>
              <a:rPr lang="en-US" i="0" baseline="-25000" dirty="0" smtClean="0"/>
              <a:t>i=1</a:t>
            </a:r>
            <a:r>
              <a:rPr lang="en-US" i="0" baseline="30000" dirty="0" smtClean="0"/>
              <a:t>N</a:t>
            </a:r>
            <a:r>
              <a:rPr lang="en-US" i="0" dirty="0" smtClean="0"/>
              <a:t> (p</a:t>
            </a:r>
            <a:r>
              <a:rPr lang="en-US" i="0" baseline="-25000" dirty="0" smtClean="0"/>
              <a:t>i</a:t>
            </a:r>
            <a:r>
              <a:rPr lang="en-US" i="0" dirty="0" smtClean="0"/>
              <a:t>-q</a:t>
            </a:r>
            <a:r>
              <a:rPr lang="en-US" i="0" baseline="-25000" dirty="0" smtClean="0"/>
              <a:t>i</a:t>
            </a:r>
            <a:r>
              <a:rPr lang="en-US" i="0" dirty="0" smtClean="0"/>
              <a:t>)²) where p</a:t>
            </a:r>
            <a:r>
              <a:rPr lang="en-US" i="0" baseline="-25000" dirty="0" smtClean="0"/>
              <a:t>i</a:t>
            </a:r>
            <a:r>
              <a:rPr lang="en-US" i="0" dirty="0" smtClean="0"/>
              <a:t> (or q</a:t>
            </a:r>
            <a:r>
              <a:rPr lang="en-US" i="0" baseline="-25000" dirty="0" smtClean="0"/>
              <a:t>i</a:t>
            </a:r>
            <a:r>
              <a:rPr lang="en-US" i="0" dirty="0" smtClean="0"/>
              <a:t>) is the coordinate of p (or q) in dimension i. </a:t>
            </a:r>
          </a:p>
          <a:p>
            <a:pPr defTabSz="917875">
              <a:defRPr/>
            </a:pPr>
            <a:r>
              <a:rPr lang="en-US" i="0" baseline="0" dirty="0" smtClean="0"/>
              <a:t>Though there are many other distance measures, the Euclidian distance is the most commonly used distance measure and many packages use this measure.</a:t>
            </a:r>
          </a:p>
          <a:p>
            <a:r>
              <a:rPr lang="en-US" baseline="0" dirty="0" smtClean="0"/>
              <a:t>The Euclidian distance is influenced by the scale of the variables.  Changing the scale (for example from feet to inches) can significantly influence the results.</a:t>
            </a:r>
            <a:r>
              <a:rPr lang="en-US" i="0" baseline="0" dirty="0" smtClean="0"/>
              <a:t>Second, the equation ignores the relationship between variables. Lastly, the clustering algorithm is sensitive to outliers.  If the data has outliers and removal of them is not possible, the results of the clustering </a:t>
            </a:r>
            <a:r>
              <a:rPr lang="en-US" dirty="0" smtClean="0"/>
              <a:t>can be substantially distorted.</a:t>
            </a:r>
            <a:endParaRPr lang="en-US" i="0" baseline="0" dirty="0" smtClean="0"/>
          </a:p>
          <a:p>
            <a:pPr defTabSz="917875">
              <a:defRPr/>
            </a:pPr>
            <a:r>
              <a:rPr lang="en-US" b="1" i="0" baseline="0" dirty="0" smtClean="0"/>
              <a:t>The centroid </a:t>
            </a:r>
            <a:r>
              <a:rPr lang="en-US" b="0" i="0" baseline="0" dirty="0" smtClean="0"/>
              <a:t>is the center of the discovered cluster. K-means clustering provides this as an output. </a:t>
            </a:r>
            <a:r>
              <a:rPr lang="en-US" dirty="0" smtClean="0"/>
              <a:t>When the number of clusters is fixed to k, </a:t>
            </a:r>
            <a:r>
              <a:rPr lang="en-US" i="1" dirty="0" smtClean="0"/>
              <a:t>K-means</a:t>
            </a:r>
            <a:r>
              <a:rPr lang="en-US" i="1" baseline="0" dirty="0" smtClean="0"/>
              <a:t> clustering</a:t>
            </a:r>
            <a:r>
              <a:rPr lang="en-US" dirty="0" smtClean="0"/>
              <a:t> gives a formal definition as an optimization problem: find the </a:t>
            </a:r>
            <a:r>
              <a:rPr lang="en-US" i="1" dirty="0" smtClean="0"/>
              <a:t>k</a:t>
            </a:r>
            <a:r>
              <a:rPr lang="en-US" dirty="0" smtClean="0"/>
              <a:t> cluster centers and assign the objects to the nearest cluster center, such that the squared distances from the cluster are minimized.</a:t>
            </a:r>
          </a:p>
          <a:p>
            <a:pPr defTabSz="917875">
              <a:defRPr/>
            </a:pPr>
            <a:r>
              <a:rPr lang="en-US" baseline="0" dirty="0" smtClean="0"/>
              <a:t>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958734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use Linear regression to</a:t>
            </a:r>
            <a:r>
              <a:rPr lang="en-US" baseline="0" dirty="0" smtClean="0"/>
              <a:t> predict a continuous value as a linear or additive function of other variables. Some examples are</a:t>
            </a:r>
          </a:p>
          <a:p>
            <a:pPr marL="114300" indent="-114300">
              <a:buFont typeface="Arial" pitchFamily="34" charset="0"/>
              <a:buChar char="•"/>
            </a:pPr>
            <a:r>
              <a:rPr lang="en-US" dirty="0" smtClean="0"/>
              <a:t>P</a:t>
            </a:r>
            <a:r>
              <a:rPr lang="en-US" baseline="0" dirty="0" smtClean="0"/>
              <a:t>redicting income as a function of number of years of education, age and gender (drivers). </a:t>
            </a:r>
          </a:p>
          <a:p>
            <a:pPr marL="114300" indent="-114300">
              <a:buFont typeface="Arial" pitchFamily="34" charset="0"/>
              <a:buChar char="•"/>
            </a:pPr>
            <a:r>
              <a:rPr lang="en-US" baseline="0" dirty="0" smtClean="0"/>
              <a:t>House price (outcome) as a function of median home price in the neighborhood, square footage, number of rooms.</a:t>
            </a:r>
          </a:p>
          <a:p>
            <a:pPr marL="114300" indent="-114300">
              <a:buFont typeface="Arial" pitchFamily="34" charset="0"/>
              <a:buChar char="•"/>
            </a:pPr>
            <a:r>
              <a:rPr lang="en-US" baseline="0" dirty="0" smtClean="0"/>
              <a:t>Neighborhood house sales in the past year based on economic indicators.</a:t>
            </a:r>
          </a:p>
          <a:p>
            <a:pPr>
              <a:buFont typeface="Arial" pitchFamily="34" charset="0"/>
              <a:buNone/>
            </a:pPr>
            <a:r>
              <a:rPr lang="en-US" baseline="0" dirty="0" smtClean="0"/>
              <a:t>The input variables can be continuous or discrete and the outputs are:</a:t>
            </a:r>
          </a:p>
          <a:p>
            <a:pPr marL="229469" indent="-229469">
              <a:buFont typeface="Arial" pitchFamily="34" charset="0"/>
              <a:buAutoNum type="arabicParenR"/>
            </a:pPr>
            <a:r>
              <a:rPr lang="en-US" dirty="0" smtClean="0"/>
              <a:t>A </a:t>
            </a:r>
            <a:r>
              <a:rPr lang="en-US" baseline="0" dirty="0" smtClean="0"/>
              <a:t>set of coefficients that indicate the relative impact of each driver (possibly and how strongly the variables are correlated) </a:t>
            </a:r>
          </a:p>
          <a:p>
            <a:pPr marL="229469" indent="-229469">
              <a:buFont typeface="Arial" pitchFamily="34" charset="0"/>
              <a:buAutoNum type="arabicParenR"/>
            </a:pPr>
            <a:r>
              <a:rPr lang="en-US" baseline="0" dirty="0" smtClean="0"/>
              <a:t> </a:t>
            </a:r>
            <a:r>
              <a:rPr lang="en-US" dirty="0" smtClean="0"/>
              <a:t>A </a:t>
            </a:r>
            <a:r>
              <a:rPr lang="en-US" baseline="0" dirty="0" smtClean="0"/>
              <a:t>linear expression predicting the outcome as a function of drivers.</a:t>
            </a:r>
          </a:p>
          <a:p>
            <a:pPr marL="229469" indent="-229469">
              <a:buFont typeface="Arial" pitchFamily="34" charset="0"/>
              <a:buAutoNum type="arabicParenR"/>
            </a:pPr>
            <a:endParaRPr lang="en-US" baseline="0" dirty="0" smtClean="0"/>
          </a:p>
          <a:p>
            <a:pPr marL="229469" indent="-229469"/>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18</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718298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Linear regressions are of the form y is equal to a constant term + a linear combination of  all the variables. The linear combinations</a:t>
            </a:r>
            <a:r>
              <a:rPr lang="en-US" baseline="0" dirty="0" smtClean="0"/>
              <a:t> are made up of a coefficient term “b</a:t>
            </a:r>
            <a:r>
              <a:rPr lang="en-US" baseline="-25000" dirty="0" smtClean="0"/>
              <a:t>i</a:t>
            </a:r>
            <a:r>
              <a:rPr lang="en-US" baseline="0" dirty="0" smtClean="0"/>
              <a:t>” multiplied by the value of the corresponding variable.</a:t>
            </a:r>
          </a:p>
          <a:p>
            <a:r>
              <a:rPr lang="en-US" baseline="0" dirty="0" smtClean="0"/>
              <a:t>The problem itself is solving for the b</a:t>
            </a:r>
            <a:r>
              <a:rPr lang="en-US" baseline="-25000" dirty="0" smtClean="0"/>
              <a:t>i </a:t>
            </a:r>
          </a:p>
          <a:p>
            <a:r>
              <a:rPr lang="en-US" baseline="0" dirty="0" smtClean="0"/>
              <a:t>It is a matrix inversion problem and the method is referred to as Ordinary Least Squares (OLS). The solution requires storage as the square of the number of variables and we need to </a:t>
            </a:r>
            <a:r>
              <a:rPr lang="en-US" dirty="0" smtClean="0"/>
              <a:t>invert </a:t>
            </a:r>
            <a:r>
              <a:rPr lang="en-US" dirty="0"/>
              <a:t>a </a:t>
            </a:r>
            <a:r>
              <a:rPr lang="en-US" dirty="0" smtClean="0"/>
              <a:t>matrix.</a:t>
            </a:r>
            <a:r>
              <a:rPr lang="en-US" baseline="0" dirty="0" smtClean="0"/>
              <a:t> The complexity of the solution (both in storage and computation) increases as the number of variables increase. </a:t>
            </a:r>
          </a:p>
          <a:p>
            <a:r>
              <a:rPr lang="en-US" baseline="0" dirty="0" smtClean="0"/>
              <a:t>When you have categorical variables, they are expanded as a set of indicator variables one for each possible value. We will explain this in the next slide in more detail with an example.</a:t>
            </a:r>
          </a:p>
          <a:p>
            <a:r>
              <a:rPr lang="en-US" baseline="0" dirty="0" smtClean="0"/>
              <a:t>What we highlight here is that if we expand on categorical variables (ZIP codes as a categorical value) we will end up with lot of variables and the complexity of the solution becomes extremely high.</a:t>
            </a:r>
          </a:p>
          <a:p>
            <a:endParaRPr lang="en-US" baseline="0" dirty="0" smtClean="0"/>
          </a:p>
          <a:p>
            <a:endParaRPr lang="en-US" baseline="0"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19</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1048144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Linear regressions have the explanatory values and we can easily</a:t>
            </a:r>
            <a:r>
              <a:rPr lang="en-US" baseline="0" dirty="0" smtClean="0"/>
              <a:t> determine how the variables affect the outcome. It is robust to redundant variables and correlated variables. The prediction is not impacted but we lose some explanatory value with the fitted model. Linear regression provides the concise representation of the outcome with the coefficients and it is easy to score the data with this model.</a:t>
            </a:r>
          </a:p>
          <a:p>
            <a:pPr marL="0" lvl="1" indent="0" defTabSz="917875">
              <a:buSzTx/>
              <a:buNone/>
              <a:defRPr/>
            </a:pPr>
            <a:r>
              <a:rPr lang="en-US" baseline="0" dirty="0" smtClean="0"/>
              <a:t>Cautions (-) are that Linear regression does not handle the missing values well. It assumes that each variable affects the outcome linearly and additively. So if we have some variables that affect the outcome non-linearly and the relationships are not actually additive the model does not fit well. Variable transformations  and modeling variable interactions can address this to some extent.  </a:t>
            </a:r>
          </a:p>
          <a:p>
            <a:pPr marL="0" lvl="1" indent="0" defTabSz="917875">
              <a:buSzTx/>
              <a:buNone/>
              <a:defRPr/>
            </a:pPr>
            <a:r>
              <a:rPr lang="en-US" baseline="0" dirty="0" smtClean="0"/>
              <a:t>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pPr marL="0" lvl="1" indent="0" defTabSz="917875">
              <a:buSzTx/>
              <a:buNone/>
              <a:defRPr/>
            </a:pPr>
            <a:endParaRPr lang="en-US" baseline="0" dirty="0" smtClean="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1831088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Logistic  regressions have the explanatory values and we can easily</a:t>
            </a:r>
            <a:r>
              <a:rPr lang="en-US" baseline="0" dirty="0" smtClean="0"/>
              <a:t> determine how the variables affect the outcome. The explanatory values are a little more complicated than linear regression. It works well with (robust) redundant variables and correlated variables. In this case the prediction is not impacted but we lose some explanatory value with the fitted model. Logistic regression provides the concise representation of the outcome with the coefficients and it is easy to score the data with this model. Logistic regression returns probability estimates of an event. It also returns calibrated model it preserves the summary statistics of the training data.</a:t>
            </a:r>
          </a:p>
          <a:p>
            <a:pPr marL="0" lvl="1" indent="0" defTabSz="917875">
              <a:buSzTx/>
              <a:buNone/>
              <a:defRPr/>
            </a:pPr>
            <a:r>
              <a:rPr lang="en-US" baseline="0" dirty="0" smtClean="0"/>
              <a:t>Cautions (-) are that the Logistic regression does not handle missing values well. It assumes that each variable affects the log odds of the outcome linearly and additively. So if we have some variables that affect the outcome non-linearly and the relationships are not actually additive the model does not fit well. </a:t>
            </a:r>
          </a:p>
          <a:p>
            <a:pPr marL="0" lvl="1" indent="0" defTabSz="917875">
              <a:buSzTx/>
              <a:buNone/>
              <a:defRPr/>
            </a:pPr>
            <a:r>
              <a:rPr lang="en-US" baseline="0" dirty="0" smtClean="0"/>
              <a:t>Variable transformations and modeling variable interactions can address this to some extent.  It is recommended</a:t>
            </a:r>
            <a:r>
              <a:rPr lang="en-US" dirty="0" smtClean="0"/>
              <a:t> to take the log of monetary amounts or any variable with a wide dynamic range. It cannot handle variables that affect the outcome in a discontinuous way. We discussed the issue of infinite magnitude coefficients earlier where the prediction is inconsistent in ranges.</a:t>
            </a:r>
            <a:r>
              <a:rPr lang="en-US" baseline="0" dirty="0" smtClean="0"/>
              <a:t> Also when you have discrete drivers with a large number of distinct values the model becomes complex and computationally inefficient.</a:t>
            </a:r>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367495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467D6C86-650E-47C3-BB59-B12CF4544DF9}" type="slidenum">
              <a:rPr lang="en-US" altLang="en-US"/>
              <a:pPr/>
              <a:t>28</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19267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901D6582-1095-4C77-B7F9-E781E54C2EC7}" type="slidenum">
              <a:rPr lang="en-US" altLang="en-US"/>
              <a:pPr/>
              <a:t>29</a:t>
            </a:fld>
            <a:endParaRPr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306693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5ADE0FEA-69F3-47B7-A2D1-91820760A796}" type="slidenum">
              <a:rPr lang="en-US" altLang="en-US"/>
              <a:pPr/>
              <a:t>30</a:t>
            </a:fld>
            <a:endParaRPr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4173782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E80D0B29-480B-4B6E-B73D-4CA64B903BA4}" type="slidenum">
              <a:rPr lang="en-US" altLang="en-US"/>
              <a:pPr/>
              <a:t>31</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3003700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defTabSz="914485">
              <a:defRPr>
                <a:solidFill>
                  <a:schemeClr val="tx1"/>
                </a:solidFill>
                <a:latin typeface="Arial" pitchFamily="34" charset="0"/>
              </a:defRPr>
            </a:lvl1pPr>
            <a:lvl2pPr marL="715684" indent="-275263" defTabSz="914485">
              <a:defRPr>
                <a:solidFill>
                  <a:schemeClr val="tx1"/>
                </a:solidFill>
                <a:latin typeface="Arial" pitchFamily="34" charset="0"/>
              </a:defRPr>
            </a:lvl2pPr>
            <a:lvl3pPr marL="1101052" indent="-220210" defTabSz="914485">
              <a:defRPr>
                <a:solidFill>
                  <a:schemeClr val="tx1"/>
                </a:solidFill>
                <a:latin typeface="Arial" pitchFamily="34" charset="0"/>
              </a:defRPr>
            </a:lvl3pPr>
            <a:lvl4pPr marL="1541473" indent="-220210" defTabSz="914485">
              <a:defRPr>
                <a:solidFill>
                  <a:schemeClr val="tx1"/>
                </a:solidFill>
                <a:latin typeface="Arial" pitchFamily="34" charset="0"/>
              </a:defRPr>
            </a:lvl4pPr>
            <a:lvl5pPr marL="1981893" indent="-220210" defTabSz="914485">
              <a:defRPr>
                <a:solidFill>
                  <a:schemeClr val="tx1"/>
                </a:solidFill>
                <a:latin typeface="Arial" pitchFamily="34" charset="0"/>
              </a:defRPr>
            </a:lvl5pPr>
            <a:lvl6pPr marL="2422314" indent="-220210" defTabSz="914485" eaLnBrk="0" fontAlgn="base" hangingPunct="0">
              <a:spcBef>
                <a:spcPct val="0"/>
              </a:spcBef>
              <a:spcAft>
                <a:spcPct val="0"/>
              </a:spcAft>
              <a:defRPr>
                <a:solidFill>
                  <a:schemeClr val="tx1"/>
                </a:solidFill>
                <a:latin typeface="Arial" pitchFamily="34" charset="0"/>
              </a:defRPr>
            </a:lvl6pPr>
            <a:lvl7pPr marL="2862735" indent="-220210" defTabSz="914485" eaLnBrk="0" fontAlgn="base" hangingPunct="0">
              <a:spcBef>
                <a:spcPct val="0"/>
              </a:spcBef>
              <a:spcAft>
                <a:spcPct val="0"/>
              </a:spcAft>
              <a:defRPr>
                <a:solidFill>
                  <a:schemeClr val="tx1"/>
                </a:solidFill>
                <a:latin typeface="Arial" pitchFamily="34" charset="0"/>
              </a:defRPr>
            </a:lvl7pPr>
            <a:lvl8pPr marL="3303156" indent="-220210" defTabSz="914485" eaLnBrk="0" fontAlgn="base" hangingPunct="0">
              <a:spcBef>
                <a:spcPct val="0"/>
              </a:spcBef>
              <a:spcAft>
                <a:spcPct val="0"/>
              </a:spcAft>
              <a:defRPr>
                <a:solidFill>
                  <a:schemeClr val="tx1"/>
                </a:solidFill>
                <a:latin typeface="Arial" pitchFamily="34" charset="0"/>
              </a:defRPr>
            </a:lvl8pPr>
            <a:lvl9pPr marL="3743576" indent="-220210" defTabSz="914485" eaLnBrk="0" fontAlgn="base" hangingPunct="0">
              <a:spcBef>
                <a:spcPct val="0"/>
              </a:spcBef>
              <a:spcAft>
                <a:spcPct val="0"/>
              </a:spcAft>
              <a:defRPr>
                <a:solidFill>
                  <a:schemeClr val="tx1"/>
                </a:solidFill>
                <a:latin typeface="Arial" pitchFamily="34" charset="0"/>
              </a:defRPr>
            </a:lvl9pPr>
          </a:lstStyle>
          <a:p>
            <a:fld id="{0E1E3D84-1D7A-4237-944A-EE58D6131B78}" type="slidenum">
              <a:rPr lang="en-US" altLang="en-US"/>
              <a:pPr/>
              <a:t>32</a:t>
            </a:fld>
            <a:endParaRPr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1984043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The Reasons to Choose (+) and Cautions (-) of the Naïve Bayesian classifier are listed. Unlike Logistic regression, missing values are handled well by the Naïve Bayesian classifier. It is also very robust to irrelevant variables (irrelevant variables are distributed among all the classes and their effects are not pronounced). </a:t>
            </a:r>
          </a:p>
          <a:p>
            <a:r>
              <a:rPr lang="en-US" dirty="0" smtClean="0"/>
              <a:t>The model is easy to implement and we will see how easily a basic version can be implemented in the lab without using any packages. Scoring data (predicting) is very</a:t>
            </a:r>
            <a:r>
              <a:rPr lang="en-US" baseline="0" dirty="0" smtClean="0"/>
              <a:t> simple and the model is resistant to over fitting. (Over fitting refers to fitting  training data so well that we fit the idiosyncrasies such as the data that are not relevant in characterizing the data). It is computationally efficient and handles high dimensional problems efficiently. Unlike logistic regression Naïve Bayesian classifier handles categorical variables with a lot of levels.</a:t>
            </a:r>
          </a:p>
          <a:p>
            <a:r>
              <a:rPr lang="en-US" baseline="0" dirty="0" smtClean="0"/>
              <a:t>The Cautions (-) are that it is sensitive to correlated variables as the algorithm double counts the effect of the correlated variables. For example people with low income tend to default and people with low credit tend to default. It is also true that people with low income tend to have low credit. If we try to score “default” with both low income and low credit as variables we will see the double counting effect in our model output and in the scoring.</a:t>
            </a:r>
          </a:p>
          <a:p>
            <a:r>
              <a:rPr lang="en-US" baseline="0" dirty="0" smtClean="0"/>
              <a:t>Though the probabilities are provided as an output of the scored data, Naïve Bayesian classifier is not very reliable for the probability estimation and should be used for class label assignments only. Naïve Bayesian classifier in its simple form is used only with categorical variables and any continuous variables should be rendered discrete into intervals. You will learn more about this in the lab. However it is not necessary to have the continuous variables as “discrete” and several standard implementations can handle continuous variables as well.</a:t>
            </a:r>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33</a:t>
            </a:fld>
            <a:endParaRPr lang="en-US" dirty="0"/>
          </a:p>
        </p:txBody>
      </p:sp>
    </p:spTree>
    <p:extLst>
      <p:ext uri="{BB962C8B-B14F-4D97-AF65-F5344CB8AC3E}">
        <p14:creationId xmlns:p14="http://schemas.microsoft.com/office/powerpoint/2010/main" val="249160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Practically</a:t>
            </a:r>
            <a:r>
              <a:rPr lang="en-US" baseline="0" dirty="0" smtClean="0"/>
              <a:t> based on the domain knowledge, a value for K is picked and the centroids are computed. Then a different K is chosen and the model is repeated to observe if it enhanced the cohesiveness of the data points within the cluster group. However if there is no apparent structure in the data we may have to try multiple values for K. It is an exploratory process.</a:t>
            </a:r>
          </a:p>
          <a:p>
            <a:r>
              <a:rPr lang="en-US" dirty="0" smtClean="0"/>
              <a:t>We present here one of the heuristic approaches </a:t>
            </a:r>
            <a:r>
              <a:rPr lang="en-US" baseline="0" dirty="0" smtClean="0"/>
              <a:t>used for picking the optimal “K” for the given dataset.  “Within Sum of Squares” – WSS is a measure of how tight on average each cluster is. </a:t>
            </a:r>
            <a:r>
              <a:rPr lang="en-US" b="0" baseline="0" dirty="0" smtClean="0"/>
              <a:t>For k=1, WSS can be considered the overall dispersion of the data. WSS primarily </a:t>
            </a:r>
            <a:r>
              <a:rPr lang="en-US" baseline="0" dirty="0" smtClean="0"/>
              <a:t>is a measure of homogeneity. In general more clusters result in tighter clusters. But having too many clusters is over-fitting. The formula that defines WSS is shown. The graph depicts the value of WSS on the Y-axis and the number of clusters on the X-axis. The online retailer example data we reviewed earlier is the data with which the graph shown here is generated. We repeated the clustering for 12 different values .When we went from one cluster to two there is a significant drop in the value of WSS, since with two clusters you get more homogeneity.  We look for the elbow of the curve which provides the optimal number of clusters for the given data.</a:t>
            </a:r>
          </a:p>
          <a:p>
            <a:r>
              <a:rPr lang="en-US" baseline="0" dirty="0" smtClean="0"/>
              <a:t>Visualizing the data helps in confirming the optimal number of clusters. Reviewing the three pair-wise graphs we plotted for the online retailer example earlier you can see that having four groups sufficiently explained the data and from the graph above we can also see the elbow of the curve is at 4.</a:t>
            </a:r>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598550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0488" tIns="45244" rIns="90488" bIns="45244">
            <a:normAutofit/>
          </a:bodyPr>
          <a:lstStyle/>
          <a:p>
            <a:r>
              <a:rPr lang="en-US" dirty="0" smtClean="0"/>
              <a:t>Decision Tree</a:t>
            </a:r>
            <a:r>
              <a:rPr lang="en-US" baseline="0" dirty="0" smtClean="0"/>
              <a:t>s are typically depicted in a flow-chart like manner.</a:t>
            </a:r>
          </a:p>
          <a:p>
            <a:r>
              <a:rPr lang="en-US" b="1" baseline="0" dirty="0" smtClean="0"/>
              <a:t>Branches </a:t>
            </a:r>
            <a:r>
              <a:rPr lang="en-US" baseline="0" dirty="0" smtClean="0"/>
              <a:t>refer to the outcome of a decision and are represented by the connecting lines here.  </a:t>
            </a:r>
          </a:p>
          <a:p>
            <a:r>
              <a:rPr lang="en-US" baseline="0" dirty="0" smtClean="0"/>
              <a:t>When the decision is numerical, the “greater than” branch is usually shown on the right and “less than” on the left.  </a:t>
            </a:r>
          </a:p>
          <a:p>
            <a:r>
              <a:rPr lang="en-US" baseline="0" dirty="0" smtClean="0"/>
              <a:t>Depending on the nature of the variable, you may need to include an “equal to” component on one branch.  </a:t>
            </a:r>
          </a:p>
          <a:p>
            <a:r>
              <a:rPr lang="en-US" b="1" baseline="0" dirty="0" smtClean="0"/>
              <a:t>Internal Nodes </a:t>
            </a:r>
            <a:r>
              <a:rPr lang="en-US" baseline="0" dirty="0" smtClean="0"/>
              <a:t>are the decision or test points.  Each refers to a single variable or attribute.  </a:t>
            </a:r>
          </a:p>
          <a:p>
            <a:r>
              <a:rPr lang="en-US" baseline="0" dirty="0" smtClean="0"/>
              <a:t>In the example here the outcomes are binary, although there could be more than 2 branches stemming from an internal node.  </a:t>
            </a:r>
          </a:p>
          <a:p>
            <a:r>
              <a:rPr lang="en-US" baseline="0" dirty="0" smtClean="0"/>
              <a:t>For example, if the variable was categorical and had 3 choices, you might need a branch for each choice.</a:t>
            </a:r>
          </a:p>
          <a:p>
            <a:r>
              <a:rPr lang="en-US" dirty="0" smtClean="0"/>
              <a:t>The </a:t>
            </a:r>
            <a:r>
              <a:rPr lang="en-US" b="1" dirty="0" smtClean="0"/>
              <a:t>Leaf</a:t>
            </a:r>
            <a:r>
              <a:rPr lang="en-US" b="1" baseline="0" dirty="0" smtClean="0"/>
              <a:t> Nodes</a:t>
            </a:r>
            <a:r>
              <a:rPr lang="en-US" baseline="0" dirty="0" smtClean="0"/>
              <a:t> are at the end of the last branch on the tree.  These represent the outcome of all the prior decisions.  The leaf nodes are the class labels, or the segment in which all observations that follow the path to the leaf would be placed.  </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35</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4280224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now describe the general algorithm. Our objective is to construct a tree T from</a:t>
            </a:r>
            <a:r>
              <a:rPr lang="en-US" baseline="0" dirty="0" smtClean="0"/>
              <a:t> a training set S. If all examples in S belongs to some class “C “ (good_credit for example) or S is sufficiently “pure” (in our case node p(credit_good) is 70% pure) we make a leaf labeled “C”.</a:t>
            </a:r>
          </a:p>
          <a:p>
            <a:r>
              <a:rPr lang="en-US" baseline="0" dirty="0" smtClean="0"/>
              <a:t>Otherwise we will select another attribute considered as the “most informative” (savings, housing etc.) and partition S according to A’s values. Something similar to what we explained in the previous slide. We will construct sub-trees T1,T2….. or the subsets of S recursively until</a:t>
            </a:r>
          </a:p>
          <a:p>
            <a:pPr lvl="1">
              <a:buFont typeface="Arial" pitchFamily="34" charset="0"/>
              <a:buChar char="•"/>
            </a:pPr>
            <a:r>
              <a:rPr lang="en-US" baseline="0" dirty="0" smtClean="0"/>
              <a:t> You have all of the nodes as pure as required or </a:t>
            </a:r>
          </a:p>
          <a:p>
            <a:pPr lvl="1">
              <a:buFont typeface="Arial" pitchFamily="34" charset="0"/>
              <a:buChar char="•"/>
            </a:pPr>
            <a:r>
              <a:rPr lang="en-US" dirty="0" smtClean="0"/>
              <a:t>Y</a:t>
            </a:r>
            <a:r>
              <a:rPr lang="en-US" baseline="0" dirty="0" smtClean="0"/>
              <a:t>ou cannot split further as per your specifications or </a:t>
            </a:r>
          </a:p>
          <a:p>
            <a:pPr lvl="1">
              <a:buFont typeface="Arial" pitchFamily="34" charset="0"/>
              <a:buChar char="•"/>
            </a:pPr>
            <a:r>
              <a:rPr lang="en-US" dirty="0" smtClean="0"/>
              <a:t>A</a:t>
            </a:r>
            <a:r>
              <a:rPr lang="en-US" baseline="0" dirty="0" smtClean="0"/>
              <a:t>ny other stopping criteria specified.</a:t>
            </a:r>
          </a:p>
          <a:p>
            <a:r>
              <a:rPr lang="en-US" baseline="0" dirty="0" smtClean="0"/>
              <a:t>There are several algorithms that implement Decision Trees and the methods of tree construction vary with each one of them. CART,ID3 and C4.5 are some of the popular algorithms. </a:t>
            </a:r>
          </a:p>
          <a:p>
            <a:endParaRPr lang="en-US" dirty="0" smtClean="0"/>
          </a:p>
          <a:p>
            <a:endParaRPr lang="en-US" dirty="0" smtClean="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36</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83411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The first step is to pick the most informative attribute. There are many ways to do it.  We detail Entropy based methods. </a:t>
            </a:r>
          </a:p>
          <a:p>
            <a:r>
              <a:rPr lang="en-US" dirty="0" smtClean="0"/>
              <a:t>Let p( c ) be the probability of a given class. H as</a:t>
            </a:r>
            <a:r>
              <a:rPr lang="en-US" baseline="0" dirty="0" smtClean="0"/>
              <a:t> defined by the formula shown above will have a value 0 if p (c ) is 0 or 1. So for binary classification H=0 means it is a “pure” node. H is maximum when all classes are equally probable.  If the probability of classes are 50/50 then H=1 (maximum entropy).</a:t>
            </a:r>
            <a:endParaRPr lang="en-US" dirty="0" smtClean="0"/>
          </a:p>
          <a:p>
            <a:endParaRPr lang="en-US" dirty="0" smtClean="0">
              <a:latin typeface="+mn-lt"/>
            </a:endParaRPr>
          </a:p>
          <a:p>
            <a:endParaRPr lang="en-US" dirty="0" smtClean="0">
              <a:latin typeface="+mn-lt"/>
            </a:endParaRPr>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37</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76512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Information Gain is defined as the difference between the base entropy and the conditional entropy of the attribute. </a:t>
            </a:r>
          </a:p>
          <a:p>
            <a:r>
              <a:rPr lang="en-US" dirty="0" smtClean="0"/>
              <a:t>So the most informative attribute is the attribute with most information gain.  Remember</a:t>
            </a:r>
            <a:r>
              <a:rPr lang="en-US" dirty="0"/>
              <a:t>, this is just an example. There are other</a:t>
            </a:r>
            <a:r>
              <a:rPr lang="en-US" baseline="0" dirty="0"/>
              <a:t> information/purity measures, but InfoGain is a fairly popular one for inducing </a:t>
            </a:r>
            <a:r>
              <a:rPr lang="en-US" baseline="0" dirty="0" smtClean="0"/>
              <a:t>Decision Trees</a:t>
            </a:r>
            <a:r>
              <a:rPr lang="en-US" baseline="0" dirty="0"/>
              <a:t>.</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38</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7984842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Decision Trees</a:t>
            </a:r>
            <a:r>
              <a:rPr lang="en-US" baseline="0" dirty="0" smtClean="0"/>
              <a:t> take both numerical and categorical variables. They can handle many distinct values such as the zip code in the data. </a:t>
            </a:r>
          </a:p>
          <a:p>
            <a:r>
              <a:rPr lang="en-US" baseline="0" dirty="0" smtClean="0"/>
              <a:t>Unlike Naïve Bayesian the Decision Tree method is robust with redundant or correlated variables. Decision Trees handles variables that are non-linear. Linear/logistic regression computes the value as b1*x1 + b2*x2 .. And so on. </a:t>
            </a:r>
          </a:p>
          <a:p>
            <a:r>
              <a:rPr lang="en-US" baseline="0" dirty="0" smtClean="0"/>
              <a:t>If two variables interact and say the value y depends on x1*x2, linear regression does not model this type of data correctly. </a:t>
            </a:r>
          </a:p>
          <a:p>
            <a:r>
              <a:rPr lang="en-US" baseline="0" dirty="0" smtClean="0"/>
              <a:t>Naïve Bayes also does not do variable interactions (by design). Decision Trees handle variable interactions naturally. Every node in the tree is in some sense an interaction.</a:t>
            </a:r>
          </a:p>
          <a:p>
            <a:r>
              <a:rPr lang="en-US" baseline="0" dirty="0" smtClean="0"/>
              <a:t>Decision Tree algorithms are computationally efficient and it is easy to score the data. The outputs are easy to understand. Many algorithms return a measure of variable importance. Basically the information gain from each variable is provided by many packages.</a:t>
            </a:r>
          </a:p>
          <a:p>
            <a:r>
              <a:rPr lang="en-US" baseline="0" dirty="0" smtClean="0"/>
              <a:t>In terms of Cautions (-), decision surface is axis aligned and the decision regions are rectangular surfaces. However, if the decision surface is not axis aligned (say a triangular surface), the Decision Tree algorithms do not handle this type of data well. </a:t>
            </a:r>
          </a:p>
          <a:p>
            <a:r>
              <a:rPr lang="en-US" baseline="0" dirty="0" smtClean="0"/>
              <a:t>Tree structure is sensitive to small variations in the training data. If you have a large data set and you build a Decision Tree on  one subset and another Decision Tree on a different subset </a:t>
            </a:r>
            <a:r>
              <a:rPr lang="en-US" b="0" baseline="0" dirty="0" smtClean="0"/>
              <a:t>the resulting trees can be very different </a:t>
            </a:r>
            <a:r>
              <a:rPr lang="en-US" baseline="0" dirty="0" smtClean="0"/>
              <a:t>even though they are from the same data set. If you get a deep tree you are probably over fitting as each split reduces the training data for subsequent splits.</a:t>
            </a:r>
          </a:p>
          <a:p>
            <a:endParaRPr lang="en-US" dirty="0" smtClean="0"/>
          </a:p>
          <a:p>
            <a:r>
              <a:rPr lang="en-US" i="1" dirty="0" smtClean="0"/>
              <a:t>&lt;Continued&gt;</a:t>
            </a:r>
          </a:p>
          <a:p>
            <a:endParaRPr lang="en-US" dirty="0" smtClean="0"/>
          </a:p>
          <a:p>
            <a:endParaRPr lang="en-US" dirty="0" smtClean="0"/>
          </a:p>
          <a:p>
            <a:endParaRPr lang="en-US" dirty="0" smtClean="0"/>
          </a:p>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39</a:t>
            </a:fld>
            <a:endParaRPr lang="en-US" dirty="0"/>
          </a:p>
        </p:txBody>
      </p:sp>
    </p:spTree>
    <p:extLst>
      <p:ext uri="{BB962C8B-B14F-4D97-AF65-F5344CB8AC3E}">
        <p14:creationId xmlns:p14="http://schemas.microsoft.com/office/powerpoint/2010/main" val="3977260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This is only advisory.</a:t>
            </a:r>
            <a:r>
              <a:rPr lang="en-US" baseline="0" dirty="0" smtClean="0"/>
              <a:t> It's a list of things to think about when picking a classifier, based on the Reasons to Choose (+) and Cautions (-) we've discussed.</a:t>
            </a:r>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356560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baseline="0" dirty="0" smtClean="0"/>
              <a:t>The diagnostics we used in regression can be used to validate the effectiveness of the model we built. The technique of using the  hold-out data and performing N-fold cross validations and using the ROC/Area Under the Curve methods can be deployed with Naïve Bayesian classifier as well.</a:t>
            </a:r>
          </a:p>
          <a:p>
            <a:endParaRPr lang="en-US" baseline="0" dirty="0" smtClean="0"/>
          </a:p>
          <a:p>
            <a:endParaRPr lang="en-US" baseline="0"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42</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168447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K-means clustering is easy to implement and </a:t>
            </a:r>
            <a:r>
              <a:rPr lang="en-US" baseline="0" dirty="0" smtClean="0"/>
              <a:t>it produces concise output.  It is easy to assign new data to the existing clusters by determining which centroid the new data point is closest to it. </a:t>
            </a:r>
          </a:p>
          <a:p>
            <a:pPr defTabSz="917875">
              <a:defRPr/>
            </a:pPr>
            <a:r>
              <a:rPr lang="en-US" baseline="0" dirty="0" smtClean="0"/>
              <a:t>However K-means works only on the numerical data and does not handle categorical variables. It is sensitive to the initial guess on the centroids. It is important that the variables must be all measured on similar or compatible scales. </a:t>
            </a:r>
            <a:r>
              <a:rPr lang="en-US" b="0" baseline="0" dirty="0" smtClean="0"/>
              <a:t>If you measure the living space of a house in square feet, the cost of the house in thousands of dollars (that is, 1 unit is $1000), and then you change the cost of the house to dollars (so one unit is $1), then the clusters may change</a:t>
            </a:r>
            <a:r>
              <a:rPr lang="en-US" b="1" baseline="0" dirty="0" smtClean="0"/>
              <a:t>.  K should be decided ahead of the modeling process.</a:t>
            </a:r>
            <a:r>
              <a:rPr lang="en-US" baseline="0" dirty="0" smtClean="0"/>
              <a:t> Wrong guesses for K may lead to improper clustering.</a:t>
            </a:r>
          </a:p>
          <a:p>
            <a:pPr defTabSz="917875">
              <a:defRPr/>
            </a:pPr>
            <a:r>
              <a:rPr lang="en-US" baseline="0" dirty="0" smtClean="0"/>
              <a:t>K-means tends to produce rounded and equal sized clusters. If you have clusters which are elongated or crescent shaped, K-means may not be able to find these clusters appropriately. The data in this case may have to be transformed before modeling.</a:t>
            </a:r>
          </a:p>
          <a:p>
            <a:pPr defTabSz="917875">
              <a:defRPr/>
            </a:pPr>
            <a:endParaRPr lang="en-US" baseline="0" dirty="0" smtClean="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12315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30" tIns="43265" rIns="86530" bIns="43265"/>
          <a:lstStyle/>
          <a:p>
            <a:r>
              <a:rPr lang="en-US" dirty="0"/>
              <a:t>For</a:t>
            </a:r>
            <a:r>
              <a:rPr lang="en-US" baseline="0" dirty="0"/>
              <a:t> examples 1 and 3 on the previous slide, we can think of verifying the null hypothesis as verifying whether the mean values of two different groups is the same. If they are not the same, then the alternative hypothesis is </a:t>
            </a:r>
            <a:r>
              <a:rPr lang="en-US" baseline="0" dirty="0" smtClean="0"/>
              <a:t>true: the introduction of new behavior did have an effect. </a:t>
            </a:r>
            <a:br>
              <a:rPr lang="en-US" baseline="0" dirty="0" smtClean="0"/>
            </a:br>
            <a:r>
              <a:rPr lang="en-US" baseline="0" dirty="0" smtClean="0"/>
              <a:t>Suppose </a:t>
            </a:r>
            <a:r>
              <a:rPr lang="en-US" baseline="0" dirty="0"/>
              <a:t>both group1 and group2  are normally distributed, with the same variance </a:t>
            </a:r>
            <a:r>
              <a:rPr lang="en-US" i="1" baseline="0" dirty="0"/>
              <a:t>sigma</a:t>
            </a:r>
            <a:r>
              <a:rPr lang="en-US" baseline="0" dirty="0"/>
              <a:t>. We have </a:t>
            </a:r>
            <a:r>
              <a:rPr lang="en-US" i="1" baseline="0" dirty="0"/>
              <a:t>n1</a:t>
            </a:r>
            <a:r>
              <a:rPr lang="en-US" baseline="0" dirty="0"/>
              <a:t> samples from group1 and </a:t>
            </a:r>
            <a:r>
              <a:rPr lang="en-US" i="1" baseline="0" dirty="0"/>
              <a:t>n2</a:t>
            </a:r>
            <a:r>
              <a:rPr lang="en-US" baseline="0" dirty="0"/>
              <a:t> samples from </a:t>
            </a:r>
            <a:r>
              <a:rPr lang="en-US" baseline="0" dirty="0" smtClean="0"/>
              <a:t>group2.</a:t>
            </a:r>
            <a:r>
              <a:rPr lang="en-US" dirty="0" smtClean="0"/>
              <a:t>  </a:t>
            </a:r>
            <a:r>
              <a:rPr lang="en-US" baseline="0" dirty="0" smtClean="0"/>
              <a:t>It </a:t>
            </a:r>
            <a:r>
              <a:rPr lang="en-US" baseline="0" dirty="0"/>
              <a:t>happens to be true that the empirical estimate of the population means </a:t>
            </a:r>
            <a:r>
              <a:rPr lang="en-US" i="1" baseline="0" dirty="0"/>
              <a:t>m1</a:t>
            </a:r>
            <a:r>
              <a:rPr lang="en-US" baseline="0" dirty="0"/>
              <a:t> and </a:t>
            </a:r>
            <a:r>
              <a:rPr lang="en-US" i="1" baseline="0" dirty="0"/>
              <a:t>m2</a:t>
            </a:r>
            <a:r>
              <a:rPr lang="en-US" baseline="0" dirty="0"/>
              <a:t> are also normally distributed with variances </a:t>
            </a:r>
            <a:r>
              <a:rPr lang="en-US" i="1" baseline="0" dirty="0"/>
              <a:t>sigma/n1</a:t>
            </a:r>
            <a:r>
              <a:rPr lang="en-US" baseline="0" dirty="0"/>
              <a:t> and </a:t>
            </a:r>
            <a:r>
              <a:rPr lang="en-US" i="1" baseline="0" dirty="0"/>
              <a:t>sigma/n2</a:t>
            </a:r>
            <a:r>
              <a:rPr lang="en-US" baseline="0" dirty="0"/>
              <a:t> – in other words, the more samples we have, the better our estimate of the mean</a:t>
            </a:r>
            <a:r>
              <a:rPr lang="en-US" baseline="0" dirty="0" smtClean="0"/>
              <a:t>. </a:t>
            </a:r>
            <a:br>
              <a:rPr lang="en-US" baseline="0" dirty="0" smtClean="0"/>
            </a:br>
            <a:r>
              <a:rPr lang="en-US" baseline="0" dirty="0" smtClean="0"/>
              <a:t>If </a:t>
            </a:r>
            <a:r>
              <a:rPr lang="en-US" baseline="0" dirty="0"/>
              <a:t>the means are really the same, then the distributions of </a:t>
            </a:r>
            <a:r>
              <a:rPr lang="en-US" i="1" baseline="0" dirty="0"/>
              <a:t>m1</a:t>
            </a:r>
            <a:r>
              <a:rPr lang="en-US" baseline="0" dirty="0"/>
              <a:t> and </a:t>
            </a:r>
            <a:r>
              <a:rPr lang="en-US" i="1" baseline="0" dirty="0"/>
              <a:t>m2</a:t>
            </a:r>
            <a:r>
              <a:rPr lang="en-US" baseline="0" dirty="0"/>
              <a:t> will overlap substantially. </a:t>
            </a:r>
            <a:endParaRPr lang="en-US" dirty="0"/>
          </a:p>
        </p:txBody>
      </p:sp>
      <p:sp>
        <p:nvSpPr>
          <p:cNvPr id="4" name="Footer Placeholder 3"/>
          <p:cNvSpPr>
            <a:spLocks noGrp="1"/>
          </p:cNvSpPr>
          <p:nvPr>
            <p:ph type="ftr" sz="quarter" idx="10"/>
          </p:nvPr>
        </p:nvSpPr>
        <p:spPr/>
        <p:txBody>
          <a:bodyPr lIns="86530" tIns="43265" rIns="86530" bIns="43265"/>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p:txBody>
          <a:bodyPr lIns="86530" tIns="43265" rIns="86530" bIns="43265"/>
          <a:lstStyle/>
          <a:p>
            <a:pPr>
              <a:defRPr/>
            </a:pPr>
            <a:fld id="{80249327-EC2F-4096-8D35-6B76097739FC}" type="slidenum">
              <a:rPr lang="en-US"/>
              <a:pPr>
                <a:defRPr/>
              </a:pPr>
              <a:t>8</a:t>
            </a:fld>
            <a:endParaRPr lang="en-US" dirty="0"/>
          </a:p>
        </p:txBody>
      </p:sp>
    </p:spTree>
    <p:extLst>
      <p:ext uri="{BB962C8B-B14F-4D97-AF65-F5344CB8AC3E}">
        <p14:creationId xmlns:p14="http://schemas.microsoft.com/office/powerpoint/2010/main" val="4057138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86530" tIns="43265" rIns="86530" bIns="43265"/>
          <a:lstStyle/>
          <a:p>
            <a:r>
              <a:rPr lang="en-US" dirty="0"/>
              <a:t>The </a:t>
            </a:r>
            <a:r>
              <a:rPr lang="en-US" i="1" dirty="0"/>
              <a:t>confidence</a:t>
            </a:r>
            <a:r>
              <a:rPr lang="en-US" i="1" baseline="0" dirty="0"/>
              <a:t> interval </a:t>
            </a:r>
            <a:r>
              <a:rPr lang="en-US" baseline="0" dirty="0"/>
              <a:t>for an estimate </a:t>
            </a:r>
            <a:r>
              <a:rPr lang="en-US" i="1" baseline="0" dirty="0"/>
              <a:t>x</a:t>
            </a:r>
            <a:r>
              <a:rPr lang="en-US" baseline="0" dirty="0"/>
              <a:t> of an unknown value </a:t>
            </a:r>
            <a:r>
              <a:rPr lang="en-US" i="1" baseline="0" dirty="0"/>
              <a:t>mu</a:t>
            </a:r>
            <a:r>
              <a:rPr lang="en-US" baseline="0" dirty="0"/>
              <a:t> is the interval that should contain the true value </a:t>
            </a:r>
            <a:r>
              <a:rPr lang="en-US" i="1" baseline="0" dirty="0"/>
              <a:t>mu</a:t>
            </a:r>
            <a:r>
              <a:rPr lang="en-US" baseline="0" dirty="0"/>
              <a:t>, to a desired probability</a:t>
            </a:r>
            <a:r>
              <a:rPr lang="en-US" baseline="0" dirty="0" smtClean="0"/>
              <a:t>. For </a:t>
            </a:r>
            <a:r>
              <a:rPr lang="en-US" baseline="0" dirty="0"/>
              <a:t>example, if you are estimating the mean value (mu) of a G</a:t>
            </a:r>
            <a:r>
              <a:rPr lang="en-US" baseline="0" dirty="0" smtClean="0"/>
              <a:t>aussian </a:t>
            </a:r>
            <a:r>
              <a:rPr lang="en-US" baseline="0" dirty="0"/>
              <a:t>distribution with std. dev sigma, and your estimate after </a:t>
            </a:r>
            <a:r>
              <a:rPr lang="en-US" i="1" baseline="0" dirty="0"/>
              <a:t>n</a:t>
            </a:r>
            <a:r>
              <a:rPr lang="en-US" baseline="0" dirty="0"/>
              <a:t> samples is </a:t>
            </a:r>
            <a:r>
              <a:rPr lang="en-US" i="0" baseline="0" dirty="0"/>
              <a:t>X, </a:t>
            </a:r>
            <a:r>
              <a:rPr lang="en-US" baseline="0" dirty="0"/>
              <a:t>then </a:t>
            </a:r>
            <a:r>
              <a:rPr lang="en-US" i="1" baseline="0" dirty="0"/>
              <a:t>mu</a:t>
            </a:r>
            <a:r>
              <a:rPr lang="en-US" baseline="0" dirty="0"/>
              <a:t> falls within +/- 2* sigma/sqrt(n) with about 95% probability</a:t>
            </a:r>
            <a:r>
              <a:rPr lang="en-US" baseline="0" dirty="0" smtClean="0"/>
              <a:t>. </a:t>
            </a:r>
          </a:p>
          <a:p>
            <a:r>
              <a:rPr lang="en-US" dirty="0" smtClean="0"/>
              <a:t>Of</a:t>
            </a:r>
            <a:r>
              <a:rPr lang="en-US" baseline="0" dirty="0" smtClean="0"/>
              <a:t> </a:t>
            </a:r>
            <a:r>
              <a:rPr lang="en-US" baseline="0" dirty="0"/>
              <a:t>course, you probably don't know sigma, but you do know the empirical standard deviation of your n samples, </a:t>
            </a:r>
            <a:r>
              <a:rPr lang="en-US" i="1" baseline="0" dirty="0" smtClean="0"/>
              <a:t>s</a:t>
            </a:r>
            <a:r>
              <a:rPr lang="en-US" baseline="0" dirty="0" smtClean="0"/>
              <a:t>.</a:t>
            </a:r>
            <a:r>
              <a:rPr lang="en-US" dirty="0" smtClean="0"/>
              <a:t> </a:t>
            </a:r>
            <a:r>
              <a:rPr lang="en-US" baseline="0" dirty="0" smtClean="0"/>
              <a:t>So </a:t>
            </a:r>
            <a:r>
              <a:rPr lang="en-US" baseline="0" dirty="0"/>
              <a:t>you would estimate the 95% confidence interval as x +/- 2*</a:t>
            </a:r>
            <a:r>
              <a:rPr lang="en-US" i="1" baseline="0" dirty="0"/>
              <a:t>s</a:t>
            </a:r>
            <a:r>
              <a:rPr lang="en-US" baseline="0" dirty="0"/>
              <a:t>. </a:t>
            </a:r>
            <a:r>
              <a:rPr lang="en-US" baseline="0" dirty="0" smtClean="0"/>
              <a:t> </a:t>
            </a:r>
          </a:p>
          <a:p>
            <a:r>
              <a:rPr lang="en-US" baseline="0" dirty="0" smtClean="0"/>
              <a:t>In </a:t>
            </a:r>
            <a:r>
              <a:rPr lang="en-US" baseline="0" dirty="0"/>
              <a:t>practice, most people estimate the 95% confidence interval as the mean plus/minus twice the </a:t>
            </a:r>
            <a:r>
              <a:rPr lang="en-US" baseline="0" dirty="0" smtClean="0"/>
              <a:t>standard deviation. </a:t>
            </a:r>
            <a:r>
              <a:rPr lang="en-US" baseline="0" dirty="0"/>
              <a:t>This is really only true if </a:t>
            </a:r>
            <a:r>
              <a:rPr lang="en-US" baseline="0" dirty="0" smtClean="0"/>
              <a:t>the data </a:t>
            </a:r>
            <a:r>
              <a:rPr lang="en-US" baseline="0" dirty="0"/>
              <a:t>is normally distributed, but it is a helpful rule of thumb</a:t>
            </a:r>
            <a:r>
              <a:rPr lang="en-US" baseline="0" dirty="0" smtClean="0"/>
              <a:t>.</a:t>
            </a:r>
          </a:p>
          <a:p>
            <a:endParaRPr lang="en-US" baseline="0" dirty="0" smtClean="0"/>
          </a:p>
          <a:p>
            <a:endParaRPr lang="en-US" baseline="0" dirty="0"/>
          </a:p>
          <a:p>
            <a:endParaRPr lang="en-US" dirty="0"/>
          </a:p>
        </p:txBody>
      </p:sp>
      <p:sp>
        <p:nvSpPr>
          <p:cNvPr id="4" name="Footer Placeholder 3"/>
          <p:cNvSpPr>
            <a:spLocks noGrp="1"/>
          </p:cNvSpPr>
          <p:nvPr>
            <p:ph type="ftr" sz="quarter" idx="10"/>
          </p:nvPr>
        </p:nvSpPr>
        <p:spPr/>
        <p:txBody>
          <a:bodyPr lIns="86530" tIns="43265" rIns="86530" bIns="43265"/>
          <a:lstStyle/>
          <a:p>
            <a:pPr>
              <a:defRPr/>
            </a:pPr>
            <a:r>
              <a:rPr lang="en-US" dirty="0" smtClean="0"/>
              <a:t>Module 3: Basic Data Analytic Methods Using R</a:t>
            </a:r>
            <a:endParaRPr lang="en-US" dirty="0"/>
          </a:p>
        </p:txBody>
      </p:sp>
      <p:sp>
        <p:nvSpPr>
          <p:cNvPr id="5" name="Slide Number Placeholder 4"/>
          <p:cNvSpPr>
            <a:spLocks noGrp="1"/>
          </p:cNvSpPr>
          <p:nvPr>
            <p:ph type="sldNum" sz="quarter" idx="11"/>
          </p:nvPr>
        </p:nvSpPr>
        <p:spPr/>
        <p:txBody>
          <a:bodyPr lIns="86530" tIns="43265" rIns="86530" bIns="43265"/>
          <a:lstStyle/>
          <a:p>
            <a:pPr>
              <a:defRPr/>
            </a:pPr>
            <a:fld id="{80249327-EC2F-4096-8D35-6B76097739FC}" type="slidenum">
              <a:rPr lang="en-US"/>
              <a:pPr>
                <a:defRPr/>
              </a:pPr>
              <a:t>11</a:t>
            </a:fld>
            <a:endParaRPr lang="en-US" dirty="0"/>
          </a:p>
        </p:txBody>
      </p:sp>
    </p:spTree>
    <p:extLst>
      <p:ext uri="{BB962C8B-B14F-4D97-AF65-F5344CB8AC3E}">
        <p14:creationId xmlns:p14="http://schemas.microsoft.com/office/powerpoint/2010/main" val="25487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We will now detail the Apriori algorithm. </a:t>
            </a:r>
          </a:p>
          <a:p>
            <a:r>
              <a:rPr lang="en-US" dirty="0" smtClean="0"/>
              <a:t>Apriori algorithm uses the notion</a:t>
            </a:r>
            <a:r>
              <a:rPr lang="en-US" baseline="0" dirty="0" smtClean="0"/>
              <a:t> of Frequent Itemset.  As the name implies the frequent itemsets are a set of items “L” that appear together “often enough”. The term “often enough” is formally defined with a support criterion where the support is defined as the percentage of transactions that contain “L”. </a:t>
            </a:r>
          </a:p>
          <a:p>
            <a:r>
              <a:rPr lang="en-US" baseline="0" dirty="0" smtClean="0"/>
              <a:t>For example:</a:t>
            </a:r>
          </a:p>
          <a:p>
            <a:r>
              <a:rPr lang="en-US" baseline="0" dirty="0" smtClean="0"/>
              <a:t>If we define L as a itemset {shoes, purses} and we define our “support” as 50%. If 50% of the transactions have this itemset, then we say the L is a “frequent itemset”. It is apparent that if 50% of itemsets have {shoes,purses} in them, then at least 50%  of the transactions will have either {shoes} or {purses} in them. This is an </a:t>
            </a:r>
            <a:r>
              <a:rPr lang="en-US" b="1" baseline="0" dirty="0" smtClean="0"/>
              <a:t>Apriori property </a:t>
            </a:r>
            <a:r>
              <a:rPr lang="en-US" baseline="0" dirty="0" smtClean="0"/>
              <a:t>which states that </a:t>
            </a:r>
            <a:r>
              <a:rPr lang="en-US" b="1" baseline="0" dirty="0" smtClean="0"/>
              <a:t>any subset of a frequent itemset is also frequent</a:t>
            </a:r>
            <a:r>
              <a:rPr lang="en-US" baseline="0" dirty="0" smtClean="0"/>
              <a:t>. Apriori property provides the basis for the Apriori algorithm that we will detail in the subsequent slides.</a:t>
            </a:r>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13</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417823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r>
              <a:rPr lang="en-US" dirty="0" smtClean="0"/>
              <a:t>Apriori</a:t>
            </a:r>
            <a:r>
              <a:rPr lang="en-US" baseline="0" dirty="0" smtClean="0"/>
              <a:t> is a bottom-up approach where we start with all the frequent itemsets of size 1 (for example shoes, purses, hats etc) first and determine the support. Then we start pairing them. We find the support for say {shoes,purses} or {shoes,hats} or {purses,hats}. </a:t>
            </a:r>
          </a:p>
          <a:p>
            <a:r>
              <a:rPr lang="en-US" baseline="0" dirty="0" smtClean="0"/>
              <a:t>Suppose we set our threshold as 50% we find those itemsets that appear in 50% of all transactions. We scan all the itemsets and </a:t>
            </a:r>
            <a:r>
              <a:rPr lang="en-US" b="0" baseline="0" dirty="0" smtClean="0"/>
              <a:t>"prune away" the itemsets that have less than 50% support (appear in less than 50% of the transactions), and keep the ones that have sufficient support. The word "prune" is used like it would be in gardening, where you prune away the excess branches of your bushes.</a:t>
            </a:r>
          </a:p>
          <a:p>
            <a:r>
              <a:rPr lang="en-US" baseline="0" dirty="0" smtClean="0"/>
              <a:t>Apriori property provides the basis to prune over the transactions (search space) and to stop searching further if the support threshold  criterion is </a:t>
            </a:r>
            <a:r>
              <a:rPr lang="en-US" b="1" baseline="0" dirty="0" smtClean="0">
                <a:solidFill>
                  <a:schemeClr val="tx1"/>
                </a:solidFill>
              </a:rPr>
              <a:t>not</a:t>
            </a:r>
            <a:r>
              <a:rPr lang="en-US" baseline="0" dirty="0" smtClean="0"/>
              <a:t> met. If the support criterion is met we grow the </a:t>
            </a:r>
            <a:r>
              <a:rPr lang="en-US" baseline="0" dirty="0" err="1" smtClean="0"/>
              <a:t>itemset</a:t>
            </a:r>
            <a:r>
              <a:rPr lang="en-US" baseline="0" dirty="0" smtClean="0"/>
              <a:t> and repeat the process until we have the specified number of items in a itemset or we run out of support.</a:t>
            </a:r>
          </a:p>
          <a:p>
            <a:r>
              <a:rPr lang="en-US" baseline="0" dirty="0" smtClean="0"/>
              <a:t>We now use the frequent itemsets to find our rules such as X implies Y.  Confidence is the percent of transactions that contain X that also contain Y. For example if we have frequent itemset {shoes,purses, hats} and consider subsets {shoes,purses}. If 80% of the transactions that have {shoes,purses} also have {hats} we define Confidence for the rule that {shoes,purses} implies {hats} as 80%.</a:t>
            </a:r>
          </a:p>
          <a:p>
            <a:r>
              <a:rPr lang="en-US" baseline="0" dirty="0" smtClean="0"/>
              <a:t>The output of the </a:t>
            </a:r>
            <a:r>
              <a:rPr lang="en-US" baseline="0" dirty="0" err="1" smtClean="0"/>
              <a:t>apriori</a:t>
            </a:r>
            <a:r>
              <a:rPr lang="en-US" baseline="0" dirty="0" smtClean="0"/>
              <a:t> are the rules with minimum support and confidence.</a:t>
            </a:r>
          </a:p>
          <a:p>
            <a:endParaRPr lang="en-US" baseline="0" dirty="0" smtClean="0"/>
          </a:p>
          <a:p>
            <a:endParaRPr lang="en-US" baseline="0" dirty="0" smtClean="0"/>
          </a:p>
          <a:p>
            <a:endParaRPr lang="en-US" baseline="0" dirty="0" smtClean="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14</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24543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lIns="91787" tIns="45894" rIns="91787" bIns="45894">
            <a:normAutofit/>
          </a:bodyPr>
          <a:lstStyle/>
          <a:p>
            <a:pPr defTabSz="457148" eaLnBrk="1" fontAlgn="auto" hangingPunct="1">
              <a:spcBef>
                <a:spcPts val="0"/>
              </a:spcBef>
              <a:spcAft>
                <a:spcPts val="0"/>
              </a:spcAft>
              <a:defRPr/>
            </a:pPr>
            <a:r>
              <a:rPr lang="en-US" dirty="0" smtClean="0"/>
              <a:t>The common measures used by Apriori</a:t>
            </a:r>
            <a:r>
              <a:rPr lang="en-US" baseline="0" dirty="0" smtClean="0"/>
              <a:t> algorithm are </a:t>
            </a:r>
            <a:r>
              <a:rPr lang="en-US" b="1" dirty="0" smtClean="0"/>
              <a:t>Support</a:t>
            </a:r>
            <a:r>
              <a:rPr lang="en-US" dirty="0" smtClean="0"/>
              <a:t> and </a:t>
            </a:r>
            <a:r>
              <a:rPr lang="en-US" b="1" dirty="0" smtClean="0"/>
              <a:t>Confidence</a:t>
            </a:r>
            <a:r>
              <a:rPr lang="en-US" dirty="0" smtClean="0"/>
              <a:t> . We rank all the rules based on the support and confidence and filter out the most “interesting” rules.</a:t>
            </a:r>
          </a:p>
          <a:p>
            <a:pPr defTabSz="457148" eaLnBrk="1" fontAlgn="auto" hangingPunct="1">
              <a:spcBef>
                <a:spcPts val="0"/>
              </a:spcBef>
              <a:spcAft>
                <a:spcPts val="0"/>
              </a:spcAft>
              <a:defRPr/>
            </a:pPr>
            <a:r>
              <a:rPr lang="en-US" dirty="0" smtClean="0"/>
              <a:t>There </a:t>
            </a:r>
            <a:r>
              <a:rPr lang="en-US" dirty="0"/>
              <a:t>are other measures to evaluate candidate </a:t>
            </a:r>
            <a:r>
              <a:rPr lang="en-US" dirty="0" smtClean="0"/>
              <a:t>rules</a:t>
            </a:r>
            <a:r>
              <a:rPr lang="en-US" baseline="0" dirty="0" smtClean="0"/>
              <a:t> and we will define two such measures </a:t>
            </a:r>
            <a:r>
              <a:rPr lang="en-US" b="1" baseline="0" dirty="0" smtClean="0"/>
              <a:t>Lift </a:t>
            </a:r>
            <a:r>
              <a:rPr lang="en-US" baseline="0" dirty="0" smtClean="0"/>
              <a:t>and </a:t>
            </a:r>
            <a:r>
              <a:rPr lang="en-US" b="1" baseline="0" dirty="0" smtClean="0"/>
              <a:t>Leverage</a:t>
            </a:r>
            <a:r>
              <a:rPr lang="en-US" baseline="0" dirty="0" smtClean="0"/>
              <a:t>.</a:t>
            </a:r>
            <a:endParaRPr lang="en-US" dirty="0"/>
          </a:p>
          <a:p>
            <a:pPr defTabSz="457148" eaLnBrk="1" fontAlgn="auto" hangingPunct="1">
              <a:spcBef>
                <a:spcPts val="0"/>
              </a:spcBef>
              <a:spcAft>
                <a:spcPts val="0"/>
              </a:spcAft>
              <a:defRPr/>
            </a:pPr>
            <a:r>
              <a:rPr lang="en-US" dirty="0" smtClean="0">
                <a:latin typeface="+mn-lt"/>
              </a:rPr>
              <a:t>Lift measures how many times more often X and Y occur together than expected if they were statistically independent. It is a measure of how X and Y are </a:t>
            </a:r>
            <a:r>
              <a:rPr lang="en-US" dirty="0" smtClean="0"/>
              <a:t>really r</a:t>
            </a:r>
            <a:r>
              <a:rPr lang="en-US" dirty="0" smtClean="0">
                <a:latin typeface="+mn-lt"/>
              </a:rPr>
              <a:t>elated rather than coincidentally happening together. </a:t>
            </a:r>
          </a:p>
          <a:p>
            <a:pPr defTabSz="457148" eaLnBrk="1" fontAlgn="auto" hangingPunct="1">
              <a:spcBef>
                <a:spcPts val="0"/>
              </a:spcBef>
              <a:spcAft>
                <a:spcPts val="0"/>
              </a:spcAft>
              <a:defRPr/>
            </a:pPr>
            <a:r>
              <a:rPr lang="en-US" dirty="0" smtClean="0">
                <a:latin typeface="+mn-lt"/>
              </a:rPr>
              <a:t>Leverage is a similar notion but instead of a ratio it is the difference.</a:t>
            </a:r>
          </a:p>
          <a:p>
            <a:pPr defTabSz="457148" eaLnBrk="1" fontAlgn="auto" hangingPunct="1">
              <a:spcBef>
                <a:spcPts val="0"/>
              </a:spcBef>
              <a:spcAft>
                <a:spcPts val="0"/>
              </a:spcAft>
              <a:defRPr/>
            </a:pPr>
            <a:r>
              <a:rPr lang="en-US" dirty="0" smtClean="0">
                <a:latin typeface="+mn-lt"/>
              </a:rPr>
              <a:t>Leverage measures the difference in the probability of  X and Y appearing together in the data set compared to what would be expected if X and Y were statistically independent. </a:t>
            </a:r>
          </a:p>
          <a:p>
            <a:r>
              <a:rPr lang="en-US" dirty="0" smtClean="0"/>
              <a:t>For more measures refer to: http</a:t>
            </a:r>
            <a:r>
              <a:rPr lang="en-US" dirty="0"/>
              <a:t>://michael.hahsler.net/research/association_rules/measures.html</a:t>
            </a:r>
          </a:p>
          <a:p>
            <a:endParaRPr lang="en-US" dirty="0"/>
          </a:p>
          <a:p>
            <a:endParaRPr lang="en-US" dirty="0"/>
          </a:p>
        </p:txBody>
      </p:sp>
      <p:sp>
        <p:nvSpPr>
          <p:cNvPr id="6" name="Slide Number Placeholder 5"/>
          <p:cNvSpPr>
            <a:spLocks noGrp="1"/>
          </p:cNvSpPr>
          <p:nvPr>
            <p:ph type="sldNum" sz="quarter" idx="10"/>
          </p:nvPr>
        </p:nvSpPr>
        <p:spPr/>
        <p:txBody>
          <a:bodyPr/>
          <a:lstStyle/>
          <a:p>
            <a:pPr>
              <a:defRPr/>
            </a:pPr>
            <a:fld id="{80249327-EC2F-4096-8D35-6B76097739FC}" type="slidenum">
              <a:rPr lang="en-US" smtClean="0"/>
              <a:pPr>
                <a:defRPr/>
              </a:pPr>
              <a:t>15</a:t>
            </a:fld>
            <a:endParaRPr lang="en-US" dirty="0"/>
          </a:p>
        </p:txBody>
      </p:sp>
      <p:sp>
        <p:nvSpPr>
          <p:cNvPr id="7" name="Footer Placeholder 6"/>
          <p:cNvSpPr>
            <a:spLocks noGrp="1"/>
          </p:cNvSpPr>
          <p:nvPr>
            <p:ph type="ftr" sz="quarter" idx="11"/>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123986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While Apriori</a:t>
            </a:r>
            <a:r>
              <a:rPr lang="en-US" baseline="0" dirty="0" smtClean="0"/>
              <a:t> algorithm is easy to implement and parallelize, it is computationally expensive. One of the major drawbacks with the algorithm is that many spurious rules tend to get generated that are practically not very useful. These spurious rules are generated due to coincidental relationships between the variables. </a:t>
            </a:r>
          </a:p>
          <a:p>
            <a:r>
              <a:rPr lang="en-US" baseline="0" dirty="0" smtClean="0"/>
              <a:t>Lift and Leverage measures must be used to prune out these rules. </a:t>
            </a:r>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1"/>
          </p:nvPr>
        </p:nvSpPr>
        <p:spPr/>
        <p:txBody>
          <a:bodyPr/>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152197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_TablePlaceholder">
    <p:spTree>
      <p:nvGrpSpPr>
        <p:cNvPr id="1" name=""/>
        <p:cNvGrpSpPr/>
        <p:nvPr/>
      </p:nvGrpSpPr>
      <p:grpSpPr>
        <a:xfrm>
          <a:off x="0" y="0"/>
          <a:ext cx="0" cy="0"/>
          <a:chOff x="0" y="0"/>
          <a:chExt cx="0" cy="0"/>
        </a:xfrm>
      </p:grpSpPr>
      <p:sp>
        <p:nvSpPr>
          <p:cNvPr id="6" name="Table Placeholder 5"/>
          <p:cNvSpPr>
            <a:spLocks noGrp="1"/>
          </p:cNvSpPr>
          <p:nvPr>
            <p:ph type="tbl" sz="quarter" idx="12"/>
          </p:nvPr>
        </p:nvSpPr>
        <p:spPr>
          <a:xfrm>
            <a:off x="381000" y="1219200"/>
            <a:ext cx="8382000" cy="4648200"/>
          </a:xfrm>
        </p:spPr>
        <p:txBody>
          <a:bodyPr anchor="ctr">
            <a:normAutofit/>
          </a:bodyPr>
          <a:lstStyle>
            <a:lvl1pPr>
              <a:buNone/>
              <a:defRPr/>
            </a:lvl1pPr>
          </a:lstStyle>
          <a:p>
            <a:pPr lvl="0"/>
            <a:r>
              <a:rPr lang="en-US" noProof="0" smtClean="0"/>
              <a:t>Click icon to add table</a:t>
            </a:r>
            <a:endParaRPr lang="en-US" noProof="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4" name="Footer Placeholder 4"/>
          <p:cNvSpPr>
            <a:spLocks noGrp="1"/>
          </p:cNvSpPr>
          <p:nvPr>
            <p:ph type="ftr" sz="quarter" idx="13"/>
          </p:nvPr>
        </p:nvSpPr>
        <p:spPr>
          <a:xfrm>
            <a:off x="4724400" y="6629400"/>
            <a:ext cx="4191000" cy="228600"/>
          </a:xfrm>
        </p:spPr>
        <p:txBody>
          <a:bodyPr/>
          <a:lstStyle>
            <a:lvl1pPr>
              <a:defRPr/>
            </a:lvl1pPr>
          </a:lstStyle>
          <a:p>
            <a:pPr>
              <a:defRPr/>
            </a:pPr>
            <a:r>
              <a:rPr lang="en-US" dirty="0" smtClean="0"/>
              <a:t>Module #: Module Name</a:t>
            </a:r>
            <a:endParaRPr lang="en-US" dirty="0"/>
          </a:p>
        </p:txBody>
      </p:sp>
      <p:sp>
        <p:nvSpPr>
          <p:cNvPr id="5" name="Slide Number Placeholder 5"/>
          <p:cNvSpPr>
            <a:spLocks noGrp="1"/>
          </p:cNvSpPr>
          <p:nvPr>
            <p:ph type="sldNum" sz="quarter" idx="14"/>
          </p:nvPr>
        </p:nvSpPr>
        <p:spPr/>
        <p:txBody>
          <a:bodyPr/>
          <a:lstStyle>
            <a:lvl1pPr>
              <a:defRPr/>
            </a:lvl1pPr>
          </a:lstStyle>
          <a:p>
            <a:pPr>
              <a:defRPr/>
            </a:pPr>
            <a:fld id="{0E62AE4E-9066-49B4-8504-8C25DD4FBCC5}" type="slidenum">
              <a:rPr lang="en-US"/>
              <a:pPr>
                <a:defRPr/>
              </a:pPr>
              <a:t>‹#›</a:t>
            </a:fld>
            <a:endParaRPr lang="en-US"/>
          </a:p>
        </p:txBody>
      </p:sp>
    </p:spTree>
    <p:extLst>
      <p:ext uri="{BB962C8B-B14F-4D97-AF65-F5344CB8AC3E}">
        <p14:creationId xmlns:p14="http://schemas.microsoft.com/office/powerpoint/2010/main" val="59130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066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514600"/>
            <a:ext cx="38100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2514600"/>
            <a:ext cx="3810000" cy="1714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381500"/>
            <a:ext cx="3810000" cy="1714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7091261B-4C40-4EEE-AEB2-408FBA5896C3}" type="slidenum">
              <a:rPr lang="en-US"/>
              <a:pPr>
                <a:defRPr/>
              </a:pPr>
              <a:t>‹#›</a:t>
            </a:fld>
            <a:endParaRPr lang="en-US"/>
          </a:p>
        </p:txBody>
      </p:sp>
    </p:spTree>
    <p:extLst>
      <p:ext uri="{BB962C8B-B14F-4D97-AF65-F5344CB8AC3E}">
        <p14:creationId xmlns:p14="http://schemas.microsoft.com/office/powerpoint/2010/main" val="3853706301"/>
      </p:ext>
    </p:extLst>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_Two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914400"/>
            <a:ext cx="41910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914400"/>
            <a:ext cx="4114800" cy="4953001"/>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304800" y="76200"/>
            <a:ext cx="8458200" cy="762000"/>
          </a:xfrm>
        </p:spPr>
        <p:txBody>
          <a:bodyPr/>
          <a:lstStyle>
            <a:lvl1pPr>
              <a:defRPr>
                <a:solidFill>
                  <a:schemeClr val="accent1"/>
                </a:solidFill>
              </a:defRPr>
            </a:lvl1pPr>
          </a:lstStyle>
          <a:p>
            <a:r>
              <a:rPr lang="en-US" smtClean="0"/>
              <a:t>Click to edit Master title style</a:t>
            </a:r>
            <a:endParaRPr lang="en-US" dirty="0"/>
          </a:p>
        </p:txBody>
      </p:sp>
      <p:sp>
        <p:nvSpPr>
          <p:cNvPr id="5" name="Footer Placeholder 5"/>
          <p:cNvSpPr>
            <a:spLocks noGrp="1"/>
          </p:cNvSpPr>
          <p:nvPr>
            <p:ph type="ftr" sz="quarter" idx="10"/>
          </p:nvPr>
        </p:nvSpPr>
        <p:spPr>
          <a:xfrm>
            <a:off x="4953000" y="6629400"/>
            <a:ext cx="3962400" cy="228600"/>
          </a:xfrm>
        </p:spPr>
        <p:txBody>
          <a:bodyPr/>
          <a:lstStyle>
            <a:lvl1pPr>
              <a:defRPr/>
            </a:lvl1pPr>
          </a:lstStyle>
          <a:p>
            <a:pPr>
              <a:defRPr/>
            </a:pPr>
            <a:r>
              <a:rPr lang="en-US" dirty="0" smtClean="0"/>
              <a:t>Module #: Module Name</a:t>
            </a:r>
            <a:endParaRPr lang="en-US" dirty="0"/>
          </a:p>
        </p:txBody>
      </p:sp>
      <p:sp>
        <p:nvSpPr>
          <p:cNvPr id="6" name="Slide Number Placeholder 6"/>
          <p:cNvSpPr>
            <a:spLocks noGrp="1"/>
          </p:cNvSpPr>
          <p:nvPr>
            <p:ph type="sldNum" sz="quarter" idx="11"/>
          </p:nvPr>
        </p:nvSpPr>
        <p:spPr/>
        <p:txBody>
          <a:bodyPr/>
          <a:lstStyle>
            <a:lvl1pPr>
              <a:defRPr/>
            </a:lvl1pPr>
          </a:lstStyle>
          <a:p>
            <a:pPr>
              <a:defRPr/>
            </a:pPr>
            <a:fld id="{3D6A4D2E-BFDE-4579-B1E4-06245D6D649B}" type="slidenum">
              <a:rPr lang="en-US"/>
              <a:pPr>
                <a:defRPr/>
              </a:pPr>
              <a:t>‹#›</a:t>
            </a:fld>
            <a:endParaRPr lang="en-US" dirty="0"/>
          </a:p>
        </p:txBody>
      </p:sp>
    </p:spTree>
    <p:extLst>
      <p:ext uri="{BB962C8B-B14F-4D97-AF65-F5344CB8AC3E}">
        <p14:creationId xmlns:p14="http://schemas.microsoft.com/office/powerpoint/2010/main" val="52624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2.bin"/><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CSCE 587 Midterm Review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93809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Sample </a:t>
            </a:r>
            <a:r>
              <a:rPr lang="en-US" i="1" dirty="0" smtClean="0"/>
              <a:t>t</a:t>
            </a:r>
            <a:r>
              <a:rPr lang="en-US" dirty="0" smtClean="0"/>
              <a:t>-Test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smtClean="0"/>
          </a:p>
          <a:p>
            <a:pPr marL="0" indent="0">
              <a:buNone/>
            </a:pPr>
            <a:r>
              <a:rPr lang="en-US" dirty="0" smtClean="0"/>
              <a:t>Test: One Sample </a:t>
            </a:r>
            <a:r>
              <a:rPr lang="en-US" i="1" dirty="0" smtClean="0"/>
              <a:t>t</a:t>
            </a:r>
            <a:r>
              <a:rPr lang="en-US" dirty="0" smtClean="0"/>
              <a:t>-test</a:t>
            </a:r>
          </a:p>
          <a:p>
            <a:pPr lvl="2"/>
            <a:r>
              <a:rPr lang="en-US" dirty="0" smtClean="0"/>
              <a:t>Used only for tests of the population mean</a:t>
            </a:r>
          </a:p>
          <a:p>
            <a:pPr lvl="2"/>
            <a:r>
              <a:rPr lang="en-US" dirty="0" smtClean="0"/>
              <a:t>Null hypothesis: the means are the same</a:t>
            </a:r>
          </a:p>
          <a:p>
            <a:pPr lvl="2"/>
            <a:r>
              <a:rPr lang="en-US" dirty="0" smtClean="0"/>
              <a:t>Compare the mean of the sample with the mean of the population</a:t>
            </a:r>
          </a:p>
          <a:p>
            <a:pPr lvl="2"/>
            <a:r>
              <a:rPr lang="en-US" dirty="0" smtClean="0"/>
              <a:t>What do we know about the population?</a:t>
            </a:r>
          </a:p>
          <a:p>
            <a:pPr lvl="2"/>
            <a:endParaRPr lang="en-US"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488225919"/>
              </p:ext>
            </p:extLst>
          </p:nvPr>
        </p:nvGraphicFramePr>
        <p:xfrm>
          <a:off x="1392238" y="1676400"/>
          <a:ext cx="3729037" cy="990600"/>
        </p:xfrm>
        <a:graphic>
          <a:graphicData uri="http://schemas.openxmlformats.org/presentationml/2006/ole">
            <mc:AlternateContent xmlns:mc="http://schemas.openxmlformats.org/markup-compatibility/2006">
              <mc:Choice xmlns:v="urn:schemas-microsoft-com:vml" Requires="v">
                <p:oleObj spid="_x0000_s1041" name="Equation" r:id="rId3" imgW="1815840" imgH="482400" progId="Equation.3">
                  <p:embed/>
                </p:oleObj>
              </mc:Choice>
              <mc:Fallback>
                <p:oleObj name="Equation" r:id="rId3" imgW="1815840" imgH="482400" progId="Equation.3">
                  <p:embed/>
                  <p:pic>
                    <p:nvPicPr>
                      <p:cNvPr id="0" name=""/>
                      <p:cNvPicPr/>
                      <p:nvPr/>
                    </p:nvPicPr>
                    <p:blipFill>
                      <a:blip r:embed="rId4"/>
                      <a:stretch>
                        <a:fillRect/>
                      </a:stretch>
                    </p:blipFill>
                    <p:spPr>
                      <a:xfrm>
                        <a:off x="1392238" y="1676400"/>
                        <a:ext cx="3729037" cy="990600"/>
                      </a:xfrm>
                      <a:prstGeom prst="rect">
                        <a:avLst/>
                      </a:prstGeom>
                    </p:spPr>
                  </p:pic>
                </p:oleObj>
              </mc:Fallback>
            </mc:AlternateContent>
          </a:graphicData>
        </a:graphic>
      </p:graphicFrame>
    </p:spTree>
    <p:extLst>
      <p:ext uri="{BB962C8B-B14F-4D97-AF65-F5344CB8AC3E}">
        <p14:creationId xmlns:p14="http://schemas.microsoft.com/office/powerpoint/2010/main" val="24283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Confidence Intervals</a:t>
            </a:r>
          </a:p>
        </p:txBody>
      </p:sp>
      <p:sp>
        <p:nvSpPr>
          <p:cNvPr id="5" name="Footer Placeholder 4"/>
          <p:cNvSpPr>
            <a:spLocks noGrp="1"/>
          </p:cNvSpPr>
          <p:nvPr>
            <p:ph type="ftr" sz="quarter" idx="10"/>
          </p:nvPr>
        </p:nvSpPr>
        <p:spPr/>
        <p:txBody>
          <a:bodyPr/>
          <a:lstStyle/>
          <a:p>
            <a:pPr>
              <a:defRPr/>
            </a:pPr>
            <a:r>
              <a:rPr lang="en-US" dirty="0" smtClean="0"/>
              <a:t>Module 3: Basic Data Analytic Methods Using R</a:t>
            </a:r>
            <a:endParaRPr lang="en-US" dirty="0"/>
          </a:p>
        </p:txBody>
      </p:sp>
      <p:sp>
        <p:nvSpPr>
          <p:cNvPr id="6" name="Slide Number Placeholder 5"/>
          <p:cNvSpPr>
            <a:spLocks noGrp="1"/>
          </p:cNvSpPr>
          <p:nvPr>
            <p:ph type="sldNum" sz="quarter" idx="11"/>
          </p:nvPr>
        </p:nvSpPr>
        <p:spPr/>
        <p:txBody>
          <a:bodyPr/>
          <a:lstStyle/>
          <a:p>
            <a:pPr>
              <a:defRPr/>
            </a:pPr>
            <a:fld id="{895683FA-D0FB-447D-82E1-0D3AF418E355}" type="slidenum">
              <a:rPr lang="en-US"/>
              <a:pPr>
                <a:defRPr/>
              </a:pPr>
              <a:t>11</a:t>
            </a:fld>
            <a:endParaRPr lang="en-US" dirty="0"/>
          </a:p>
        </p:txBody>
      </p:sp>
      <p:pic>
        <p:nvPicPr>
          <p:cNvPr id="9" name="Picture 8"/>
          <p:cNvPicPr>
            <a:picLocks noChangeAspect="1"/>
          </p:cNvPicPr>
          <p:nvPr/>
        </p:nvPicPr>
        <p:blipFill rotWithShape="1">
          <a:blip r:embed="rId3" cstate="print"/>
          <a:srcRect r="42392" b="7890"/>
          <a:stretch/>
        </p:blipFill>
        <p:spPr>
          <a:xfrm>
            <a:off x="838200" y="1219200"/>
            <a:ext cx="3950783" cy="3124313"/>
          </a:xfrm>
          <a:prstGeom prst="rect">
            <a:avLst/>
          </a:prstGeom>
        </p:spPr>
      </p:pic>
      <p:sp>
        <p:nvSpPr>
          <p:cNvPr id="10" name="TextBox 9"/>
          <p:cNvSpPr txBox="1"/>
          <p:nvPr/>
        </p:nvSpPr>
        <p:spPr>
          <a:xfrm>
            <a:off x="1371600" y="4419600"/>
            <a:ext cx="5638801" cy="1323439"/>
          </a:xfrm>
          <a:prstGeom prst="rect">
            <a:avLst/>
          </a:prstGeom>
          <a:noFill/>
          <a:ln>
            <a:noFill/>
          </a:ln>
        </p:spPr>
        <p:txBody>
          <a:bodyPr wrap="square" rtlCol="0">
            <a:spAutoFit/>
          </a:bodyPr>
          <a:lstStyle/>
          <a:p>
            <a:pPr algn="ctr"/>
            <a:r>
              <a:rPr lang="en-US" sz="2000" dirty="0"/>
              <a:t>If x is your estimate of some unknown value μ, the P% confidence interval</a:t>
            </a:r>
          </a:p>
          <a:p>
            <a:pPr algn="ctr"/>
            <a:r>
              <a:rPr lang="en-US" sz="2000" dirty="0"/>
              <a:t>is the interval around x that μ will fall in, with probability P.</a:t>
            </a:r>
          </a:p>
        </p:txBody>
      </p:sp>
      <p:sp>
        <p:nvSpPr>
          <p:cNvPr id="11" name="TextBox 10"/>
          <p:cNvSpPr txBox="1"/>
          <p:nvPr/>
        </p:nvSpPr>
        <p:spPr>
          <a:xfrm>
            <a:off x="5334000" y="1280279"/>
            <a:ext cx="3124200" cy="3139321"/>
          </a:xfrm>
          <a:prstGeom prst="rect">
            <a:avLst/>
          </a:prstGeom>
          <a:solidFill>
            <a:schemeClr val="accent4">
              <a:lumMod val="20000"/>
              <a:lumOff val="80000"/>
            </a:schemeClr>
          </a:solidFill>
          <a:ln>
            <a:solidFill>
              <a:schemeClr val="accent2"/>
            </a:solidFill>
          </a:ln>
        </p:spPr>
        <p:txBody>
          <a:bodyPr wrap="square" rtlCol="0">
            <a:spAutoFit/>
          </a:bodyPr>
          <a:lstStyle/>
          <a:p>
            <a:r>
              <a:rPr lang="en-US" u="sng" dirty="0"/>
              <a:t>Example:</a:t>
            </a:r>
            <a:r>
              <a:rPr lang="en-US" dirty="0"/>
              <a:t> </a:t>
            </a:r>
          </a:p>
          <a:p>
            <a:pPr marL="285750" indent="-285750">
              <a:buFont typeface="Arial"/>
              <a:buChar char="•"/>
            </a:pPr>
            <a:r>
              <a:rPr lang="en-US" dirty="0"/>
              <a:t>Gaussian data N(μ, σ) </a:t>
            </a:r>
          </a:p>
          <a:p>
            <a:pPr marL="285750" indent="-285750">
              <a:buFont typeface="Arial"/>
              <a:buChar char="•"/>
            </a:pPr>
            <a:r>
              <a:rPr lang="en-US" dirty="0"/>
              <a:t>x is the estimate of μ</a:t>
            </a:r>
          </a:p>
          <a:p>
            <a:pPr marL="742950" lvl="1" indent="-285750">
              <a:buFont typeface="Arial"/>
              <a:buChar char="•"/>
            </a:pPr>
            <a:r>
              <a:rPr lang="en-US" dirty="0"/>
              <a:t>based on n samples</a:t>
            </a:r>
          </a:p>
          <a:p>
            <a:pPr marL="285750" indent="-285750">
              <a:buFont typeface="Arial"/>
              <a:buChar char="•"/>
            </a:pPr>
            <a:endParaRPr lang="en-US" dirty="0"/>
          </a:p>
          <a:p>
            <a:r>
              <a:rPr lang="en-US" dirty="0"/>
              <a:t>μ falls in the interval </a:t>
            </a:r>
          </a:p>
          <a:p>
            <a:endParaRPr lang="en-US" dirty="0"/>
          </a:p>
          <a:p>
            <a:pPr algn="ctr"/>
            <a:r>
              <a:rPr lang="en-US" b="1" dirty="0"/>
              <a:t>x ± 2σ/√n</a:t>
            </a:r>
          </a:p>
          <a:p>
            <a:endParaRPr lang="en-US" dirty="0"/>
          </a:p>
          <a:p>
            <a:r>
              <a:rPr lang="en-US" dirty="0"/>
              <a:t>with approx. 95% probability</a:t>
            </a:r>
          </a:p>
          <a:p>
            <a:pPr algn="ctr"/>
            <a:r>
              <a:rPr lang="en-US" dirty="0"/>
              <a:t>("95% confidence")</a:t>
            </a:r>
          </a:p>
        </p:txBody>
      </p:sp>
    </p:spTree>
    <p:extLst>
      <p:ext uri="{BB962C8B-B14F-4D97-AF65-F5344CB8AC3E}">
        <p14:creationId xmlns:p14="http://schemas.microsoft.com/office/powerpoint/2010/main" val="1933280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Association Rules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2915713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Apriori </a:t>
            </a:r>
            <a:r>
              <a:rPr lang="en-US" dirty="0" smtClean="0"/>
              <a:t>Algorithm - What </a:t>
            </a:r>
            <a:r>
              <a:rPr lang="en-US" dirty="0"/>
              <a:t>is it</a:t>
            </a:r>
            <a:r>
              <a:rPr lang="en-US" dirty="0" smtClean="0"/>
              <a:t>?</a:t>
            </a:r>
            <a:br>
              <a:rPr lang="en-US" dirty="0" smtClean="0"/>
            </a:br>
            <a:r>
              <a:rPr lang="en-US" dirty="0" smtClean="0"/>
              <a:t>Support</a:t>
            </a:r>
            <a:endParaRPr lang="en-US" dirty="0"/>
          </a:p>
        </p:txBody>
      </p:sp>
      <p:sp>
        <p:nvSpPr>
          <p:cNvPr id="3" name="Content Placeholder 2"/>
          <p:cNvSpPr>
            <a:spLocks noGrp="1"/>
          </p:cNvSpPr>
          <p:nvPr>
            <p:ph idx="1"/>
          </p:nvPr>
        </p:nvSpPr>
        <p:spPr/>
        <p:txBody>
          <a:bodyPr/>
          <a:lstStyle/>
          <a:p>
            <a:r>
              <a:rPr lang="en-US" dirty="0"/>
              <a:t>Earliest of the association rule </a:t>
            </a:r>
            <a:r>
              <a:rPr lang="en-US" dirty="0" smtClean="0"/>
              <a:t>algorithms</a:t>
            </a:r>
            <a:endParaRPr lang="en-US" dirty="0"/>
          </a:p>
          <a:p>
            <a:r>
              <a:rPr lang="en-US" dirty="0">
                <a:solidFill>
                  <a:schemeClr val="tx1"/>
                </a:solidFill>
              </a:rPr>
              <a:t>Frequent itemset: </a:t>
            </a:r>
            <a:r>
              <a:rPr lang="en-US" dirty="0"/>
              <a:t>a set of items L that appears together "often </a:t>
            </a:r>
            <a:r>
              <a:rPr lang="en-US" dirty="0" smtClean="0"/>
              <a:t>enough“:</a:t>
            </a:r>
            <a:endParaRPr lang="en-US" dirty="0"/>
          </a:p>
          <a:p>
            <a:pPr lvl="1"/>
            <a:r>
              <a:rPr lang="en-US" dirty="0"/>
              <a:t>Formally: meets a </a:t>
            </a:r>
            <a:r>
              <a:rPr lang="en-US" dirty="0">
                <a:solidFill>
                  <a:srgbClr val="1F497D"/>
                </a:solidFill>
              </a:rPr>
              <a:t>minimum support</a:t>
            </a:r>
            <a:r>
              <a:rPr lang="en-US" dirty="0"/>
              <a:t> </a:t>
            </a:r>
            <a:r>
              <a:rPr lang="en-US" dirty="0" smtClean="0"/>
              <a:t>criterion</a:t>
            </a:r>
            <a:endParaRPr lang="en-US" dirty="0"/>
          </a:p>
          <a:p>
            <a:pPr lvl="1"/>
            <a:r>
              <a:rPr lang="en-US" b="1" dirty="0">
                <a:solidFill>
                  <a:srgbClr val="1F497D"/>
                </a:solidFill>
              </a:rPr>
              <a:t>Support</a:t>
            </a:r>
            <a:r>
              <a:rPr lang="en-US" dirty="0"/>
              <a:t>: the % of transactions that contain </a:t>
            </a:r>
            <a:r>
              <a:rPr lang="en-US" dirty="0" smtClean="0"/>
              <a:t>L</a:t>
            </a:r>
            <a:endParaRPr lang="en-US" dirty="0"/>
          </a:p>
          <a:p>
            <a:r>
              <a:rPr lang="en-US" dirty="0">
                <a:solidFill>
                  <a:schemeClr val="tx1"/>
                </a:solidFill>
              </a:rPr>
              <a:t>Apriori Property: </a:t>
            </a:r>
            <a:r>
              <a:rPr lang="en-US" dirty="0"/>
              <a:t>Any subset of a frequent itemset is also </a:t>
            </a:r>
            <a:r>
              <a:rPr lang="en-US" dirty="0" smtClean="0"/>
              <a:t>frequent</a:t>
            </a:r>
            <a:endParaRPr lang="en-US" dirty="0"/>
          </a:p>
          <a:p>
            <a:pPr lvl="1"/>
            <a:r>
              <a:rPr lang="en-US" dirty="0"/>
              <a:t>It has at least the support of its </a:t>
            </a:r>
            <a:r>
              <a:rPr lang="en-US" dirty="0" smtClean="0"/>
              <a:t>superset</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13</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295562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500" dirty="0"/>
              <a:t>Apriori </a:t>
            </a:r>
            <a:r>
              <a:rPr lang="en-US" sz="2500" dirty="0" smtClean="0"/>
              <a:t> Algorithm </a:t>
            </a:r>
            <a:r>
              <a:rPr lang="en-US" sz="2400" dirty="0" smtClean="0"/>
              <a:t>(Continued)</a:t>
            </a:r>
            <a:r>
              <a:rPr lang="en-US" sz="2500" dirty="0" smtClean="0"/>
              <a:t/>
            </a:r>
            <a:br>
              <a:rPr lang="en-US" sz="2500" dirty="0" smtClean="0"/>
            </a:br>
            <a:r>
              <a:rPr lang="en-US" sz="2500" dirty="0" smtClean="0"/>
              <a:t>Confidence</a:t>
            </a:r>
            <a:endParaRPr lang="en-US" sz="2500" dirty="0"/>
          </a:p>
        </p:txBody>
      </p:sp>
      <p:sp>
        <p:nvSpPr>
          <p:cNvPr id="3" name="Content Placeholder 2"/>
          <p:cNvSpPr>
            <a:spLocks noGrp="1"/>
          </p:cNvSpPr>
          <p:nvPr>
            <p:ph idx="1"/>
          </p:nvPr>
        </p:nvSpPr>
        <p:spPr/>
        <p:txBody>
          <a:bodyPr>
            <a:normAutofit fontScale="92500" lnSpcReduction="10000"/>
          </a:bodyPr>
          <a:lstStyle/>
          <a:p>
            <a:r>
              <a:rPr lang="en-US" dirty="0"/>
              <a:t>Iteratively grow the frequent itemsets from size 1 to size </a:t>
            </a:r>
            <a:r>
              <a:rPr lang="en-US" dirty="0" smtClean="0"/>
              <a:t>K </a:t>
            </a:r>
            <a:r>
              <a:rPr lang="en-US" dirty="0"/>
              <a:t>(or until we run out of support).</a:t>
            </a:r>
          </a:p>
          <a:p>
            <a:pPr lvl="1"/>
            <a:r>
              <a:rPr lang="en-US" dirty="0"/>
              <a:t>Apriori property tells us how to prune the search </a:t>
            </a:r>
            <a:r>
              <a:rPr lang="en-US" dirty="0" smtClean="0"/>
              <a:t>space</a:t>
            </a:r>
            <a:endParaRPr lang="en-US" dirty="0"/>
          </a:p>
          <a:p>
            <a:r>
              <a:rPr lang="en-US" dirty="0"/>
              <a:t>Frequent itemsets are used to find rules X-&gt;Y with a </a:t>
            </a:r>
            <a:r>
              <a:rPr lang="en-US" dirty="0" smtClean="0"/>
              <a:t>minimum </a:t>
            </a:r>
            <a:r>
              <a:rPr lang="en-US" b="1" dirty="0" smtClean="0">
                <a:solidFill>
                  <a:srgbClr val="1F497D"/>
                </a:solidFill>
              </a:rPr>
              <a:t>confidence</a:t>
            </a:r>
            <a:r>
              <a:rPr lang="en-US" dirty="0" smtClean="0">
                <a:solidFill>
                  <a:srgbClr val="1F497D"/>
                </a:solidFill>
              </a:rPr>
              <a:t>:</a:t>
            </a:r>
            <a:endParaRPr lang="en-US" dirty="0">
              <a:solidFill>
                <a:srgbClr val="1F497D"/>
              </a:solidFill>
            </a:endParaRPr>
          </a:p>
          <a:p>
            <a:pPr lvl="1"/>
            <a:r>
              <a:rPr lang="en-US" dirty="0">
                <a:solidFill>
                  <a:srgbClr val="1F497D"/>
                </a:solidFill>
              </a:rPr>
              <a:t>Confidence: </a:t>
            </a:r>
            <a:r>
              <a:rPr lang="en-US" dirty="0"/>
              <a:t>The % of transactions that contain X, which also contain </a:t>
            </a:r>
            <a:r>
              <a:rPr lang="en-US" dirty="0" smtClean="0"/>
              <a:t>Y</a:t>
            </a:r>
            <a:endParaRPr lang="en-US" dirty="0"/>
          </a:p>
          <a:p>
            <a:r>
              <a:rPr lang="en-US" dirty="0">
                <a:solidFill>
                  <a:schemeClr val="tx1"/>
                </a:solidFill>
              </a:rPr>
              <a:t>Output:</a:t>
            </a:r>
            <a:r>
              <a:rPr lang="en-US" dirty="0">
                <a:solidFill>
                  <a:srgbClr val="007DC3"/>
                </a:solidFill>
              </a:rPr>
              <a:t> </a:t>
            </a:r>
            <a:r>
              <a:rPr lang="en-US" dirty="0"/>
              <a:t>The set of all rules X -&gt; Y with </a:t>
            </a:r>
            <a:r>
              <a:rPr lang="en-US" dirty="0" smtClean="0"/>
              <a:t>minimum </a:t>
            </a:r>
            <a:r>
              <a:rPr lang="en-US" dirty="0"/>
              <a:t>support and </a:t>
            </a:r>
            <a:r>
              <a:rPr lang="en-US" dirty="0" smtClean="0"/>
              <a:t>confidence</a:t>
            </a:r>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14</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10366841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Lift and Leverage</a:t>
            </a:r>
            <a:endParaRPr lang="en-US" dirty="0"/>
          </a:p>
        </p:txBody>
      </p:sp>
      <p:pic>
        <p:nvPicPr>
          <p:cNvPr id="7" name="Picture 6" descr="latex-image-1.pdf"/>
          <p:cNvPicPr>
            <a:picLocks noChangeAspect="1"/>
          </p:cNvPicPr>
          <p:nvPr/>
        </p:nvPicPr>
        <p:blipFill>
          <a:blip r:embed="rId3" cstate="print"/>
          <a:stretch>
            <a:fillRect/>
          </a:stretch>
        </p:blipFill>
        <p:spPr>
          <a:xfrm>
            <a:off x="381000" y="1905000"/>
            <a:ext cx="8356601" cy="1092200"/>
          </a:xfrm>
          <a:prstGeom prst="rect">
            <a:avLst/>
          </a:prstGeom>
        </p:spPr>
      </p:pic>
      <p:pic>
        <p:nvPicPr>
          <p:cNvPr id="9" name="Picture 8" descr="latex-image-1.pdf"/>
          <p:cNvPicPr>
            <a:picLocks noChangeAspect="1"/>
          </p:cNvPicPr>
          <p:nvPr/>
        </p:nvPicPr>
        <p:blipFill>
          <a:blip r:embed="rId4" cstate="print"/>
          <a:stretch>
            <a:fillRect/>
          </a:stretch>
        </p:blipFill>
        <p:spPr>
          <a:xfrm>
            <a:off x="304800" y="4038600"/>
            <a:ext cx="8519685" cy="1022350"/>
          </a:xfrm>
          <a:prstGeom prst="rect">
            <a:avLst/>
          </a:prstGeom>
        </p:spPr>
      </p:pic>
      <p:sp>
        <p:nvSpPr>
          <p:cNvPr id="8" name="Slide Number Placeholder 7"/>
          <p:cNvSpPr>
            <a:spLocks noGrp="1"/>
          </p:cNvSpPr>
          <p:nvPr>
            <p:ph type="sldNum" sz="quarter" idx="12"/>
          </p:nvPr>
        </p:nvSpPr>
        <p:spPr/>
        <p:txBody>
          <a:bodyPr/>
          <a:lstStyle/>
          <a:p>
            <a:fld id="{D4B8542B-8345-7E43-8179-52FE19CBD2AA}" type="slidenum">
              <a:rPr lang="en-US" smtClean="0">
                <a:solidFill>
                  <a:srgbClr val="000000">
                    <a:lumMod val="75000"/>
                    <a:lumOff val="25000"/>
                  </a:srgbClr>
                </a:solidFill>
              </a:rPr>
              <a:pPr/>
              <a:t>15</a:t>
            </a:fld>
            <a:endParaRPr lang="en-US" dirty="0">
              <a:solidFill>
                <a:srgbClr val="000000">
                  <a:lumMod val="75000"/>
                  <a:lumOff val="25000"/>
                </a:srgbClr>
              </a:solidFill>
            </a:endParaRPr>
          </a:p>
        </p:txBody>
      </p:sp>
      <p:sp>
        <p:nvSpPr>
          <p:cNvPr id="10" name="Footer Placeholder 9"/>
          <p:cNvSpPr>
            <a:spLocks noGrp="1"/>
          </p:cNvSpPr>
          <p:nvPr>
            <p:ph type="ftr" sz="quarter" idx="11"/>
          </p:nvPr>
        </p:nvSpPr>
        <p:spPr/>
        <p:txBody>
          <a:bodyPr/>
          <a:lstStyle/>
          <a:p>
            <a:r>
              <a:rPr lang="en-US" dirty="0" smtClean="0">
                <a:solidFill>
                  <a:srgbClr val="000000">
                    <a:lumMod val="75000"/>
                    <a:lumOff val="25000"/>
                  </a:srgbClr>
                </a:solidFill>
              </a:rPr>
              <a:t>Module 4: Analytics Theory/Methods</a:t>
            </a:r>
            <a:endParaRPr lang="en-US" dirty="0">
              <a:solidFill>
                <a:srgbClr val="000000">
                  <a:lumMod val="75000"/>
                  <a:lumOff val="25000"/>
                </a:srgbClr>
              </a:solidFill>
            </a:endParaRPr>
          </a:p>
        </p:txBody>
      </p:sp>
    </p:spTree>
    <p:extLst>
      <p:ext uri="{BB962C8B-B14F-4D97-AF65-F5344CB8AC3E}">
        <p14:creationId xmlns:p14="http://schemas.microsoft.com/office/powerpoint/2010/main" val="2092682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219200"/>
          <a:ext cx="8382000" cy="3855720"/>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800" b="1" dirty="0">
                          <a:latin typeface="Calibri"/>
                          <a:ea typeface="Times New Roman"/>
                          <a:cs typeface="Calibri"/>
                        </a:rPr>
                        <a:t>Reasons to Choose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Times New Roman"/>
                          <a:cs typeface="Calibri"/>
                        </a:rPr>
                        <a:t>Cautions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implement</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Requires many database scans</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Uses a clever observation to prune the search space</a:t>
                      </a:r>
                      <a:endParaRPr lang="en-US" sz="2400" dirty="0">
                        <a:latin typeface="Calibri"/>
                        <a:ea typeface="Calibri"/>
                        <a:cs typeface="Times New Roman"/>
                      </a:endParaRPr>
                    </a:p>
                    <a:p>
                      <a:pPr marL="457200" marR="0" lvl="1" algn="just">
                        <a:lnSpc>
                          <a:spcPct val="115000"/>
                        </a:lnSpc>
                        <a:spcBef>
                          <a:spcPts val="0"/>
                        </a:spcBef>
                        <a:spcAft>
                          <a:spcPts val="0"/>
                        </a:spcAft>
                        <a:buFont typeface="Arial" pitchFamily="34" charset="0"/>
                        <a:buChar char="•"/>
                      </a:pPr>
                      <a:r>
                        <a:rPr lang="en-US" sz="2400" dirty="0" smtClean="0">
                          <a:latin typeface="Calibri"/>
                          <a:ea typeface="Times New Roman"/>
                          <a:cs typeface="Calibri"/>
                        </a:rPr>
                        <a:t>Apriori </a:t>
                      </a:r>
                      <a:r>
                        <a:rPr lang="en-US" sz="2400" dirty="0">
                          <a:latin typeface="Calibri"/>
                          <a:ea typeface="Times New Roman"/>
                          <a:cs typeface="Calibri"/>
                        </a:rPr>
                        <a:t>property</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Exponential time complexity</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400" dirty="0">
                          <a:latin typeface="Calibri"/>
                          <a:ea typeface="Times New Roman"/>
                          <a:cs typeface="Calibri"/>
                        </a:rPr>
                        <a:t>Easy to parallelize</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Calibri"/>
                        </a:rPr>
                        <a:t>Can mistakenly find </a:t>
                      </a:r>
                      <a:r>
                        <a:rPr lang="en-US" sz="2400" dirty="0" smtClean="0">
                          <a:latin typeface="Calibri"/>
                          <a:ea typeface="Calibri"/>
                          <a:cs typeface="Calibri"/>
                        </a:rPr>
                        <a:t>spurious</a:t>
                      </a:r>
                    </a:p>
                    <a:p>
                      <a:pPr marL="0" marR="0">
                        <a:lnSpc>
                          <a:spcPct val="115000"/>
                        </a:lnSpc>
                        <a:spcBef>
                          <a:spcPts val="0"/>
                        </a:spcBef>
                        <a:spcAft>
                          <a:spcPts val="0"/>
                        </a:spcAft>
                      </a:pPr>
                      <a:r>
                        <a:rPr lang="en-US" sz="2400" dirty="0" smtClean="0">
                          <a:latin typeface="Calibri"/>
                          <a:ea typeface="Calibri"/>
                          <a:cs typeface="Calibri"/>
                        </a:rPr>
                        <a:t> </a:t>
                      </a:r>
                      <a:r>
                        <a:rPr lang="en-US" sz="2400" dirty="0">
                          <a:latin typeface="Calibri"/>
                          <a:ea typeface="Calibri"/>
                          <a:cs typeface="Calibri"/>
                        </a:rPr>
                        <a:t>(or coincidental) </a:t>
                      </a:r>
                      <a:r>
                        <a:rPr lang="en-US" sz="2400" dirty="0" smtClean="0">
                          <a:latin typeface="Calibri"/>
                          <a:ea typeface="Calibri"/>
                          <a:cs typeface="Calibri"/>
                        </a:rPr>
                        <a:t>relationships</a:t>
                      </a:r>
                      <a:endParaRPr lang="en-US" sz="2400" dirty="0" smtClean="0">
                        <a:latin typeface="Calibri"/>
                        <a:ea typeface="Calibri"/>
                        <a:cs typeface="Times New Roman"/>
                      </a:endParaRPr>
                    </a:p>
                    <a:p>
                      <a:pPr marL="457200" marR="0" lvl="1">
                        <a:lnSpc>
                          <a:spcPct val="115000"/>
                        </a:lnSpc>
                        <a:spcBef>
                          <a:spcPts val="0"/>
                        </a:spcBef>
                        <a:spcAft>
                          <a:spcPts val="0"/>
                        </a:spcAft>
                        <a:buFont typeface="Arial" pitchFamily="34" charset="0"/>
                        <a:buChar char="•"/>
                      </a:pPr>
                      <a:r>
                        <a:rPr lang="en-US" sz="2400" dirty="0" smtClean="0">
                          <a:latin typeface="Calibri"/>
                          <a:ea typeface="Calibri"/>
                          <a:cs typeface="Calibri"/>
                        </a:rPr>
                        <a:t>Addressed </a:t>
                      </a:r>
                      <a:r>
                        <a:rPr lang="en-US" sz="2400" dirty="0">
                          <a:latin typeface="Calibri"/>
                          <a:ea typeface="Calibri"/>
                          <a:cs typeface="Calibri"/>
                        </a:rPr>
                        <a:t>with Lift and Leverage </a:t>
                      </a:r>
                      <a:r>
                        <a:rPr lang="en-US" sz="2400" dirty="0" smtClean="0">
                          <a:latin typeface="Calibri"/>
                          <a:ea typeface="Calibri"/>
                          <a:cs typeface="Calibri"/>
                        </a:rPr>
                        <a:t>measures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3200" dirty="0" smtClean="0"/>
              <a:t>Apriori - Reasons to Choose (+) and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16</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140701" y="126682"/>
            <a:ext cx="774699" cy="635318"/>
          </a:xfrm>
          <a:prstGeom prst="rect">
            <a:avLst/>
          </a:prstGeom>
          <a:noFill/>
        </p:spPr>
      </p:pic>
    </p:spTree>
    <p:extLst>
      <p:ext uri="{BB962C8B-B14F-4D97-AF65-F5344CB8AC3E}">
        <p14:creationId xmlns:p14="http://schemas.microsoft.com/office/powerpoint/2010/main" val="1168235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Regression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11459151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Linear </a:t>
            </a:r>
            <a:r>
              <a:rPr lang="en-US" dirty="0" smtClean="0"/>
              <a:t>Regression  -What </a:t>
            </a:r>
            <a:r>
              <a:rPr lang="en-US" dirty="0"/>
              <a:t>is it?</a:t>
            </a:r>
          </a:p>
        </p:txBody>
      </p:sp>
      <p:sp>
        <p:nvSpPr>
          <p:cNvPr id="6" name="Content Placeholder 5"/>
          <p:cNvSpPr>
            <a:spLocks noGrp="1"/>
          </p:cNvSpPr>
          <p:nvPr>
            <p:ph idx="1"/>
          </p:nvPr>
        </p:nvSpPr>
        <p:spPr/>
        <p:txBody>
          <a:bodyPr>
            <a:noAutofit/>
          </a:bodyPr>
          <a:lstStyle/>
          <a:p>
            <a:r>
              <a:rPr lang="en-US" sz="2400" dirty="0"/>
              <a:t>Used to estimate a continuous value as a linear (additive) function of other </a:t>
            </a:r>
            <a:r>
              <a:rPr lang="en-US" sz="2400" dirty="0" smtClean="0"/>
              <a:t>variables</a:t>
            </a:r>
            <a:endParaRPr lang="en-US" sz="2400" dirty="0"/>
          </a:p>
          <a:p>
            <a:pPr lvl="1"/>
            <a:r>
              <a:rPr lang="en-US" sz="2000" dirty="0"/>
              <a:t>I</a:t>
            </a:r>
            <a:r>
              <a:rPr lang="en-US" sz="2000" dirty="0" smtClean="0"/>
              <a:t>ncome </a:t>
            </a:r>
            <a:r>
              <a:rPr lang="en-US" sz="2000" dirty="0"/>
              <a:t>as a function of years of education, age, </a:t>
            </a:r>
            <a:r>
              <a:rPr lang="en-US" sz="2000" dirty="0" smtClean="0"/>
              <a:t>gender</a:t>
            </a:r>
            <a:endParaRPr lang="en-US" sz="2000" dirty="0"/>
          </a:p>
          <a:p>
            <a:pPr lvl="1"/>
            <a:r>
              <a:rPr lang="en-US" sz="2000" dirty="0"/>
              <a:t>H</a:t>
            </a:r>
            <a:r>
              <a:rPr lang="en-US" sz="2000" dirty="0" smtClean="0"/>
              <a:t>ouse </a:t>
            </a:r>
            <a:r>
              <a:rPr lang="en-US" sz="2000" dirty="0"/>
              <a:t>price as function of median home price in neighborhood, square footage, number of </a:t>
            </a:r>
            <a:r>
              <a:rPr lang="en-US" sz="2000" dirty="0" smtClean="0"/>
              <a:t>bedrooms/bathrooms</a:t>
            </a:r>
          </a:p>
          <a:p>
            <a:pPr lvl="1"/>
            <a:r>
              <a:rPr lang="en-US" sz="2000" dirty="0" smtClean="0"/>
              <a:t>Neighborhood </a:t>
            </a:r>
            <a:r>
              <a:rPr lang="en-US" sz="2000" dirty="0"/>
              <a:t>house sales in the past year </a:t>
            </a:r>
            <a:r>
              <a:rPr lang="en-US" sz="2000" dirty="0" smtClean="0"/>
              <a:t>based on unemployment, stock price etc.</a:t>
            </a:r>
            <a:endParaRPr lang="en-US" sz="2000" dirty="0"/>
          </a:p>
          <a:p>
            <a:pPr lvl="1">
              <a:buNone/>
            </a:pPr>
            <a:endParaRPr lang="en-US" sz="2000" dirty="0"/>
          </a:p>
          <a:p>
            <a:r>
              <a:rPr lang="en-US" sz="2400" dirty="0">
                <a:solidFill>
                  <a:srgbClr val="007DC3"/>
                </a:solidFill>
              </a:rPr>
              <a:t>Input</a:t>
            </a:r>
            <a:r>
              <a:rPr lang="en-US" sz="2400" dirty="0"/>
              <a:t> variables can be continuous or </a:t>
            </a:r>
            <a:r>
              <a:rPr lang="en-US" sz="2400" dirty="0" smtClean="0"/>
              <a:t>discrete.</a:t>
            </a:r>
            <a:endParaRPr lang="en-US" sz="2400" dirty="0"/>
          </a:p>
          <a:p>
            <a:r>
              <a:rPr lang="en-US" sz="2400" dirty="0">
                <a:solidFill>
                  <a:srgbClr val="007DC3"/>
                </a:solidFill>
              </a:rPr>
              <a:t>Output</a:t>
            </a:r>
            <a:r>
              <a:rPr lang="en-US" sz="2400" dirty="0"/>
              <a:t>:</a:t>
            </a:r>
          </a:p>
          <a:p>
            <a:pPr lvl="1"/>
            <a:r>
              <a:rPr lang="en-US" sz="2000" dirty="0"/>
              <a:t> A set of coefficients that indicate the relative impact of each driver. </a:t>
            </a:r>
          </a:p>
          <a:p>
            <a:pPr lvl="1"/>
            <a:r>
              <a:rPr lang="en-US" sz="2000" dirty="0"/>
              <a:t>A linear expression for predicting outcome as a function of drivers.</a:t>
            </a:r>
          </a:p>
        </p:txBody>
      </p:sp>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18</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717788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Description</a:t>
            </a:r>
          </a:p>
        </p:txBody>
      </p:sp>
      <p:sp>
        <p:nvSpPr>
          <p:cNvPr id="3" name="Content Placeholder 2"/>
          <p:cNvSpPr>
            <a:spLocks noGrp="1"/>
          </p:cNvSpPr>
          <p:nvPr>
            <p:ph idx="1"/>
          </p:nvPr>
        </p:nvSpPr>
        <p:spPr>
          <a:xfrm>
            <a:off x="457200" y="2478456"/>
            <a:ext cx="8229600" cy="3647707"/>
          </a:xfrm>
        </p:spPr>
        <p:txBody>
          <a:bodyPr/>
          <a:lstStyle/>
          <a:p>
            <a:r>
              <a:rPr lang="en-US" dirty="0"/>
              <a:t>Solve for the </a:t>
            </a:r>
            <a:r>
              <a:rPr lang="en-US" i="1" dirty="0"/>
              <a:t>b</a:t>
            </a:r>
            <a:r>
              <a:rPr lang="en-US" i="1" baseline="-25000" dirty="0"/>
              <a:t>i</a:t>
            </a:r>
          </a:p>
          <a:p>
            <a:pPr lvl="1"/>
            <a:r>
              <a:rPr lang="en-US" dirty="0"/>
              <a:t>Ordinary Least Squares</a:t>
            </a:r>
          </a:p>
          <a:p>
            <a:pPr lvl="2"/>
            <a:r>
              <a:rPr lang="en-US" dirty="0"/>
              <a:t>storage quadratic in number of variables</a:t>
            </a:r>
          </a:p>
          <a:p>
            <a:pPr lvl="2"/>
            <a:r>
              <a:rPr lang="en-US" dirty="0"/>
              <a:t>must invert a matrix </a:t>
            </a:r>
          </a:p>
          <a:p>
            <a:r>
              <a:rPr lang="en-US" dirty="0"/>
              <a:t>Categorical variables are expanded to a set of indicator variables, one for each possible </a:t>
            </a:r>
            <a:r>
              <a:rPr lang="en-US" dirty="0" smtClean="0"/>
              <a:t>value.</a:t>
            </a:r>
            <a:endParaRPr lang="en-US" dirty="0"/>
          </a:p>
          <a:p>
            <a:pPr>
              <a:buNone/>
            </a:pPr>
            <a:endParaRPr lang="en-US" dirty="0"/>
          </a:p>
          <a:p>
            <a:pPr>
              <a:buNone/>
            </a:pPr>
            <a:endParaRPr lang="en-US" dirty="0"/>
          </a:p>
        </p:txBody>
      </p:sp>
      <p:pic>
        <p:nvPicPr>
          <p:cNvPr id="4" name="Picture 3" descr="latex-image-1.pdf"/>
          <p:cNvPicPr>
            <a:picLocks noChangeAspect="1"/>
          </p:cNvPicPr>
          <p:nvPr/>
        </p:nvPicPr>
        <p:blipFill>
          <a:blip r:embed="rId3" cstate="print"/>
          <a:stretch>
            <a:fillRect/>
          </a:stretch>
        </p:blipFill>
        <p:spPr>
          <a:xfrm>
            <a:off x="1943100" y="1525588"/>
            <a:ext cx="5105400" cy="431800"/>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19</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40876556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K-means Clustering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0629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609600" y="1915180"/>
            <a:ext cx="7752250" cy="2961620"/>
            <a:chOff x="609600" y="914400"/>
            <a:chExt cx="7752250" cy="2961620"/>
          </a:xfrm>
        </p:grpSpPr>
        <p:sp>
          <p:nvSpPr>
            <p:cNvPr id="2" name="TextBox 1"/>
            <p:cNvSpPr txBox="1"/>
            <p:nvPr/>
          </p:nvSpPr>
          <p:spPr>
            <a:xfrm>
              <a:off x="609600" y="3352800"/>
              <a:ext cx="7752250" cy="523220"/>
            </a:xfrm>
            <a:prstGeom prst="rect">
              <a:avLst/>
            </a:prstGeom>
            <a:noFill/>
          </p:spPr>
          <p:txBody>
            <a:bodyPr wrap="none" rtlCol="0">
              <a:spAutoFit/>
            </a:bodyPr>
            <a:lstStyle/>
            <a:p>
              <a:r>
                <a:rPr lang="en-US" sz="2800" dirty="0" smtClean="0"/>
                <a:t>Y = b0+b1*</a:t>
              </a:r>
              <a:r>
                <a:rPr lang="en-US" sz="2800" dirty="0" err="1" smtClean="0"/>
                <a:t>educ</a:t>
              </a:r>
              <a:r>
                <a:rPr lang="en-US" sz="2800" dirty="0" smtClean="0"/>
                <a:t> + b2* age + b3 *Female + b4 *Male</a:t>
              </a:r>
              <a:endParaRPr lang="en-US" sz="2800" dirty="0"/>
            </a:p>
          </p:txBody>
        </p:sp>
        <p:grpSp>
          <p:nvGrpSpPr>
            <p:cNvPr id="8" name="Group 7"/>
            <p:cNvGrpSpPr/>
            <p:nvPr/>
          </p:nvGrpSpPr>
          <p:grpSpPr>
            <a:xfrm>
              <a:off x="5715000" y="914400"/>
              <a:ext cx="1981200" cy="2484120"/>
              <a:chOff x="5715000" y="914400"/>
              <a:chExt cx="1981200" cy="2484120"/>
            </a:xfrm>
          </p:grpSpPr>
          <p:cxnSp>
            <p:nvCxnSpPr>
              <p:cNvPr id="4" name="Straight Arrow Connector 3"/>
              <p:cNvCxnSpPr/>
              <p:nvPr/>
            </p:nvCxnSpPr>
            <p:spPr>
              <a:xfrm>
                <a:off x="6858000" y="2209800"/>
                <a:ext cx="838200" cy="118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5715000" y="2209800"/>
                <a:ext cx="838200" cy="118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032695" y="914400"/>
                <a:ext cx="1358705" cy="1200329"/>
              </a:xfrm>
              <a:prstGeom prst="rect">
                <a:avLst/>
              </a:prstGeom>
              <a:noFill/>
            </p:spPr>
            <p:txBody>
              <a:bodyPr wrap="none" rtlCol="0">
                <a:spAutoFit/>
              </a:bodyPr>
              <a:lstStyle/>
              <a:p>
                <a:r>
                  <a:rPr lang="en-US" sz="2400" b="1" dirty="0" smtClean="0"/>
                  <a:t>Gender</a:t>
                </a:r>
              </a:p>
              <a:p>
                <a:r>
                  <a:rPr lang="en-US" sz="2400" b="1" dirty="0" smtClean="0"/>
                  <a:t>Indicator</a:t>
                </a:r>
              </a:p>
              <a:p>
                <a:r>
                  <a:rPr lang="en-US" sz="2400" b="1" dirty="0" smtClean="0"/>
                  <a:t>Variables</a:t>
                </a:r>
                <a:endParaRPr lang="en-US" sz="2400" b="1" dirty="0"/>
              </a:p>
            </p:txBody>
          </p:sp>
        </p:grpSp>
      </p:grpSp>
      <p:sp>
        <p:nvSpPr>
          <p:cNvPr id="7" name="TextBox 6"/>
          <p:cNvSpPr txBox="1"/>
          <p:nvPr/>
        </p:nvSpPr>
        <p:spPr>
          <a:xfrm>
            <a:off x="304800" y="391180"/>
            <a:ext cx="8668592" cy="523220"/>
          </a:xfrm>
          <a:prstGeom prst="rect">
            <a:avLst/>
          </a:prstGeom>
          <a:noFill/>
        </p:spPr>
        <p:txBody>
          <a:bodyPr wrap="none" rtlCol="0">
            <a:spAutoFit/>
          </a:bodyPr>
          <a:lstStyle/>
          <a:p>
            <a:r>
              <a:rPr lang="en-US" sz="2800" dirty="0" smtClean="0"/>
              <a:t>Example with indicator variables for a categorical attribute</a:t>
            </a:r>
            <a:endParaRPr lang="en-US" sz="2800" dirty="0"/>
          </a:p>
        </p:txBody>
      </p:sp>
    </p:spTree>
    <p:extLst>
      <p:ext uri="{BB962C8B-B14F-4D97-AF65-F5344CB8AC3E}">
        <p14:creationId xmlns:p14="http://schemas.microsoft.com/office/powerpoint/2010/main" val="2091146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4199431529"/>
              </p:ext>
            </p:extLst>
          </p:nvPr>
        </p:nvGraphicFramePr>
        <p:xfrm>
          <a:off x="304800" y="1192784"/>
          <a:ext cx="8382000" cy="5208016"/>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400" b="1" dirty="0">
                          <a:latin typeface="Calibri"/>
                          <a:ea typeface="Times New Roman"/>
                          <a:cs typeface="Calibri"/>
                        </a:rPr>
                        <a:t>Reasons to Choose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dirty="0">
                          <a:latin typeface="Calibri"/>
                          <a:ea typeface="Times New Roman"/>
                          <a:cs typeface="Calibri"/>
                        </a:rPr>
                        <a:t>Cautions (-)</a:t>
                      </a:r>
                      <a:endParaRPr lang="en-US" sz="2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Concise </a:t>
                      </a:r>
                      <a:r>
                        <a:rPr lang="en-US" sz="1800" dirty="0" smtClean="0">
                          <a:latin typeface="Calibri"/>
                          <a:ea typeface="Times New Roman"/>
                          <a:cs typeface="Calibri"/>
                        </a:rPr>
                        <a:t>representation (</a:t>
                      </a:r>
                      <a:r>
                        <a:rPr lang="en-US" sz="1800" dirty="0">
                          <a:latin typeface="Calibri"/>
                          <a:ea typeface="Times New Roman"/>
                          <a:cs typeface="Calibri"/>
                        </a:rPr>
                        <a:t>the coefficients)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 not handle missing values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redundant variables, correlated variables </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Lose </a:t>
                      </a:r>
                      <a:r>
                        <a:rPr lang="en-US" sz="1800" dirty="0">
                          <a:latin typeface="Calibri"/>
                          <a:ea typeface="Times New Roman"/>
                          <a:cs typeface="Calibri"/>
                        </a:rPr>
                        <a:t>some explanatory value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Assumes that each variable affects the outcome linearly and additively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Variable transformations and modeling variable interactions can alleviate this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A good idea to take the log of monetary amounts or any variable with a wide dynamic range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Explanatory value</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smtClean="0">
                          <a:latin typeface="Calibri"/>
                          <a:ea typeface="Times New Roman"/>
                          <a:cs typeface="Calibri"/>
                        </a:rPr>
                        <a:t>Relative </a:t>
                      </a:r>
                      <a:r>
                        <a:rPr lang="en-US" sz="1800" dirty="0">
                          <a:latin typeface="Calibri"/>
                          <a:ea typeface="Times New Roman"/>
                          <a:cs typeface="Calibri"/>
                        </a:rPr>
                        <a:t>impact of each variable on the outcome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Can't handle variables that affect the outcome in a discontinuous </a:t>
                      </a:r>
                      <a:r>
                        <a:rPr lang="en-US" sz="1800" dirty="0" smtClean="0">
                          <a:latin typeface="Calibri"/>
                          <a:ea typeface="Calibri"/>
                          <a:cs typeface="Calibri"/>
                        </a:rPr>
                        <a:t>way</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Step functions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Doesn't work well with discrete drivers that have a lot of distinct values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For example, ZIP code</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228600"/>
            <a:ext cx="8458200" cy="762000"/>
          </a:xfrm>
        </p:spPr>
        <p:txBody>
          <a:bodyPr>
            <a:noAutofit/>
          </a:bodyPr>
          <a:lstStyle/>
          <a:p>
            <a:r>
              <a:rPr lang="en-US" sz="3200" dirty="0" smtClean="0"/>
              <a:t>Linear Regression - Reasons to Choose (+) and </a:t>
            </a:r>
            <a:br>
              <a:rPr lang="en-US" sz="3200" dirty="0" smtClean="0"/>
            </a:br>
            <a:r>
              <a:rPr lang="en-US" sz="3200" dirty="0" smtClean="0"/>
              <a:t>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21</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p14="http://schemas.microsoft.com/office/powerpoint/2010/main" val="2543536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Logistic Regression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40448189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Grp="1" noChangeAspect="1"/>
          </p:cNvGraphicFramePr>
          <p:nvPr>
            <p:ph sz="half" idx="1"/>
          </p:nvPr>
        </p:nvGraphicFramePr>
        <p:xfrm>
          <a:off x="1727200" y="4122738"/>
          <a:ext cx="1727200" cy="365125"/>
        </p:xfrm>
        <a:graphic>
          <a:graphicData uri="http://schemas.openxmlformats.org/presentationml/2006/ole">
            <mc:AlternateContent xmlns:mc="http://schemas.openxmlformats.org/markup-compatibility/2006">
              <mc:Choice xmlns:v="urn:schemas-microsoft-com:vml" Requires="v">
                <p:oleObj spid="_x0000_s2086" name="Equation" r:id="rId3" imgW="1727200" imgH="419100" progId="Equation.DSMT4">
                  <p:embed/>
                </p:oleObj>
              </mc:Choice>
              <mc:Fallback>
                <p:oleObj name="Equation" r:id="rId3" imgW="17272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122738"/>
                        <a:ext cx="17272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3"/>
          <p:cNvGraphicFramePr>
            <a:graphicFrameLocks noGrp="1" noChangeAspect="1"/>
          </p:cNvGraphicFramePr>
          <p:nvPr>
            <p:ph sz="quarter" idx="2"/>
          </p:nvPr>
        </p:nvGraphicFramePr>
        <p:xfrm>
          <a:off x="6102350" y="3194050"/>
          <a:ext cx="901700" cy="365125"/>
        </p:xfrm>
        <a:graphic>
          <a:graphicData uri="http://schemas.openxmlformats.org/presentationml/2006/ole">
            <mc:AlternateContent xmlns:mc="http://schemas.openxmlformats.org/markup-compatibility/2006">
              <mc:Choice xmlns:v="urn:schemas-microsoft-com:vml" Requires="v">
                <p:oleObj spid="_x0000_s2087" name="Equation" r:id="rId5" imgW="901309" imgH="418918" progId="Equation.DSMT4">
                  <p:embed/>
                </p:oleObj>
              </mc:Choice>
              <mc:Fallback>
                <p:oleObj name="Equation" r:id="rId5" imgW="901309" imgH="418918"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2350" y="3194050"/>
                        <a:ext cx="901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3316" name="Picture 4" descr="Logistic-curv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1771650"/>
            <a:ext cx="5867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17" name="Object 5"/>
          <p:cNvGraphicFramePr>
            <a:graphicFrameLocks noGrp="1" noChangeAspect="1"/>
          </p:cNvGraphicFramePr>
          <p:nvPr>
            <p:ph sz="quarter" idx="3"/>
          </p:nvPr>
        </p:nvGraphicFramePr>
        <p:xfrm>
          <a:off x="1905000" y="990600"/>
          <a:ext cx="5029200" cy="763588"/>
        </p:xfrm>
        <a:graphic>
          <a:graphicData uri="http://schemas.openxmlformats.org/presentationml/2006/ole">
            <mc:AlternateContent xmlns:mc="http://schemas.openxmlformats.org/markup-compatibility/2006">
              <mc:Choice xmlns:v="urn:schemas-microsoft-com:vml" Requires="v">
                <p:oleObj spid="_x0000_s2088" name="Equation" r:id="rId8" imgW="3098800" imgH="469900" progId="Equation.DSMT4">
                  <p:embed/>
                </p:oleObj>
              </mc:Choice>
              <mc:Fallback>
                <p:oleObj name="Equation" r:id="rId8" imgW="3098800" imgH="4699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990600"/>
                        <a:ext cx="5029200"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8" name="Text Box 6"/>
          <p:cNvSpPr txBox="1">
            <a:spLocks noChangeArrowheads="1"/>
          </p:cNvSpPr>
          <p:nvPr/>
        </p:nvSpPr>
        <p:spPr bwMode="auto">
          <a:xfrm>
            <a:off x="1828800" y="304800"/>
            <a:ext cx="525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b="1" u="sng">
                <a:latin typeface="Times New Roman" pitchFamily="18" charset="0"/>
              </a:rPr>
              <a:t>The Logistic Curve</a:t>
            </a:r>
          </a:p>
        </p:txBody>
      </p:sp>
      <p:sp>
        <p:nvSpPr>
          <p:cNvPr id="13319" name="Text Box 7"/>
          <p:cNvSpPr txBox="1">
            <a:spLocks noChangeArrowheads="1"/>
          </p:cNvSpPr>
          <p:nvPr/>
        </p:nvSpPr>
        <p:spPr bwMode="auto">
          <a:xfrm>
            <a:off x="3581400" y="6080125"/>
            <a:ext cx="2209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000" i="1">
                <a:latin typeface="Times New Roman" pitchFamily="18" charset="0"/>
              </a:rPr>
              <a:t>z </a:t>
            </a:r>
            <a:r>
              <a:rPr lang="en-US" altLang="en-US" sz="3000">
                <a:latin typeface="Times New Roman" pitchFamily="18" charset="0"/>
              </a:rPr>
              <a:t>(log odds)</a:t>
            </a:r>
            <a:endParaRPr lang="en-US" altLang="en-US" sz="3000" i="1">
              <a:latin typeface="Times New Roman" pitchFamily="18" charset="0"/>
            </a:endParaRPr>
          </a:p>
        </p:txBody>
      </p:sp>
      <p:sp>
        <p:nvSpPr>
          <p:cNvPr id="13320" name="Text Box 8"/>
          <p:cNvSpPr txBox="1">
            <a:spLocks noChangeArrowheads="1"/>
          </p:cNvSpPr>
          <p:nvPr/>
        </p:nvSpPr>
        <p:spPr bwMode="auto">
          <a:xfrm rot="-5400000">
            <a:off x="-289719" y="3626644"/>
            <a:ext cx="33829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50000"/>
              </a:spcBef>
              <a:buFontTx/>
              <a:buNone/>
            </a:pPr>
            <a:r>
              <a:rPr lang="en-US" altLang="en-US" sz="3000" i="1">
                <a:latin typeface="Times New Roman" pitchFamily="18" charset="0"/>
              </a:rPr>
              <a:t>p </a:t>
            </a:r>
            <a:r>
              <a:rPr lang="en-US" altLang="en-US" sz="3000">
                <a:latin typeface="Times New Roman" pitchFamily="18" charset="0"/>
              </a:rPr>
              <a:t>(probability)</a:t>
            </a:r>
          </a:p>
        </p:txBody>
      </p:sp>
    </p:spTree>
    <p:extLst>
      <p:ext uri="{BB962C8B-B14F-4D97-AF65-F5344CB8AC3E}">
        <p14:creationId xmlns:p14="http://schemas.microsoft.com/office/powerpoint/2010/main" val="314123652"/>
      </p:ext>
    </p:extLst>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457200"/>
            <a:ext cx="7772400" cy="1066800"/>
          </a:xfrm>
        </p:spPr>
        <p:txBody>
          <a:bodyPr/>
          <a:lstStyle/>
          <a:p>
            <a:pPr eaLnBrk="1" hangingPunct="1"/>
            <a:r>
              <a:rPr lang="en-US" altLang="en-US" sz="4000" smtClean="0"/>
              <a:t>The Logistic Regression Model</a:t>
            </a:r>
          </a:p>
        </p:txBody>
      </p:sp>
      <p:graphicFrame>
        <p:nvGraphicFramePr>
          <p:cNvPr id="16387" name="Object 3"/>
          <p:cNvGraphicFramePr>
            <a:graphicFrameLocks noChangeAspect="1"/>
          </p:cNvGraphicFramePr>
          <p:nvPr/>
        </p:nvGraphicFramePr>
        <p:xfrm>
          <a:off x="1122363" y="1981200"/>
          <a:ext cx="7085012" cy="1749425"/>
        </p:xfrm>
        <a:graphic>
          <a:graphicData uri="http://schemas.openxmlformats.org/presentationml/2006/ole">
            <mc:AlternateContent xmlns:mc="http://schemas.openxmlformats.org/markup-compatibility/2006">
              <mc:Choice xmlns:v="urn:schemas-microsoft-com:vml" Requires="v">
                <p:oleObj spid="_x0000_s3098" name="Equation" r:id="rId3" imgW="2781300" imgH="685800" progId="Equation.DSMT4">
                  <p:embed/>
                </p:oleObj>
              </mc:Choice>
              <mc:Fallback>
                <p:oleObj name="Equation" r:id="rId3" imgW="27813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2363" y="1981200"/>
                        <a:ext cx="7085012" cy="174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2" name="Text Box 4"/>
          <p:cNvSpPr txBox="1">
            <a:spLocks noChangeArrowheads="1"/>
          </p:cNvSpPr>
          <p:nvPr/>
        </p:nvSpPr>
        <p:spPr bwMode="auto">
          <a:xfrm>
            <a:off x="4876800" y="1828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b="1">
                <a:solidFill>
                  <a:srgbClr val="FF3300"/>
                </a:solidFill>
                <a:latin typeface="Times New Roman" pitchFamily="18" charset="0"/>
              </a:rPr>
              <a:t>predictor variables</a:t>
            </a:r>
          </a:p>
        </p:txBody>
      </p:sp>
      <p:graphicFrame>
        <p:nvGraphicFramePr>
          <p:cNvPr id="421893" name="Object 5"/>
          <p:cNvGraphicFramePr>
            <a:graphicFrameLocks noChangeAspect="1"/>
          </p:cNvGraphicFramePr>
          <p:nvPr/>
        </p:nvGraphicFramePr>
        <p:xfrm>
          <a:off x="1905000" y="4922838"/>
          <a:ext cx="1981200" cy="1096962"/>
        </p:xfrm>
        <a:graphic>
          <a:graphicData uri="http://schemas.openxmlformats.org/presentationml/2006/ole">
            <mc:AlternateContent xmlns:mc="http://schemas.openxmlformats.org/markup-compatibility/2006">
              <mc:Choice xmlns:v="urn:schemas-microsoft-com:vml" Requires="v">
                <p:oleObj spid="_x0000_s3099" name="Equation" r:id="rId5" imgW="825500" imgH="457200" progId="Equation.3">
                  <p:embed/>
                </p:oleObj>
              </mc:Choice>
              <mc:Fallback>
                <p:oleObj name="Equation" r:id="rId5" imgW="825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922838"/>
                        <a:ext cx="1981200"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1894" name="Text Box 6"/>
          <p:cNvSpPr txBox="1">
            <a:spLocks noChangeArrowheads="1"/>
          </p:cNvSpPr>
          <p:nvPr/>
        </p:nvSpPr>
        <p:spPr bwMode="auto">
          <a:xfrm>
            <a:off x="3810000" y="5181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a:latin typeface="Times New Roman" pitchFamily="18" charset="0"/>
              </a:rPr>
              <a:t>is the log(odds) of the outcome.</a:t>
            </a:r>
          </a:p>
        </p:txBody>
      </p:sp>
      <p:sp>
        <p:nvSpPr>
          <p:cNvPr id="421895" name="Oval 7"/>
          <p:cNvSpPr>
            <a:spLocks noChangeArrowheads="1"/>
          </p:cNvSpPr>
          <p:nvPr/>
        </p:nvSpPr>
        <p:spPr bwMode="auto">
          <a:xfrm>
            <a:off x="4495800" y="2743200"/>
            <a:ext cx="6096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6" name="Oval 8"/>
          <p:cNvSpPr>
            <a:spLocks noChangeArrowheads="1"/>
          </p:cNvSpPr>
          <p:nvPr/>
        </p:nvSpPr>
        <p:spPr bwMode="auto">
          <a:xfrm>
            <a:off x="5638800" y="2743200"/>
            <a:ext cx="6096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7" name="Oval 9"/>
          <p:cNvSpPr>
            <a:spLocks noChangeArrowheads="1"/>
          </p:cNvSpPr>
          <p:nvPr/>
        </p:nvSpPr>
        <p:spPr bwMode="auto">
          <a:xfrm>
            <a:off x="7620000" y="2743200"/>
            <a:ext cx="6096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898" name="Line 10"/>
          <p:cNvSpPr>
            <a:spLocks noChangeShapeType="1"/>
          </p:cNvSpPr>
          <p:nvPr/>
        </p:nvSpPr>
        <p:spPr bwMode="auto">
          <a:xfrm flipH="1">
            <a:off x="5029200" y="2286000"/>
            <a:ext cx="609600" cy="45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899" name="Line 11"/>
          <p:cNvSpPr>
            <a:spLocks noChangeShapeType="1"/>
          </p:cNvSpPr>
          <p:nvPr/>
        </p:nvSpPr>
        <p:spPr bwMode="auto">
          <a:xfrm flipH="1">
            <a:off x="6019800" y="2286000"/>
            <a:ext cx="1524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0" name="Line 12"/>
          <p:cNvSpPr>
            <a:spLocks noChangeShapeType="1"/>
          </p:cNvSpPr>
          <p:nvPr/>
        </p:nvSpPr>
        <p:spPr bwMode="auto">
          <a:xfrm>
            <a:off x="7086600" y="2286000"/>
            <a:ext cx="6858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1" name="Oval 13"/>
          <p:cNvSpPr>
            <a:spLocks noChangeArrowheads="1"/>
          </p:cNvSpPr>
          <p:nvPr/>
        </p:nvSpPr>
        <p:spPr bwMode="auto">
          <a:xfrm>
            <a:off x="2286000" y="3048000"/>
            <a:ext cx="6096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902" name="Oval 14"/>
          <p:cNvSpPr>
            <a:spLocks noChangeArrowheads="1"/>
          </p:cNvSpPr>
          <p:nvPr/>
        </p:nvSpPr>
        <p:spPr bwMode="auto">
          <a:xfrm>
            <a:off x="2133600" y="2438400"/>
            <a:ext cx="609600" cy="6096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endParaRPr lang="en-US" altLang="en-US" sz="2400"/>
          </a:p>
        </p:txBody>
      </p:sp>
      <p:sp>
        <p:nvSpPr>
          <p:cNvPr id="421903" name="Line 15"/>
          <p:cNvSpPr>
            <a:spLocks noChangeShapeType="1"/>
          </p:cNvSpPr>
          <p:nvPr/>
        </p:nvSpPr>
        <p:spPr bwMode="auto">
          <a:xfrm flipV="1">
            <a:off x="1676400" y="2971800"/>
            <a:ext cx="457200" cy="1066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4" name="Line 16"/>
          <p:cNvSpPr>
            <a:spLocks noChangeShapeType="1"/>
          </p:cNvSpPr>
          <p:nvPr/>
        </p:nvSpPr>
        <p:spPr bwMode="auto">
          <a:xfrm flipV="1">
            <a:off x="2057400" y="3657600"/>
            <a:ext cx="304800" cy="3810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905" name="Text Box 17"/>
          <p:cNvSpPr txBox="1">
            <a:spLocks noChangeArrowheads="1"/>
          </p:cNvSpPr>
          <p:nvPr/>
        </p:nvSpPr>
        <p:spPr bwMode="auto">
          <a:xfrm>
            <a:off x="381000" y="3962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
              <a:defRPr sz="3200">
                <a:solidFill>
                  <a:schemeClr val="tx1"/>
                </a:solidFill>
                <a:latin typeface="Arial" charset="0"/>
              </a:defRPr>
            </a:lvl1pPr>
            <a:lvl2pPr marL="742950" indent="-285750" algn="l" eaLnBrk="0" hangingPunct="0">
              <a:spcBef>
                <a:spcPct val="20000"/>
              </a:spcBef>
              <a:buChar char="–"/>
              <a:defRPr sz="2800">
                <a:solidFill>
                  <a:schemeClr val="tx1"/>
                </a:solidFill>
                <a:latin typeface="Arial" charset="0"/>
              </a:defRPr>
            </a:lvl2pPr>
            <a:lvl3pPr marL="1143000" indent="-228600" algn="l" eaLnBrk="0" hangingPunct="0">
              <a:spcBef>
                <a:spcPct val="20000"/>
              </a:spcBef>
              <a:buChar char="•"/>
              <a:defRPr sz="2400">
                <a:solidFill>
                  <a:schemeClr val="tx1"/>
                </a:solidFill>
                <a:latin typeface="Arial" charset="0"/>
              </a:defRPr>
            </a:lvl3pPr>
            <a:lvl4pPr marL="1600200" indent="-228600" algn="l" eaLnBrk="0" hangingPunct="0">
              <a:spcBef>
                <a:spcPct val="20000"/>
              </a:spcBef>
              <a:buChar char="–"/>
              <a:defRPr sz="2000">
                <a:solidFill>
                  <a:schemeClr val="tx1"/>
                </a:solidFill>
                <a:latin typeface="Arial" charset="0"/>
              </a:defRPr>
            </a:lvl4pPr>
            <a:lvl5pPr marL="2057400" indent="-228600" algn="l"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b="1">
                <a:solidFill>
                  <a:srgbClr val="FF3300"/>
                </a:solidFill>
                <a:latin typeface="Times New Roman" pitchFamily="18" charset="0"/>
              </a:rPr>
              <a:t>dichotomous outcome</a:t>
            </a:r>
          </a:p>
        </p:txBody>
      </p:sp>
    </p:spTree>
    <p:extLst>
      <p:ext uri="{BB962C8B-B14F-4D97-AF65-F5344CB8AC3E}">
        <p14:creationId xmlns:p14="http://schemas.microsoft.com/office/powerpoint/2010/main" val="4612172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18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2189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18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18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18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189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18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1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18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19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19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190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19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1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P spid="421894" grpId="0" autoUpdateAnimBg="0"/>
      <p:bldP spid="421895" grpId="0" animBg="1"/>
      <p:bldP spid="421896" grpId="0" animBg="1"/>
      <p:bldP spid="421897" grpId="0" animBg="1"/>
      <p:bldP spid="421898" grpId="0" animBg="1"/>
      <p:bldP spid="421899" grpId="0" animBg="1"/>
      <p:bldP spid="421900" grpId="0" animBg="1"/>
      <p:bldP spid="421901" grpId="0" animBg="1"/>
      <p:bldP spid="421902" grpId="0" animBg="1"/>
      <p:bldP spid="421903" grpId="0" animBg="1"/>
      <p:bldP spid="421904" grpId="0" animBg="1"/>
      <p:bldP spid="4219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609600"/>
            <a:ext cx="7772400" cy="1219200"/>
          </a:xfrm>
        </p:spPr>
        <p:txBody>
          <a:bodyPr/>
          <a:lstStyle/>
          <a:p>
            <a:pPr eaLnBrk="1" hangingPunct="1"/>
            <a:r>
              <a:rPr lang="en-US" altLang="en-US" sz="3200" b="1" u="sng" smtClean="0"/>
              <a:t>Relationship between </a:t>
            </a:r>
            <a:br>
              <a:rPr lang="en-US" altLang="en-US" sz="3200" b="1" u="sng" smtClean="0"/>
            </a:br>
            <a:r>
              <a:rPr lang="en-US" altLang="en-US" sz="3200" b="1" u="sng" smtClean="0"/>
              <a:t>Odds &amp; Probability</a:t>
            </a:r>
          </a:p>
        </p:txBody>
      </p:sp>
      <p:graphicFrame>
        <p:nvGraphicFramePr>
          <p:cNvPr id="19459" name="Object 3"/>
          <p:cNvGraphicFramePr>
            <a:graphicFrameLocks noGrp="1" noChangeAspect="1"/>
          </p:cNvGraphicFramePr>
          <p:nvPr>
            <p:ph idx="1"/>
          </p:nvPr>
        </p:nvGraphicFramePr>
        <p:xfrm>
          <a:off x="1219200" y="2325688"/>
          <a:ext cx="6781800" cy="3160712"/>
        </p:xfrm>
        <a:graphic>
          <a:graphicData uri="http://schemas.openxmlformats.org/presentationml/2006/ole">
            <mc:AlternateContent xmlns:mc="http://schemas.openxmlformats.org/markup-compatibility/2006">
              <mc:Choice xmlns:v="urn:schemas-microsoft-com:vml" Requires="v">
                <p:oleObj spid="_x0000_s4110" name="Equation" r:id="rId3" imgW="2324100" imgH="1244600" progId="Equation.DSMT4">
                  <p:embed/>
                </p:oleObj>
              </mc:Choice>
              <mc:Fallback>
                <p:oleObj name="Equation" r:id="rId3" imgW="2324100" imgH="1244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325688"/>
                        <a:ext cx="6781800" cy="3160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28840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extLst>
              <p:ext uri="{D42A27DB-BD31-4B8C-83A1-F6EECF244321}">
                <p14:modId xmlns:p14="http://schemas.microsoft.com/office/powerpoint/2010/main" val="419902058"/>
              </p:ext>
            </p:extLst>
          </p:nvPr>
        </p:nvGraphicFramePr>
        <p:xfrm>
          <a:off x="381000" y="1259332"/>
          <a:ext cx="8382000" cy="4989068"/>
        </p:xfrm>
        <a:graphic>
          <a:graphicData uri="http://schemas.openxmlformats.org/drawingml/2006/table">
            <a:tbl>
              <a:tblPr firstRow="1" bandRow="1">
                <a:tableStyleId>{5C22544A-7EE6-4342-B048-85BDC9FD1C3A}</a:tableStyleId>
              </a:tblPr>
              <a:tblGrid>
                <a:gridCol w="4191000"/>
                <a:gridCol w="4191000"/>
              </a:tblGrid>
              <a:tr h="376592">
                <a:tc>
                  <a:txBody>
                    <a:bodyPr/>
                    <a:lstStyle/>
                    <a:p>
                      <a:pPr marL="0" marR="0" algn="ctr">
                        <a:lnSpc>
                          <a:spcPct val="115000"/>
                        </a:lnSpc>
                        <a:spcBef>
                          <a:spcPts val="0"/>
                        </a:spcBef>
                        <a:spcAft>
                          <a:spcPts val="0"/>
                        </a:spcAft>
                      </a:pPr>
                      <a:r>
                        <a:rPr lang="en-US" sz="1800" b="1" dirty="0">
                          <a:latin typeface="Calibri"/>
                          <a:ea typeface="Times New Roman"/>
                          <a:cs typeface="Calibri"/>
                        </a:rPr>
                        <a:t>Reasons to Choose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Times New Roman"/>
                          <a:cs typeface="Calibri"/>
                        </a:rPr>
                        <a:t>Cautions (-)</a:t>
                      </a:r>
                      <a:endParaRPr lang="en-US" sz="18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Explanatory value:</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Relative impact of each variable on the outcome in a more complicated way than linear regression</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 not handle missing values well</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95018">
                <a:tc>
                  <a:txBody>
                    <a:bodyPr/>
                    <a:lstStyle/>
                    <a:p>
                      <a:pPr marL="0" marR="0" algn="just">
                        <a:lnSpc>
                          <a:spcPct val="115000"/>
                        </a:lnSpc>
                        <a:spcBef>
                          <a:spcPts val="0"/>
                        </a:spcBef>
                        <a:spcAft>
                          <a:spcPts val="0"/>
                        </a:spcAft>
                      </a:pPr>
                      <a:r>
                        <a:rPr lang="en-US" sz="1400" dirty="0">
                          <a:latin typeface="Calibri"/>
                          <a:ea typeface="Times New Roman"/>
                          <a:cs typeface="Calibri"/>
                        </a:rPr>
                        <a:t>Robust with redundant variables, correlated variables</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Lose some explanatory value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Assumes that each variable affects the log-odds of the outcome linearly and additively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Variable transformations and modeling </a:t>
                      </a:r>
                      <a:r>
                        <a:rPr lang="en-US" sz="1400" dirty="0" smtClean="0">
                          <a:latin typeface="Calibri"/>
                          <a:ea typeface="Calibri"/>
                          <a:cs typeface="Calibri"/>
                        </a:rPr>
                        <a:t>variable </a:t>
                      </a:r>
                      <a:r>
                        <a:rPr lang="en-US" sz="1400" dirty="0">
                          <a:latin typeface="Calibri"/>
                          <a:ea typeface="Calibri"/>
                          <a:cs typeface="Calibri"/>
                        </a:rPr>
                        <a:t>interactions can alleviate this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A good idea to take the log of monetary amounts or any variable with a wide dynamic range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Concise representation with the </a:t>
                      </a:r>
                      <a:endParaRPr lang="en-US" sz="1400" dirty="0">
                        <a:latin typeface="Calibri"/>
                        <a:ea typeface="Calibri"/>
                        <a:cs typeface="Times New Roman"/>
                      </a:endParaRPr>
                    </a:p>
                    <a:p>
                      <a:pPr marL="0" marR="0" algn="just">
                        <a:lnSpc>
                          <a:spcPct val="115000"/>
                        </a:lnSpc>
                        <a:spcBef>
                          <a:spcPts val="0"/>
                        </a:spcBef>
                        <a:spcAft>
                          <a:spcPts val="0"/>
                        </a:spcAft>
                      </a:pPr>
                      <a:r>
                        <a:rPr lang="en-US" sz="1400" dirty="0">
                          <a:latin typeface="Calibri"/>
                          <a:ea typeface="Times New Roman"/>
                          <a:cs typeface="Calibri"/>
                        </a:rPr>
                        <a:t>the coefficients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Cannot handle variables that affect the outcome in a discontinuous way.</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Step functions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7509">
                <a:tc>
                  <a:txBody>
                    <a:bodyPr/>
                    <a:lstStyle/>
                    <a:p>
                      <a:pPr marL="0" marR="0" algn="just">
                        <a:lnSpc>
                          <a:spcPct val="115000"/>
                        </a:lnSpc>
                        <a:spcBef>
                          <a:spcPts val="0"/>
                        </a:spcBef>
                        <a:spcAft>
                          <a:spcPts val="0"/>
                        </a:spcAft>
                      </a:pPr>
                      <a:r>
                        <a:rPr lang="en-US" sz="1400" dirty="0">
                          <a:latin typeface="Calibri"/>
                          <a:ea typeface="Times New Roman"/>
                          <a:cs typeface="Calibri"/>
                        </a:rPr>
                        <a:t>Easy to score data</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Calibri"/>
                          <a:ea typeface="Calibri"/>
                          <a:cs typeface="Calibri"/>
                        </a:rPr>
                        <a:t>Doesn't work well with discrete drivers that have a lot of distinct values</a:t>
                      </a:r>
                      <a:endParaRPr lang="en-US" sz="1400" dirty="0">
                        <a:latin typeface="Calibri"/>
                        <a:ea typeface="Calibri"/>
                        <a:cs typeface="Times New Roman"/>
                      </a:endParaRPr>
                    </a:p>
                    <a:p>
                      <a:pPr marL="457200" marR="0">
                        <a:lnSpc>
                          <a:spcPct val="115000"/>
                        </a:lnSpc>
                        <a:spcBef>
                          <a:spcPts val="0"/>
                        </a:spcBef>
                        <a:spcAft>
                          <a:spcPts val="0"/>
                        </a:spcAft>
                      </a:pPr>
                      <a:r>
                        <a:rPr lang="en-US" sz="1400" dirty="0">
                          <a:latin typeface="Calibri"/>
                          <a:ea typeface="Calibri"/>
                          <a:cs typeface="Calibri"/>
                        </a:rPr>
                        <a:t>For example, ZIP code</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6592">
                <a:tc>
                  <a:txBody>
                    <a:bodyPr/>
                    <a:lstStyle/>
                    <a:p>
                      <a:pPr marL="0" marR="0" algn="just">
                        <a:lnSpc>
                          <a:spcPct val="115000"/>
                        </a:lnSpc>
                        <a:spcBef>
                          <a:spcPts val="0"/>
                        </a:spcBef>
                        <a:spcAft>
                          <a:spcPts val="0"/>
                        </a:spcAft>
                      </a:pPr>
                      <a:r>
                        <a:rPr lang="en-US" sz="1400" dirty="0">
                          <a:latin typeface="Calibri"/>
                          <a:ea typeface="Times New Roman"/>
                          <a:cs typeface="Calibri"/>
                        </a:rPr>
                        <a:t>Returns good probability estimates of an event</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8339">
                <a:tc>
                  <a:txBody>
                    <a:bodyPr/>
                    <a:lstStyle/>
                    <a:p>
                      <a:pPr marL="0" marR="0" algn="just">
                        <a:lnSpc>
                          <a:spcPct val="115000"/>
                        </a:lnSpc>
                        <a:spcBef>
                          <a:spcPts val="0"/>
                        </a:spcBef>
                        <a:spcAft>
                          <a:spcPts val="0"/>
                        </a:spcAft>
                      </a:pPr>
                      <a:r>
                        <a:rPr lang="en-US" sz="1400" dirty="0">
                          <a:latin typeface="Calibri"/>
                          <a:ea typeface="Times New Roman"/>
                          <a:cs typeface="Calibri"/>
                        </a:rPr>
                        <a:t>Preserves the summary statistics of the training data</a:t>
                      </a:r>
                      <a:endParaRPr lang="en-US" sz="1400" dirty="0">
                        <a:latin typeface="Calibri"/>
                        <a:ea typeface="Calibri"/>
                        <a:cs typeface="Times New Roman"/>
                      </a:endParaRPr>
                    </a:p>
                    <a:p>
                      <a:pPr marL="457200" marR="0" algn="just">
                        <a:lnSpc>
                          <a:spcPct val="115000"/>
                        </a:lnSpc>
                        <a:spcBef>
                          <a:spcPts val="0"/>
                        </a:spcBef>
                        <a:spcAft>
                          <a:spcPts val="0"/>
                        </a:spcAft>
                      </a:pPr>
                      <a:r>
                        <a:rPr lang="en-US" sz="1400" dirty="0">
                          <a:latin typeface="Calibri"/>
                          <a:ea typeface="Times New Roman"/>
                          <a:cs typeface="Calibri"/>
                        </a:rPr>
                        <a:t>"The probabilities equal the counts"</a:t>
                      </a:r>
                      <a:endParaRPr lang="en-US" sz="1400" dirty="0">
                        <a:latin typeface="Calibri"/>
                        <a:ea typeface="Calibri"/>
                        <a:cs typeface="Times New Roman"/>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400" dirty="0">
                        <a:latin typeface="Calibri"/>
                        <a:ea typeface="Calibri"/>
                        <a:cs typeface="Calibri"/>
                      </a:endParaRPr>
                    </a:p>
                  </a:txBody>
                  <a:tcPr marL="65713" marR="6571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228600" y="228600"/>
            <a:ext cx="8458200" cy="762000"/>
          </a:xfrm>
        </p:spPr>
        <p:txBody>
          <a:bodyPr>
            <a:noAutofit/>
          </a:bodyPr>
          <a:lstStyle/>
          <a:p>
            <a:r>
              <a:rPr lang="en-US" sz="3200" dirty="0" smtClean="0"/>
              <a:t>Logistic Regression - Reasons to Choose (+) and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26</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p14="http://schemas.microsoft.com/office/powerpoint/2010/main" val="37103318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Naïve Bayes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39574347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Bayesian Classification</a:t>
            </a:r>
          </a:p>
        </p:txBody>
      </p:sp>
      <p:sp>
        <p:nvSpPr>
          <p:cNvPr id="6147" name="Rectangle 3"/>
          <p:cNvSpPr>
            <a:spLocks noGrp="1" noChangeArrowheads="1"/>
          </p:cNvSpPr>
          <p:nvPr>
            <p:ph idx="1"/>
          </p:nvPr>
        </p:nvSpPr>
        <p:spPr/>
        <p:txBody>
          <a:bodyPr/>
          <a:lstStyle/>
          <a:p>
            <a:r>
              <a:rPr lang="en-US" altLang="en-US" smtClean="0"/>
              <a:t>Problem statement:</a:t>
            </a:r>
          </a:p>
          <a:p>
            <a:pPr lvl="1"/>
            <a:r>
              <a:rPr lang="en-US" altLang="en-US" smtClean="0"/>
              <a:t>Given features X</a:t>
            </a:r>
            <a:r>
              <a:rPr lang="en-US" altLang="en-US" baseline="-25000" smtClean="0"/>
              <a:t>1</a:t>
            </a:r>
            <a:r>
              <a:rPr lang="en-US" altLang="en-US" smtClean="0"/>
              <a:t>,X</a:t>
            </a:r>
            <a:r>
              <a:rPr lang="en-US" altLang="en-US" baseline="-25000" smtClean="0"/>
              <a:t>2</a:t>
            </a:r>
            <a:r>
              <a:rPr lang="en-US" altLang="en-US" smtClean="0"/>
              <a:t>,…,X</a:t>
            </a:r>
            <a:r>
              <a:rPr lang="en-US" altLang="en-US" baseline="-25000" smtClean="0"/>
              <a:t>n</a:t>
            </a:r>
            <a:endParaRPr lang="en-US" altLang="en-US" smtClean="0"/>
          </a:p>
          <a:p>
            <a:pPr lvl="1"/>
            <a:r>
              <a:rPr lang="en-US" altLang="en-US" smtClean="0"/>
              <a:t>Predict a label Y</a:t>
            </a:r>
          </a:p>
        </p:txBody>
      </p:sp>
    </p:spTree>
    <p:extLst>
      <p:ext uri="{BB962C8B-B14F-4D97-AF65-F5344CB8AC3E}">
        <p14:creationId xmlns:p14="http://schemas.microsoft.com/office/powerpoint/2010/main" val="3862110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The Bayes Classifier</a:t>
            </a:r>
          </a:p>
        </p:txBody>
      </p:sp>
      <p:sp>
        <p:nvSpPr>
          <p:cNvPr id="9219" name="Rectangle 3"/>
          <p:cNvSpPr>
            <a:spLocks noGrp="1" noChangeArrowheads="1"/>
          </p:cNvSpPr>
          <p:nvPr>
            <p:ph idx="1"/>
          </p:nvPr>
        </p:nvSpPr>
        <p:spPr/>
        <p:txBody>
          <a:bodyPr/>
          <a:lstStyle/>
          <a:p>
            <a:pPr>
              <a:lnSpc>
                <a:spcPct val="90000"/>
              </a:lnSpc>
            </a:pPr>
            <a:r>
              <a:rPr lang="en-US" altLang="en-US" sz="2400" smtClean="0"/>
              <a:t>Use Bayes Rule!</a:t>
            </a:r>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r>
              <a:rPr lang="en-US" altLang="en-US" sz="2400" smtClean="0"/>
              <a:t>Why did this help?  Well, we think that we might be able to specify how features are “generated” by the class label</a:t>
            </a:r>
          </a:p>
          <a:p>
            <a:pPr>
              <a:lnSpc>
                <a:spcPct val="90000"/>
              </a:lnSpc>
            </a:pPr>
            <a:endParaRPr lang="en-US" altLang="en-US" sz="2400" smtClean="0"/>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711450"/>
            <a:ext cx="6781800"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6"/>
          <p:cNvSpPr txBox="1">
            <a:spLocks noChangeArrowheads="1"/>
          </p:cNvSpPr>
          <p:nvPr/>
        </p:nvSpPr>
        <p:spPr bwMode="auto">
          <a:xfrm>
            <a:off x="5029200" y="415925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chemeClr val="hlink"/>
                </a:solidFill>
              </a:rPr>
              <a:t>Normalization Constant</a:t>
            </a:r>
          </a:p>
        </p:txBody>
      </p:sp>
      <p:sp>
        <p:nvSpPr>
          <p:cNvPr id="9222" name="Text Box 7"/>
          <p:cNvSpPr txBox="1">
            <a:spLocks noChangeArrowheads="1"/>
          </p:cNvSpPr>
          <p:nvPr/>
        </p:nvSpPr>
        <p:spPr bwMode="auto">
          <a:xfrm>
            <a:off x="4495800" y="240665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rgbClr val="0000FF"/>
                </a:solidFill>
              </a:rPr>
              <a:t>Likelihood</a:t>
            </a:r>
          </a:p>
        </p:txBody>
      </p:sp>
      <p:sp>
        <p:nvSpPr>
          <p:cNvPr id="9223" name="Text Box 8"/>
          <p:cNvSpPr txBox="1">
            <a:spLocks noChangeArrowheads="1"/>
          </p:cNvSpPr>
          <p:nvPr/>
        </p:nvSpPr>
        <p:spPr bwMode="auto">
          <a:xfrm>
            <a:off x="7696200" y="240665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ltLang="en-US" sz="1600">
                <a:solidFill>
                  <a:srgbClr val="800080"/>
                </a:solidFill>
              </a:rPr>
              <a:t>Prior</a:t>
            </a:r>
          </a:p>
        </p:txBody>
      </p:sp>
      <p:sp>
        <p:nvSpPr>
          <p:cNvPr id="9224" name="Line 9"/>
          <p:cNvSpPr>
            <a:spLocks noChangeShapeType="1"/>
          </p:cNvSpPr>
          <p:nvPr/>
        </p:nvSpPr>
        <p:spPr bwMode="auto">
          <a:xfrm flipH="1">
            <a:off x="7924800" y="271145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10"/>
          <p:cNvSpPr>
            <a:spLocks noChangeShapeType="1"/>
          </p:cNvSpPr>
          <p:nvPr/>
        </p:nvSpPr>
        <p:spPr bwMode="auto">
          <a:xfrm>
            <a:off x="5029200" y="2711450"/>
            <a:ext cx="152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2"/>
          <p:cNvSpPr>
            <a:spLocks noChangeShapeType="1"/>
          </p:cNvSpPr>
          <p:nvPr/>
        </p:nvSpPr>
        <p:spPr bwMode="auto">
          <a:xfrm flipV="1">
            <a:off x="6172200" y="400685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60337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K-Means Clustering - What </a:t>
            </a:r>
            <a:r>
              <a:rPr lang="en-US" dirty="0"/>
              <a:t>is it?</a:t>
            </a:r>
          </a:p>
        </p:txBody>
      </p:sp>
      <p:sp>
        <p:nvSpPr>
          <p:cNvPr id="6" name="Content Placeholder 5"/>
          <p:cNvSpPr>
            <a:spLocks noGrp="1"/>
          </p:cNvSpPr>
          <p:nvPr>
            <p:ph idx="1"/>
          </p:nvPr>
        </p:nvSpPr>
        <p:spPr>
          <a:xfrm>
            <a:off x="304800" y="1371600"/>
            <a:ext cx="8305800" cy="4724400"/>
          </a:xfrm>
        </p:spPr>
        <p:txBody>
          <a:bodyPr>
            <a:normAutofit/>
          </a:bodyPr>
          <a:lstStyle/>
          <a:p>
            <a:r>
              <a:rPr lang="en-US" sz="2800" dirty="0"/>
              <a:t>Used for clustering numerical data, usually a set of measurements about objects of </a:t>
            </a:r>
            <a:r>
              <a:rPr lang="en-US" sz="2800" dirty="0" smtClean="0"/>
              <a:t>interest.</a:t>
            </a:r>
          </a:p>
          <a:p>
            <a:endParaRPr lang="en-US" sz="2800" dirty="0"/>
          </a:p>
          <a:p>
            <a:r>
              <a:rPr lang="en-US" sz="2800" dirty="0">
                <a:solidFill>
                  <a:srgbClr val="007DC3"/>
                </a:solidFill>
              </a:rPr>
              <a:t>Input:</a:t>
            </a:r>
            <a:r>
              <a:rPr lang="en-US" sz="2800" dirty="0"/>
              <a:t> numerical. There must be a distance metric defined over the variable space</a:t>
            </a:r>
            <a:r>
              <a:rPr lang="en-US" sz="2800" dirty="0" smtClean="0"/>
              <a:t>.</a:t>
            </a:r>
          </a:p>
          <a:p>
            <a:pPr lvl="1"/>
            <a:r>
              <a:rPr lang="en-US" sz="2400" dirty="0" smtClean="0"/>
              <a:t>Euclidian distance </a:t>
            </a:r>
          </a:p>
          <a:p>
            <a:pPr lvl="1"/>
            <a:endParaRPr lang="en-US" sz="2400" dirty="0"/>
          </a:p>
          <a:p>
            <a:r>
              <a:rPr lang="en-US" sz="2800" dirty="0">
                <a:solidFill>
                  <a:srgbClr val="007DC3"/>
                </a:solidFill>
              </a:rPr>
              <a:t>Output:</a:t>
            </a:r>
            <a:r>
              <a:rPr lang="en-US" sz="2800" dirty="0"/>
              <a:t> The centers of each discovered cluster, and the assignment of each input datum to a </a:t>
            </a:r>
            <a:r>
              <a:rPr lang="en-US" sz="2800" dirty="0" smtClean="0"/>
              <a:t>cluster.</a:t>
            </a:r>
            <a:endParaRPr lang="en-US" sz="2800" dirty="0"/>
          </a:p>
          <a:p>
            <a:pPr lvl="1"/>
            <a:r>
              <a:rPr lang="en-US" sz="2400" dirty="0" smtClean="0"/>
              <a:t>Centroid</a:t>
            </a:r>
            <a:endParaRPr lang="en-US" sz="2400" dirty="0"/>
          </a:p>
        </p:txBody>
      </p:sp>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3</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8648762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Model Parameters</a:t>
            </a:r>
          </a:p>
        </p:txBody>
      </p:sp>
      <p:sp>
        <p:nvSpPr>
          <p:cNvPr id="13315" name="Rectangle 3"/>
          <p:cNvSpPr>
            <a:spLocks noGrp="1" noChangeArrowheads="1"/>
          </p:cNvSpPr>
          <p:nvPr>
            <p:ph idx="1"/>
          </p:nvPr>
        </p:nvSpPr>
        <p:spPr/>
        <p:txBody>
          <a:bodyPr/>
          <a:lstStyle/>
          <a:p>
            <a:r>
              <a:rPr lang="en-US" altLang="en-US" sz="2400" smtClean="0"/>
              <a:t>The problem with explicitly modeling P(X</a:t>
            </a:r>
            <a:r>
              <a:rPr lang="en-US" altLang="en-US" sz="2400" baseline="-25000" smtClean="0"/>
              <a:t>1</a:t>
            </a:r>
            <a:r>
              <a:rPr lang="en-US" altLang="en-US" sz="2400" smtClean="0"/>
              <a:t>,…,X</a:t>
            </a:r>
            <a:r>
              <a:rPr lang="en-US" altLang="en-US" sz="2400" baseline="-25000" smtClean="0"/>
              <a:t>n</a:t>
            </a:r>
            <a:r>
              <a:rPr lang="en-US" altLang="en-US" sz="2400" smtClean="0"/>
              <a:t>|Y) is that there are usually way too many parameters:</a:t>
            </a:r>
          </a:p>
          <a:p>
            <a:pPr lvl="1"/>
            <a:r>
              <a:rPr lang="en-US" altLang="en-US" sz="2400" smtClean="0"/>
              <a:t>We’ll run out of space</a:t>
            </a:r>
          </a:p>
          <a:p>
            <a:pPr lvl="1"/>
            <a:r>
              <a:rPr lang="en-US" altLang="en-US" sz="2400" smtClean="0"/>
              <a:t>We’ll run out of time</a:t>
            </a:r>
          </a:p>
          <a:p>
            <a:pPr lvl="1"/>
            <a:r>
              <a:rPr lang="en-US" altLang="en-US" sz="2400" smtClean="0"/>
              <a:t>And we’ll need tons of training data (which is usually not available)</a:t>
            </a:r>
          </a:p>
        </p:txBody>
      </p:sp>
    </p:spTree>
    <p:extLst>
      <p:ext uri="{BB962C8B-B14F-4D97-AF65-F5344CB8AC3E}">
        <p14:creationId xmlns:p14="http://schemas.microsoft.com/office/powerpoint/2010/main" val="4015784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The Naïve Bayes Model</a:t>
            </a:r>
          </a:p>
        </p:txBody>
      </p:sp>
      <p:sp>
        <p:nvSpPr>
          <p:cNvPr id="14339" name="Rectangle 3"/>
          <p:cNvSpPr>
            <a:spLocks noGrp="1" noChangeArrowheads="1"/>
          </p:cNvSpPr>
          <p:nvPr>
            <p:ph idx="1"/>
          </p:nvPr>
        </p:nvSpPr>
        <p:spPr/>
        <p:txBody>
          <a:bodyPr/>
          <a:lstStyle/>
          <a:p>
            <a:pPr>
              <a:lnSpc>
                <a:spcPct val="90000"/>
              </a:lnSpc>
            </a:pPr>
            <a:r>
              <a:rPr lang="en-US" altLang="en-US" sz="2400" smtClean="0"/>
              <a:t>The </a:t>
            </a:r>
            <a:r>
              <a:rPr lang="en-US" altLang="en-US" sz="2400" i="1" smtClean="0"/>
              <a:t>Naïve Bayes Assumption</a:t>
            </a:r>
            <a:r>
              <a:rPr lang="en-US" altLang="en-US" sz="2400" smtClean="0"/>
              <a:t>: Assume that all features are independent </a:t>
            </a:r>
            <a:r>
              <a:rPr lang="en-US" altLang="en-US" sz="2400" b="1" smtClean="0"/>
              <a:t>given the class label Y</a:t>
            </a:r>
            <a:endParaRPr lang="en-US" altLang="en-US" sz="2400" smtClean="0"/>
          </a:p>
          <a:p>
            <a:pPr>
              <a:lnSpc>
                <a:spcPct val="90000"/>
              </a:lnSpc>
            </a:pPr>
            <a:r>
              <a:rPr lang="en-US" altLang="en-US" sz="2400" smtClean="0"/>
              <a:t>Equationally speaking:</a:t>
            </a:r>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endParaRPr lang="en-US" altLang="en-US" sz="2400" smtClean="0"/>
          </a:p>
          <a:p>
            <a:pPr>
              <a:lnSpc>
                <a:spcPct val="90000"/>
              </a:lnSpc>
            </a:pPr>
            <a:r>
              <a:rPr lang="en-US" altLang="en-US" sz="2400" smtClean="0"/>
              <a:t>(We will discuss the validity of this assumption later)</a:t>
            </a:r>
          </a:p>
        </p:txBody>
      </p:sp>
      <p:pic>
        <p:nvPicPr>
          <p:cNvPr id="14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713" y="3438525"/>
            <a:ext cx="46005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74106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smtClean="0"/>
              <a:t>Why is this useful?</a:t>
            </a:r>
          </a:p>
        </p:txBody>
      </p:sp>
      <p:sp>
        <p:nvSpPr>
          <p:cNvPr id="15363" name="Rectangle 3"/>
          <p:cNvSpPr>
            <a:spLocks noGrp="1" noChangeArrowheads="1"/>
          </p:cNvSpPr>
          <p:nvPr>
            <p:ph idx="1"/>
          </p:nvPr>
        </p:nvSpPr>
        <p:spPr/>
        <p:txBody>
          <a:bodyPr/>
          <a:lstStyle/>
          <a:p>
            <a:r>
              <a:rPr lang="en-US" altLang="en-US" sz="2400" smtClean="0"/>
              <a:t># of parameters for modeling P(X</a:t>
            </a:r>
            <a:r>
              <a:rPr lang="en-US" altLang="en-US" sz="2400" baseline="-25000" smtClean="0"/>
              <a:t>1</a:t>
            </a:r>
            <a:r>
              <a:rPr lang="en-US" altLang="en-US" sz="2400" smtClean="0"/>
              <a:t>,…,X</a:t>
            </a:r>
            <a:r>
              <a:rPr lang="en-US" altLang="en-US" sz="2400" baseline="-25000" smtClean="0"/>
              <a:t>n</a:t>
            </a:r>
            <a:r>
              <a:rPr lang="en-US" altLang="en-US" sz="2400" smtClean="0"/>
              <a:t>|Y):</a:t>
            </a:r>
          </a:p>
          <a:p>
            <a:endParaRPr lang="en-US" altLang="en-US" sz="2400" smtClean="0"/>
          </a:p>
          <a:p>
            <a:pPr lvl="1"/>
            <a:r>
              <a:rPr lang="en-US" altLang="en-US" sz="2000" smtClean="0"/>
              <a:t>2(2</a:t>
            </a:r>
            <a:r>
              <a:rPr lang="en-US" altLang="en-US" sz="2000" baseline="30000" smtClean="0"/>
              <a:t>n</a:t>
            </a:r>
            <a:r>
              <a:rPr lang="en-US" altLang="en-US" sz="2000" smtClean="0"/>
              <a:t>-1)</a:t>
            </a:r>
          </a:p>
          <a:p>
            <a:endParaRPr lang="en-US" altLang="en-US" sz="2400" smtClean="0"/>
          </a:p>
          <a:p>
            <a:r>
              <a:rPr lang="en-US" altLang="en-US" sz="2400" smtClean="0"/>
              <a:t># of parameters for modeling P(X</a:t>
            </a:r>
            <a:r>
              <a:rPr lang="en-US" altLang="en-US" sz="2400" baseline="-25000" smtClean="0"/>
              <a:t>1</a:t>
            </a:r>
            <a:r>
              <a:rPr lang="en-US" altLang="en-US" sz="2400" smtClean="0"/>
              <a:t>|Y),…,P(X</a:t>
            </a:r>
            <a:r>
              <a:rPr lang="en-US" altLang="en-US" sz="2400" baseline="-25000" smtClean="0"/>
              <a:t>n</a:t>
            </a:r>
            <a:r>
              <a:rPr lang="en-US" altLang="en-US" sz="2400" smtClean="0"/>
              <a:t>|Y)</a:t>
            </a:r>
          </a:p>
          <a:p>
            <a:endParaRPr lang="en-US" altLang="en-US" sz="2400" smtClean="0"/>
          </a:p>
          <a:p>
            <a:pPr lvl="1"/>
            <a:r>
              <a:rPr lang="en-US" altLang="en-US" sz="2000" smtClean="0"/>
              <a:t>2n</a:t>
            </a:r>
          </a:p>
          <a:p>
            <a:pPr>
              <a:buFont typeface="Wingdings" pitchFamily="2" charset="2"/>
              <a:buNone/>
            </a:pPr>
            <a:endParaRPr lang="en-US" altLang="en-US" sz="2000" smtClean="0"/>
          </a:p>
        </p:txBody>
      </p:sp>
    </p:spTree>
    <p:extLst>
      <p:ext uri="{BB962C8B-B14F-4D97-AF65-F5344CB8AC3E}">
        <p14:creationId xmlns:p14="http://schemas.microsoft.com/office/powerpoint/2010/main" val="15727275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nvPr>
        </p:nvGraphicFramePr>
        <p:xfrm>
          <a:off x="381000" y="1219200"/>
          <a:ext cx="8382000" cy="4582668"/>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000" b="1" dirty="0">
                          <a:latin typeface="Calibri"/>
                          <a:ea typeface="Times New Roman"/>
                          <a:cs typeface="Calibri"/>
                        </a:rPr>
                        <a:t>Reasons to Choose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Calibri"/>
                        </a:rPr>
                        <a:t>Cautions (-)</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Handles missing values quite well</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Numeric variables have to be discrete (categorized</a:t>
                      </a:r>
                      <a:r>
                        <a:rPr lang="en-US" sz="1800" dirty="0" smtClean="0">
                          <a:latin typeface="Calibri"/>
                          <a:ea typeface="Calibri"/>
                          <a:cs typeface="Calibri"/>
                        </a:rPr>
                        <a:t>) </a:t>
                      </a:r>
                      <a:r>
                        <a:rPr lang="en-US" sz="1800" dirty="0">
                          <a:latin typeface="Calibri"/>
                          <a:ea typeface="Calibri"/>
                          <a:cs typeface="Calibri"/>
                        </a:rPr>
                        <a:t>Intervals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Robust to irrelevant variables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Sensitive to correlated variables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"Double-counting"</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implement</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latin typeface="Calibri"/>
                          <a:ea typeface="Calibri"/>
                          <a:cs typeface="Calibri"/>
                        </a:rPr>
                        <a:t>Not good for estimating probabilities</a:t>
                      </a:r>
                      <a:endParaRPr lang="en-US" sz="1800" dirty="0">
                        <a:latin typeface="Calibri"/>
                        <a:ea typeface="Calibri"/>
                        <a:cs typeface="Times New Roman"/>
                      </a:endParaRPr>
                    </a:p>
                    <a:p>
                      <a:pPr marL="457200" marR="0">
                        <a:lnSpc>
                          <a:spcPct val="115000"/>
                        </a:lnSpc>
                        <a:spcBef>
                          <a:spcPts val="0"/>
                        </a:spcBef>
                        <a:spcAft>
                          <a:spcPts val="0"/>
                        </a:spcAft>
                      </a:pPr>
                      <a:r>
                        <a:rPr lang="en-US" sz="1800" dirty="0">
                          <a:latin typeface="Calibri"/>
                          <a:ea typeface="Calibri"/>
                          <a:cs typeface="Calibri"/>
                        </a:rPr>
                        <a:t>Stick to class label or yes/no</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Easy to score data</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Resistant to over-fitting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1800" dirty="0">
                          <a:latin typeface="Calibri"/>
                          <a:ea typeface="Times New Roman"/>
                          <a:cs typeface="Calibri"/>
                        </a:rPr>
                        <a:t>Computationally efficient</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Handles very high dimensional problems</a:t>
                      </a:r>
                      <a:endParaRPr lang="en-US" sz="1800" dirty="0">
                        <a:latin typeface="Calibri"/>
                        <a:ea typeface="Calibri"/>
                        <a:cs typeface="Times New Roman"/>
                      </a:endParaRPr>
                    </a:p>
                    <a:p>
                      <a:pPr marL="457200" marR="0" algn="just">
                        <a:lnSpc>
                          <a:spcPct val="115000"/>
                        </a:lnSpc>
                        <a:spcBef>
                          <a:spcPts val="0"/>
                        </a:spcBef>
                        <a:spcAft>
                          <a:spcPts val="0"/>
                        </a:spcAft>
                      </a:pPr>
                      <a:r>
                        <a:rPr lang="en-US" sz="1800" dirty="0">
                          <a:latin typeface="Calibri"/>
                          <a:ea typeface="Times New Roman"/>
                          <a:cs typeface="Calibri"/>
                        </a:rPr>
                        <a:t>Handles categorical variables with a lot of levels</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nSpc>
                          <a:spcPct val="115000"/>
                        </a:lnSpc>
                        <a:spcBef>
                          <a:spcPts val="0"/>
                        </a:spcBef>
                        <a:spcAft>
                          <a:spcPts val="0"/>
                        </a:spcAft>
                      </a:pPr>
                      <a:endParaRPr lang="en-US" sz="18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2800" dirty="0" smtClean="0"/>
              <a:t>Naïve Bayesian Classifier - Reasons to Choose (+)</a:t>
            </a:r>
            <a:br>
              <a:rPr lang="en-US" sz="2800" dirty="0" smtClean="0"/>
            </a:br>
            <a:r>
              <a:rPr lang="en-US" sz="2800" dirty="0" smtClean="0"/>
              <a:t> and Cautions (-)</a:t>
            </a:r>
            <a:endParaRPr lang="en-US" sz="28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33</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p14="http://schemas.microsoft.com/office/powerpoint/2010/main" val="22769862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Decision Trees</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33514695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Decision Tree – Example of Visual Structure</a:t>
            </a:r>
            <a:endParaRPr lang="en-US" dirty="0"/>
          </a:p>
        </p:txBody>
      </p:sp>
      <p:sp>
        <p:nvSpPr>
          <p:cNvPr id="10" name="TextBox 9"/>
          <p:cNvSpPr txBox="1"/>
          <p:nvPr/>
        </p:nvSpPr>
        <p:spPr>
          <a:xfrm>
            <a:off x="2362200" y="2069068"/>
            <a:ext cx="869149" cy="338554"/>
          </a:xfrm>
          <a:prstGeom prst="rect">
            <a:avLst/>
          </a:prstGeom>
          <a:noFill/>
        </p:spPr>
        <p:txBody>
          <a:bodyPr wrap="none" rtlCol="0">
            <a:spAutoFit/>
          </a:bodyPr>
          <a:lstStyle/>
          <a:p>
            <a:r>
              <a:rPr lang="en-US" sz="1600" dirty="0" smtClean="0"/>
              <a:t>Gender</a:t>
            </a:r>
            <a:endParaRPr lang="en-US" sz="1600" dirty="0"/>
          </a:p>
        </p:txBody>
      </p:sp>
      <p:sp>
        <p:nvSpPr>
          <p:cNvPr id="11" name="TextBox 10"/>
          <p:cNvSpPr txBox="1"/>
          <p:nvPr/>
        </p:nvSpPr>
        <p:spPr>
          <a:xfrm>
            <a:off x="1143000" y="2983468"/>
            <a:ext cx="857927" cy="338554"/>
          </a:xfrm>
          <a:prstGeom prst="rect">
            <a:avLst/>
          </a:prstGeom>
          <a:noFill/>
        </p:spPr>
        <p:txBody>
          <a:bodyPr wrap="none" rtlCol="0">
            <a:spAutoFit/>
          </a:bodyPr>
          <a:lstStyle/>
          <a:p>
            <a:r>
              <a:rPr lang="en-US" sz="1600" dirty="0" smtClean="0"/>
              <a:t>Income</a:t>
            </a:r>
            <a:endParaRPr lang="en-US" sz="1600" dirty="0"/>
          </a:p>
        </p:txBody>
      </p:sp>
      <p:sp>
        <p:nvSpPr>
          <p:cNvPr id="12" name="TextBox 11"/>
          <p:cNvSpPr txBox="1"/>
          <p:nvPr/>
        </p:nvSpPr>
        <p:spPr>
          <a:xfrm>
            <a:off x="3642452" y="2983468"/>
            <a:ext cx="548548" cy="338554"/>
          </a:xfrm>
          <a:prstGeom prst="rect">
            <a:avLst/>
          </a:prstGeom>
          <a:noFill/>
        </p:spPr>
        <p:txBody>
          <a:bodyPr wrap="none" rtlCol="0">
            <a:spAutoFit/>
          </a:bodyPr>
          <a:lstStyle/>
          <a:p>
            <a:r>
              <a:rPr lang="en-US" sz="1600" dirty="0" smtClean="0"/>
              <a:t>Age</a:t>
            </a:r>
            <a:endParaRPr lang="en-US" sz="1600" dirty="0"/>
          </a:p>
        </p:txBody>
      </p:sp>
      <p:sp>
        <p:nvSpPr>
          <p:cNvPr id="13" name="TextBox 12"/>
          <p:cNvSpPr txBox="1"/>
          <p:nvPr/>
        </p:nvSpPr>
        <p:spPr>
          <a:xfrm>
            <a:off x="2971800" y="4278868"/>
            <a:ext cx="518475" cy="338554"/>
          </a:xfrm>
          <a:prstGeom prst="rect">
            <a:avLst/>
          </a:prstGeom>
          <a:noFill/>
        </p:spPr>
        <p:txBody>
          <a:bodyPr wrap="none" rtlCol="0">
            <a:spAutoFit/>
          </a:bodyPr>
          <a:lstStyle/>
          <a:p>
            <a:r>
              <a:rPr lang="en-US" sz="1600" dirty="0" smtClean="0"/>
              <a:t>Yes</a:t>
            </a:r>
            <a:endParaRPr lang="en-US" sz="1600" dirty="0"/>
          </a:p>
        </p:txBody>
      </p:sp>
      <p:sp>
        <p:nvSpPr>
          <p:cNvPr id="14" name="TextBox 13"/>
          <p:cNvSpPr txBox="1"/>
          <p:nvPr/>
        </p:nvSpPr>
        <p:spPr>
          <a:xfrm>
            <a:off x="4419600" y="4278868"/>
            <a:ext cx="445956" cy="338554"/>
          </a:xfrm>
          <a:prstGeom prst="rect">
            <a:avLst/>
          </a:prstGeom>
          <a:noFill/>
        </p:spPr>
        <p:txBody>
          <a:bodyPr wrap="none" rtlCol="0">
            <a:spAutoFit/>
          </a:bodyPr>
          <a:lstStyle/>
          <a:p>
            <a:r>
              <a:rPr lang="en-US" sz="1600" dirty="0" smtClean="0"/>
              <a:t>No</a:t>
            </a:r>
            <a:endParaRPr lang="en-US" sz="1600" dirty="0"/>
          </a:p>
        </p:txBody>
      </p:sp>
      <p:sp>
        <p:nvSpPr>
          <p:cNvPr id="15" name="TextBox 14"/>
          <p:cNvSpPr txBox="1"/>
          <p:nvPr/>
        </p:nvSpPr>
        <p:spPr>
          <a:xfrm>
            <a:off x="609600" y="4355068"/>
            <a:ext cx="518475" cy="338554"/>
          </a:xfrm>
          <a:prstGeom prst="rect">
            <a:avLst/>
          </a:prstGeom>
          <a:noFill/>
        </p:spPr>
        <p:txBody>
          <a:bodyPr wrap="none" rtlCol="0">
            <a:spAutoFit/>
          </a:bodyPr>
          <a:lstStyle/>
          <a:p>
            <a:r>
              <a:rPr lang="en-US" sz="1600" dirty="0" smtClean="0"/>
              <a:t>Yes</a:t>
            </a:r>
            <a:endParaRPr lang="en-US" sz="1600" dirty="0"/>
          </a:p>
        </p:txBody>
      </p:sp>
      <p:sp>
        <p:nvSpPr>
          <p:cNvPr id="16" name="TextBox 15"/>
          <p:cNvSpPr txBox="1"/>
          <p:nvPr/>
        </p:nvSpPr>
        <p:spPr>
          <a:xfrm>
            <a:off x="2057400" y="4355068"/>
            <a:ext cx="445956" cy="338554"/>
          </a:xfrm>
          <a:prstGeom prst="rect">
            <a:avLst/>
          </a:prstGeom>
          <a:noFill/>
        </p:spPr>
        <p:txBody>
          <a:bodyPr wrap="none" rtlCol="0">
            <a:spAutoFit/>
          </a:bodyPr>
          <a:lstStyle/>
          <a:p>
            <a:r>
              <a:rPr lang="en-US" sz="1600" dirty="0" smtClean="0"/>
              <a:t>No</a:t>
            </a:r>
            <a:endParaRPr lang="en-US" sz="1600" dirty="0"/>
          </a:p>
        </p:txBody>
      </p:sp>
      <p:cxnSp>
        <p:nvCxnSpPr>
          <p:cNvPr id="18" name="Straight Connector 17"/>
          <p:cNvCxnSpPr>
            <a:stCxn id="10" idx="2"/>
            <a:endCxn id="11" idx="0"/>
          </p:cNvCxnSpPr>
          <p:nvPr/>
        </p:nvCxnSpPr>
        <p:spPr>
          <a:xfrm rot="5400000">
            <a:off x="1896447" y="2083140"/>
            <a:ext cx="575846" cy="12248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12" idx="0"/>
          </p:cNvCxnSpPr>
          <p:nvPr/>
        </p:nvCxnSpPr>
        <p:spPr>
          <a:xfrm rot="16200000" flipH="1">
            <a:off x="3068827" y="2135569"/>
            <a:ext cx="575846" cy="1119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2"/>
            <a:endCxn id="15" idx="0"/>
          </p:cNvCxnSpPr>
          <p:nvPr/>
        </p:nvCxnSpPr>
        <p:spPr>
          <a:xfrm rot="5400000">
            <a:off x="703878" y="3486982"/>
            <a:ext cx="1033046" cy="7031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2"/>
            <a:endCxn id="16" idx="0"/>
          </p:cNvCxnSpPr>
          <p:nvPr/>
        </p:nvCxnSpPr>
        <p:spPr>
          <a:xfrm rot="16200000" flipH="1">
            <a:off x="1409648" y="3484338"/>
            <a:ext cx="1033046" cy="7084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a:endCxn id="13" idx="0"/>
          </p:cNvCxnSpPr>
          <p:nvPr/>
        </p:nvCxnSpPr>
        <p:spPr>
          <a:xfrm rot="5400000">
            <a:off x="3095459" y="3457601"/>
            <a:ext cx="956846" cy="6856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a:endCxn id="14" idx="0"/>
          </p:cNvCxnSpPr>
          <p:nvPr/>
        </p:nvCxnSpPr>
        <p:spPr>
          <a:xfrm rot="16200000" flipH="1">
            <a:off x="3801229" y="3437519"/>
            <a:ext cx="956846" cy="7258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352800" y="2438400"/>
            <a:ext cx="516488" cy="276999"/>
          </a:xfrm>
          <a:prstGeom prst="rect">
            <a:avLst/>
          </a:prstGeom>
          <a:noFill/>
        </p:spPr>
        <p:txBody>
          <a:bodyPr wrap="none" rtlCol="0">
            <a:spAutoFit/>
          </a:bodyPr>
          <a:lstStyle/>
          <a:p>
            <a:r>
              <a:rPr lang="en-US" sz="1200" dirty="0" smtClean="0"/>
              <a:t>Male</a:t>
            </a:r>
            <a:endParaRPr lang="en-US" sz="1200" dirty="0"/>
          </a:p>
        </p:txBody>
      </p:sp>
      <p:sp>
        <p:nvSpPr>
          <p:cNvPr id="31" name="TextBox 30"/>
          <p:cNvSpPr txBox="1"/>
          <p:nvPr/>
        </p:nvSpPr>
        <p:spPr>
          <a:xfrm>
            <a:off x="1524000" y="2438400"/>
            <a:ext cx="696024" cy="276999"/>
          </a:xfrm>
          <a:prstGeom prst="rect">
            <a:avLst/>
          </a:prstGeom>
          <a:noFill/>
        </p:spPr>
        <p:txBody>
          <a:bodyPr wrap="none" rtlCol="0">
            <a:spAutoFit/>
          </a:bodyPr>
          <a:lstStyle/>
          <a:p>
            <a:r>
              <a:rPr lang="en-US" sz="1200" dirty="0" smtClean="0"/>
              <a:t>Female</a:t>
            </a:r>
            <a:endParaRPr lang="en-US" sz="1200" dirty="0"/>
          </a:p>
        </p:txBody>
      </p:sp>
      <p:sp>
        <p:nvSpPr>
          <p:cNvPr id="32" name="TextBox 31"/>
          <p:cNvSpPr txBox="1"/>
          <p:nvPr/>
        </p:nvSpPr>
        <p:spPr>
          <a:xfrm>
            <a:off x="3123479" y="3581400"/>
            <a:ext cx="534121" cy="276999"/>
          </a:xfrm>
          <a:prstGeom prst="rect">
            <a:avLst/>
          </a:prstGeom>
          <a:noFill/>
        </p:spPr>
        <p:txBody>
          <a:bodyPr wrap="none" rtlCol="0">
            <a:spAutoFit/>
          </a:bodyPr>
          <a:lstStyle/>
          <a:p>
            <a:r>
              <a:rPr lang="en-US" sz="1200" dirty="0" smtClean="0"/>
              <a:t>&lt;=40</a:t>
            </a:r>
            <a:endParaRPr lang="en-US" sz="1200" dirty="0"/>
          </a:p>
        </p:txBody>
      </p:sp>
      <p:sp>
        <p:nvSpPr>
          <p:cNvPr id="33" name="TextBox 32"/>
          <p:cNvSpPr txBox="1"/>
          <p:nvPr/>
        </p:nvSpPr>
        <p:spPr>
          <a:xfrm>
            <a:off x="4235970" y="3581400"/>
            <a:ext cx="444352" cy="276999"/>
          </a:xfrm>
          <a:prstGeom prst="rect">
            <a:avLst/>
          </a:prstGeom>
          <a:noFill/>
        </p:spPr>
        <p:txBody>
          <a:bodyPr wrap="none" rtlCol="0">
            <a:spAutoFit/>
          </a:bodyPr>
          <a:lstStyle/>
          <a:p>
            <a:r>
              <a:rPr lang="en-US" sz="1200" dirty="0" smtClean="0"/>
              <a:t>&gt;40</a:t>
            </a:r>
            <a:endParaRPr lang="en-US" sz="1200" dirty="0"/>
          </a:p>
        </p:txBody>
      </p:sp>
      <p:sp>
        <p:nvSpPr>
          <p:cNvPr id="34" name="TextBox 33"/>
          <p:cNvSpPr txBox="1"/>
          <p:nvPr/>
        </p:nvSpPr>
        <p:spPr>
          <a:xfrm>
            <a:off x="1905000" y="3581400"/>
            <a:ext cx="742511" cy="276999"/>
          </a:xfrm>
          <a:prstGeom prst="rect">
            <a:avLst/>
          </a:prstGeom>
          <a:noFill/>
        </p:spPr>
        <p:txBody>
          <a:bodyPr wrap="none" rtlCol="0">
            <a:spAutoFit/>
          </a:bodyPr>
          <a:lstStyle/>
          <a:p>
            <a:r>
              <a:rPr lang="en-US" sz="1200" dirty="0" smtClean="0"/>
              <a:t>&gt;45,000</a:t>
            </a:r>
            <a:endParaRPr lang="en-US" sz="1200" dirty="0"/>
          </a:p>
        </p:txBody>
      </p:sp>
      <p:sp>
        <p:nvSpPr>
          <p:cNvPr id="35" name="TextBox 34"/>
          <p:cNvSpPr txBox="1"/>
          <p:nvPr/>
        </p:nvSpPr>
        <p:spPr>
          <a:xfrm>
            <a:off x="463121" y="3581400"/>
            <a:ext cx="832279" cy="276999"/>
          </a:xfrm>
          <a:prstGeom prst="rect">
            <a:avLst/>
          </a:prstGeom>
          <a:noFill/>
        </p:spPr>
        <p:txBody>
          <a:bodyPr wrap="none" rtlCol="0">
            <a:spAutoFit/>
          </a:bodyPr>
          <a:lstStyle/>
          <a:p>
            <a:r>
              <a:rPr lang="en-US" sz="1200" dirty="0" smtClean="0"/>
              <a:t>&lt;=45,000</a:t>
            </a:r>
            <a:endParaRPr lang="en-US" sz="1200" dirty="0"/>
          </a:p>
        </p:txBody>
      </p:sp>
      <p:sp>
        <p:nvSpPr>
          <p:cNvPr id="44" name="TextBox 43"/>
          <p:cNvSpPr txBox="1"/>
          <p:nvPr/>
        </p:nvSpPr>
        <p:spPr>
          <a:xfrm>
            <a:off x="5559250" y="2983468"/>
            <a:ext cx="3534942" cy="338554"/>
          </a:xfrm>
          <a:prstGeom prst="rect">
            <a:avLst/>
          </a:prstGeom>
          <a:noFill/>
        </p:spPr>
        <p:txBody>
          <a:bodyPr wrap="none" rtlCol="0">
            <a:spAutoFit/>
          </a:bodyPr>
          <a:lstStyle/>
          <a:p>
            <a:r>
              <a:rPr lang="en-US" sz="1600" b="1" dirty="0" smtClean="0"/>
              <a:t>Internal Node – </a:t>
            </a:r>
            <a:r>
              <a:rPr lang="en-US" sz="1600" dirty="0" smtClean="0"/>
              <a:t>decision on variable</a:t>
            </a:r>
            <a:endParaRPr lang="en-US" sz="1600" b="1" dirty="0"/>
          </a:p>
        </p:txBody>
      </p:sp>
      <p:cxnSp>
        <p:nvCxnSpPr>
          <p:cNvPr id="48" name="Straight Arrow Connector 47"/>
          <p:cNvCxnSpPr>
            <a:stCxn id="44" idx="1"/>
            <a:endCxn id="12" idx="3"/>
          </p:cNvCxnSpPr>
          <p:nvPr/>
        </p:nvCxnSpPr>
        <p:spPr>
          <a:xfrm rot="10800000">
            <a:off x="4191000" y="3152745"/>
            <a:ext cx="136825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559250" y="4278868"/>
            <a:ext cx="2417650" cy="338554"/>
          </a:xfrm>
          <a:prstGeom prst="rect">
            <a:avLst/>
          </a:prstGeom>
          <a:noFill/>
        </p:spPr>
        <p:txBody>
          <a:bodyPr wrap="none" rtlCol="0">
            <a:spAutoFit/>
          </a:bodyPr>
          <a:lstStyle/>
          <a:p>
            <a:r>
              <a:rPr lang="en-US" sz="1600" b="1" dirty="0" smtClean="0"/>
              <a:t>Leaf Node – </a:t>
            </a:r>
            <a:r>
              <a:rPr lang="en-US" sz="1600" dirty="0" smtClean="0"/>
              <a:t>class label </a:t>
            </a:r>
            <a:endParaRPr lang="en-US" sz="1600" b="1" dirty="0"/>
          </a:p>
        </p:txBody>
      </p:sp>
      <p:cxnSp>
        <p:nvCxnSpPr>
          <p:cNvPr id="52" name="Straight Arrow Connector 51"/>
          <p:cNvCxnSpPr>
            <a:stCxn id="50" idx="1"/>
            <a:endCxn id="14" idx="3"/>
          </p:cNvCxnSpPr>
          <p:nvPr/>
        </p:nvCxnSpPr>
        <p:spPr>
          <a:xfrm rot="10800000">
            <a:off x="4865556" y="4448145"/>
            <a:ext cx="693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559250" y="2514600"/>
            <a:ext cx="2582758" cy="338554"/>
          </a:xfrm>
          <a:prstGeom prst="rect">
            <a:avLst/>
          </a:prstGeom>
          <a:noFill/>
        </p:spPr>
        <p:txBody>
          <a:bodyPr wrap="none" rtlCol="0">
            <a:spAutoFit/>
          </a:bodyPr>
          <a:lstStyle/>
          <a:p>
            <a:r>
              <a:rPr lang="en-US" sz="1600" b="1" dirty="0" smtClean="0"/>
              <a:t>Branch –  </a:t>
            </a:r>
            <a:r>
              <a:rPr lang="en-US" sz="1600" dirty="0" smtClean="0"/>
              <a:t>outcome of test</a:t>
            </a:r>
            <a:endParaRPr lang="en-US" sz="1600" b="1" dirty="0"/>
          </a:p>
        </p:txBody>
      </p:sp>
      <p:cxnSp>
        <p:nvCxnSpPr>
          <p:cNvPr id="60" name="Straight Arrow Connector 59"/>
          <p:cNvCxnSpPr/>
          <p:nvPr/>
        </p:nvCxnSpPr>
        <p:spPr>
          <a:xfrm rot="10800000">
            <a:off x="3810000" y="2698230"/>
            <a:ext cx="17526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8600" y="5105400"/>
            <a:ext cx="1219200" cy="369332"/>
          </a:xfrm>
          <a:prstGeom prst="rect">
            <a:avLst/>
          </a:prstGeom>
          <a:solidFill>
            <a:schemeClr val="bg1"/>
          </a:solidFill>
        </p:spPr>
        <p:txBody>
          <a:bodyPr wrap="square" rtlCol="0">
            <a:spAutoFit/>
          </a:bodyPr>
          <a:lstStyle/>
          <a:p>
            <a:r>
              <a:rPr lang="en-US" b="1" dirty="0" smtClean="0"/>
              <a:t>Income</a:t>
            </a:r>
            <a:endParaRPr lang="en-US" b="1" dirty="0"/>
          </a:p>
        </p:txBody>
      </p:sp>
      <p:sp>
        <p:nvSpPr>
          <p:cNvPr id="38" name="TextBox 37"/>
          <p:cNvSpPr txBox="1"/>
          <p:nvPr/>
        </p:nvSpPr>
        <p:spPr>
          <a:xfrm>
            <a:off x="3733800" y="5105400"/>
            <a:ext cx="1219200" cy="369332"/>
          </a:xfrm>
          <a:prstGeom prst="rect">
            <a:avLst/>
          </a:prstGeom>
          <a:solidFill>
            <a:srgbClr val="FFFFFF"/>
          </a:solidFill>
        </p:spPr>
        <p:txBody>
          <a:bodyPr wrap="square" rtlCol="0">
            <a:spAutoFit/>
          </a:bodyPr>
          <a:lstStyle/>
          <a:p>
            <a:r>
              <a:rPr lang="en-US" b="1" dirty="0" smtClean="0"/>
              <a:t>Age</a:t>
            </a:r>
            <a:endParaRPr lang="en-US" b="1" dirty="0"/>
          </a:p>
        </p:txBody>
      </p:sp>
      <p:sp>
        <p:nvSpPr>
          <p:cNvPr id="39" name="TextBox 38"/>
          <p:cNvSpPr txBox="1"/>
          <p:nvPr/>
        </p:nvSpPr>
        <p:spPr>
          <a:xfrm>
            <a:off x="381000" y="1524000"/>
            <a:ext cx="1066800" cy="369332"/>
          </a:xfrm>
          <a:prstGeom prst="rect">
            <a:avLst/>
          </a:prstGeom>
          <a:solidFill>
            <a:srgbClr val="FF0000"/>
          </a:solidFill>
        </p:spPr>
        <p:txBody>
          <a:bodyPr wrap="square" rtlCol="0">
            <a:spAutoFit/>
          </a:bodyPr>
          <a:lstStyle/>
          <a:p>
            <a:pPr algn="ctr"/>
            <a:r>
              <a:rPr lang="en-US" dirty="0" smtClean="0">
                <a:solidFill>
                  <a:schemeClr val="bg1"/>
                </a:solidFill>
              </a:rPr>
              <a:t>Female</a:t>
            </a:r>
            <a:endParaRPr lang="en-US" dirty="0">
              <a:solidFill>
                <a:schemeClr val="bg1"/>
              </a:solidFill>
            </a:endParaRPr>
          </a:p>
        </p:txBody>
      </p:sp>
      <p:sp>
        <p:nvSpPr>
          <p:cNvPr id="40" name="TextBox 39"/>
          <p:cNvSpPr txBox="1"/>
          <p:nvPr/>
        </p:nvSpPr>
        <p:spPr>
          <a:xfrm>
            <a:off x="3505200" y="1524000"/>
            <a:ext cx="1066800" cy="369332"/>
          </a:xfrm>
          <a:prstGeom prst="rect">
            <a:avLst/>
          </a:prstGeom>
          <a:solidFill>
            <a:schemeClr val="accent1">
              <a:lumMod val="50000"/>
            </a:schemeClr>
          </a:solidFill>
        </p:spPr>
        <p:txBody>
          <a:bodyPr wrap="square" rtlCol="0">
            <a:spAutoFit/>
          </a:bodyPr>
          <a:lstStyle/>
          <a:p>
            <a:pPr algn="ctr"/>
            <a:r>
              <a:rPr lang="en-US" dirty="0" smtClean="0">
                <a:solidFill>
                  <a:schemeClr val="bg1"/>
                </a:solidFill>
              </a:rPr>
              <a:t>Male</a:t>
            </a:r>
            <a:endParaRPr lang="en-US" dirty="0">
              <a:solidFill>
                <a:schemeClr val="bg1"/>
              </a:solidFill>
            </a:endParaRPr>
          </a:p>
        </p:txBody>
      </p:sp>
      <p:sp>
        <p:nvSpPr>
          <p:cNvPr id="41" name="Slide Number Placeholder 40"/>
          <p:cNvSpPr>
            <a:spLocks noGrp="1"/>
          </p:cNvSpPr>
          <p:nvPr>
            <p:ph type="sldNum" sz="quarter" idx="11"/>
          </p:nvPr>
        </p:nvSpPr>
        <p:spPr/>
        <p:txBody>
          <a:bodyPr/>
          <a:lstStyle/>
          <a:p>
            <a:pPr>
              <a:defRPr/>
            </a:pPr>
            <a:fld id="{3D6A4D2E-BFDE-4579-B1E4-06245D6D649B}" type="slidenum">
              <a:rPr lang="en-US" smtClean="0"/>
              <a:pPr>
                <a:defRPr/>
              </a:pPr>
              <a:t>35</a:t>
            </a:fld>
            <a:endParaRPr lang="en-US" dirty="0"/>
          </a:p>
        </p:txBody>
      </p:sp>
      <p:sp>
        <p:nvSpPr>
          <p:cNvPr id="42" name="Footer Placeholder 41"/>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323456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Algorithm	</a:t>
            </a:r>
          </a:p>
        </p:txBody>
      </p:sp>
      <p:sp>
        <p:nvSpPr>
          <p:cNvPr id="3" name="Content Placeholder 2"/>
          <p:cNvSpPr>
            <a:spLocks noGrp="1"/>
          </p:cNvSpPr>
          <p:nvPr>
            <p:ph idx="1"/>
          </p:nvPr>
        </p:nvSpPr>
        <p:spPr/>
        <p:txBody>
          <a:bodyPr>
            <a:normAutofit fontScale="92500"/>
          </a:bodyPr>
          <a:lstStyle/>
          <a:p>
            <a:r>
              <a:rPr lang="en-US" sz="3000" dirty="0"/>
              <a:t>To </a:t>
            </a:r>
            <a:r>
              <a:rPr lang="en-US" sz="3000" dirty="0" smtClean="0"/>
              <a:t>construct </a:t>
            </a:r>
            <a:r>
              <a:rPr lang="en-US" sz="3000" dirty="0"/>
              <a:t>tree T from training set S</a:t>
            </a:r>
          </a:p>
          <a:p>
            <a:pPr lvl="1"/>
            <a:r>
              <a:rPr lang="en-US" sz="2600" dirty="0" smtClean="0"/>
              <a:t>If all examples in S belong to some class in C, or S is sufficiently "pure", then make a leaf labeled C.</a:t>
            </a:r>
          </a:p>
          <a:p>
            <a:pPr lvl="1"/>
            <a:r>
              <a:rPr lang="en-US" sz="2600" dirty="0" smtClean="0"/>
              <a:t>Otherwise: </a:t>
            </a:r>
          </a:p>
          <a:p>
            <a:pPr lvl="2"/>
            <a:r>
              <a:rPr lang="en-US" sz="2200" dirty="0" smtClean="0"/>
              <a:t>select the “most informative” attribute A </a:t>
            </a:r>
          </a:p>
          <a:p>
            <a:pPr lvl="2"/>
            <a:r>
              <a:rPr lang="en-US" sz="2200" dirty="0" smtClean="0"/>
              <a:t>partition S according to A’s values</a:t>
            </a:r>
          </a:p>
          <a:p>
            <a:pPr lvl="2"/>
            <a:r>
              <a:rPr lang="en-US" sz="2200" dirty="0" smtClean="0"/>
              <a:t>recursively construct sub-trees T1, T2, ..., for the subsets of S</a:t>
            </a:r>
          </a:p>
          <a:p>
            <a:endParaRPr lang="en-US" sz="3000" dirty="0"/>
          </a:p>
          <a:p>
            <a:r>
              <a:rPr lang="en-US" sz="3000" dirty="0"/>
              <a:t>The details vary according to the specific algorithm – CART, ID3, C4.5 – but the general idea is the </a:t>
            </a:r>
            <a:r>
              <a:rPr lang="en-US" sz="3000" dirty="0" smtClean="0"/>
              <a:t>same</a:t>
            </a:r>
            <a:endParaRPr lang="en-US" sz="3000" dirty="0"/>
          </a:p>
          <a:p>
            <a:pPr lvl="2"/>
            <a:endParaRPr lang="en-US" dirty="0"/>
          </a:p>
        </p:txBody>
      </p:sp>
      <p:sp>
        <p:nvSpPr>
          <p:cNvPr id="6" name="Slide Number Placeholder 5"/>
          <p:cNvSpPr>
            <a:spLocks noGrp="1"/>
          </p:cNvSpPr>
          <p:nvPr>
            <p:ph type="sldNum" sz="quarter" idx="11"/>
          </p:nvPr>
        </p:nvSpPr>
        <p:spPr/>
        <p:txBody>
          <a:bodyPr/>
          <a:lstStyle/>
          <a:p>
            <a:pPr>
              <a:defRPr/>
            </a:pPr>
            <a:fld id="{5BA1DFFF-3F85-458B-986A-7762775E0CEF}" type="slidenum">
              <a:rPr lang="en-US" smtClean="0"/>
              <a:pPr>
                <a:defRPr/>
              </a:pPr>
              <a:t>36</a:t>
            </a:fld>
            <a:endParaRPr lang="en-US" dirty="0"/>
          </a:p>
        </p:txBody>
      </p:sp>
      <p:sp>
        <p:nvSpPr>
          <p:cNvPr id="7" name="Footer Placeholder 6"/>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22384793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Step 1: </a:t>
            </a:r>
            <a:r>
              <a:rPr lang="en-US" sz="3600" dirty="0" smtClean="0"/>
              <a:t>Pick </a:t>
            </a:r>
            <a:r>
              <a:rPr lang="en-US" sz="3600" dirty="0"/>
              <a:t>the </a:t>
            </a:r>
            <a:r>
              <a:rPr lang="en-US" sz="3600" dirty="0" smtClean="0"/>
              <a:t>Most “Informative</a:t>
            </a:r>
            <a:r>
              <a:rPr lang="en-US" sz="3600" dirty="0"/>
              <a:t>" </a:t>
            </a:r>
            <a:r>
              <a:rPr lang="en-US" sz="3600" dirty="0" smtClean="0"/>
              <a:t>Attribute</a:t>
            </a:r>
            <a:endParaRPr lang="en-US" sz="3600" dirty="0"/>
          </a:p>
        </p:txBody>
      </p:sp>
      <p:sp>
        <p:nvSpPr>
          <p:cNvPr id="3" name="Content Placeholder 2"/>
          <p:cNvSpPr>
            <a:spLocks noGrp="1"/>
          </p:cNvSpPr>
          <p:nvPr>
            <p:ph idx="1"/>
          </p:nvPr>
        </p:nvSpPr>
        <p:spPr>
          <a:xfrm>
            <a:off x="617204" y="1690123"/>
            <a:ext cx="8229600" cy="4640339"/>
          </a:xfrm>
        </p:spPr>
        <p:txBody>
          <a:bodyPr>
            <a:normAutofit/>
          </a:bodyPr>
          <a:lstStyle/>
          <a:p>
            <a:r>
              <a:rPr lang="en-US" sz="2800" dirty="0"/>
              <a:t>Entropy-based methods are one common way</a:t>
            </a:r>
          </a:p>
          <a:p>
            <a:endParaRPr lang="en-US" sz="2800" dirty="0"/>
          </a:p>
          <a:p>
            <a:endParaRPr lang="en-US" sz="2800" dirty="0"/>
          </a:p>
          <a:p>
            <a:endParaRPr lang="en-US" sz="2800" dirty="0"/>
          </a:p>
          <a:p>
            <a:r>
              <a:rPr lang="en-US" sz="2800" dirty="0"/>
              <a:t>H = 0 if p(c) = 0 or 1 for any class</a:t>
            </a:r>
          </a:p>
          <a:p>
            <a:pPr lvl="1"/>
            <a:r>
              <a:rPr lang="en-US" sz="2400" dirty="0"/>
              <a:t>So for binary classification, H=0 is a "pure" node</a:t>
            </a:r>
          </a:p>
          <a:p>
            <a:r>
              <a:rPr lang="en-US" sz="2800" dirty="0"/>
              <a:t>H is maximum when all classes are equally probable</a:t>
            </a:r>
          </a:p>
          <a:p>
            <a:pPr lvl="1"/>
            <a:r>
              <a:rPr lang="en-US" sz="2400" dirty="0"/>
              <a:t>For binary classification, H=1 when classes are </a:t>
            </a:r>
            <a:r>
              <a:rPr lang="en-US" sz="2400" dirty="0" smtClean="0"/>
              <a:t>50/50</a:t>
            </a:r>
            <a:endParaRPr lang="en-US" sz="2400" dirty="0"/>
          </a:p>
        </p:txBody>
      </p:sp>
      <p:pic>
        <p:nvPicPr>
          <p:cNvPr id="4" name="Picture 3" descr="latex-image-1.pdf"/>
          <p:cNvPicPr>
            <a:picLocks noChangeAspect="1"/>
          </p:cNvPicPr>
          <p:nvPr/>
        </p:nvPicPr>
        <p:blipFill>
          <a:blip r:embed="rId3" cstate="print"/>
          <a:stretch>
            <a:fillRect/>
          </a:stretch>
        </p:blipFill>
        <p:spPr>
          <a:xfrm>
            <a:off x="2460815" y="2594874"/>
            <a:ext cx="4231739" cy="892723"/>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37</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16949098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458200" cy="990600"/>
          </a:xfrm>
        </p:spPr>
        <p:txBody>
          <a:bodyPr>
            <a:noAutofit/>
          </a:bodyPr>
          <a:lstStyle/>
          <a:p>
            <a:r>
              <a:rPr lang="en-US" sz="3600" dirty="0" smtClean="0"/>
              <a:t>Step 1: Pick the Most “Informative" Attribute Information </a:t>
            </a:r>
            <a:r>
              <a:rPr lang="en-US" sz="3600" dirty="0"/>
              <a:t>Gain</a:t>
            </a:r>
          </a:p>
        </p:txBody>
      </p:sp>
      <p:sp>
        <p:nvSpPr>
          <p:cNvPr id="3" name="Content Placeholder 2"/>
          <p:cNvSpPr>
            <a:spLocks noGrp="1"/>
          </p:cNvSpPr>
          <p:nvPr>
            <p:ph idx="1"/>
          </p:nvPr>
        </p:nvSpPr>
        <p:spPr>
          <a:xfrm>
            <a:off x="457200" y="2590189"/>
            <a:ext cx="8229600" cy="3535974"/>
          </a:xfrm>
        </p:spPr>
        <p:txBody>
          <a:bodyPr/>
          <a:lstStyle/>
          <a:p>
            <a:r>
              <a:rPr lang="en-US" dirty="0"/>
              <a:t>The information that you gain, by </a:t>
            </a:r>
            <a:r>
              <a:rPr lang="en-US" dirty="0" smtClean="0"/>
              <a:t>knowing </a:t>
            </a:r>
            <a:r>
              <a:rPr lang="en-US" dirty="0"/>
              <a:t>the value of an </a:t>
            </a:r>
            <a:r>
              <a:rPr lang="en-US" dirty="0" smtClean="0"/>
              <a:t>attribute</a:t>
            </a:r>
            <a:endParaRPr lang="en-US" dirty="0"/>
          </a:p>
          <a:p>
            <a:r>
              <a:rPr lang="en-US" dirty="0"/>
              <a:t>So the "most informative" attribute is the attribute with the highest </a:t>
            </a:r>
            <a:r>
              <a:rPr lang="en-US" dirty="0" smtClean="0"/>
              <a:t>InfoGain</a:t>
            </a:r>
            <a:endParaRPr lang="en-US" dirty="0"/>
          </a:p>
        </p:txBody>
      </p:sp>
      <p:pic>
        <p:nvPicPr>
          <p:cNvPr id="4" name="Picture 3" descr="latex-image-1.pdf"/>
          <p:cNvPicPr>
            <a:picLocks noChangeAspect="1"/>
          </p:cNvPicPr>
          <p:nvPr/>
        </p:nvPicPr>
        <p:blipFill>
          <a:blip r:embed="rId3" cstate="print"/>
          <a:stretch>
            <a:fillRect/>
          </a:stretch>
        </p:blipFill>
        <p:spPr>
          <a:xfrm>
            <a:off x="1852731" y="1773868"/>
            <a:ext cx="5194300" cy="406400"/>
          </a:xfrm>
          <a:prstGeom prst="rect">
            <a:avLst/>
          </a:prstGeom>
        </p:spPr>
      </p:pic>
      <p:sp>
        <p:nvSpPr>
          <p:cNvPr id="7" name="Slide Number Placeholder 6"/>
          <p:cNvSpPr>
            <a:spLocks noGrp="1"/>
          </p:cNvSpPr>
          <p:nvPr>
            <p:ph type="sldNum" sz="quarter" idx="11"/>
          </p:nvPr>
        </p:nvSpPr>
        <p:spPr/>
        <p:txBody>
          <a:bodyPr/>
          <a:lstStyle/>
          <a:p>
            <a:pPr>
              <a:defRPr/>
            </a:pPr>
            <a:fld id="{5BA1DFFF-3F85-458B-986A-7762775E0CEF}" type="slidenum">
              <a:rPr lang="en-US" smtClean="0"/>
              <a:pPr>
                <a:defRPr/>
              </a:pPr>
              <a:t>38</a:t>
            </a:fld>
            <a:endParaRPr lang="en-US" dirty="0"/>
          </a:p>
        </p:txBody>
      </p:sp>
      <p:sp>
        <p:nvSpPr>
          <p:cNvPr id="8" name="Footer Placeholder 7"/>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202807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extLst>
              <p:ext uri="{D42A27DB-BD31-4B8C-83A1-F6EECF244321}">
                <p14:modId xmlns:p14="http://schemas.microsoft.com/office/powerpoint/2010/main" val="1169220800"/>
              </p:ext>
            </p:extLst>
          </p:nvPr>
        </p:nvGraphicFramePr>
        <p:xfrm>
          <a:off x="381000" y="1142998"/>
          <a:ext cx="8382000" cy="5105402"/>
        </p:xfrm>
        <a:graphic>
          <a:graphicData uri="http://schemas.openxmlformats.org/drawingml/2006/table">
            <a:tbl>
              <a:tblPr firstRow="1" bandRow="1">
                <a:tableStyleId>{5C22544A-7EE6-4342-B048-85BDC9FD1C3A}</a:tableStyleId>
              </a:tblPr>
              <a:tblGrid>
                <a:gridCol w="4191000"/>
                <a:gridCol w="4191000"/>
              </a:tblGrid>
              <a:tr h="375776">
                <a:tc>
                  <a:txBody>
                    <a:bodyPr/>
                    <a:lstStyle/>
                    <a:p>
                      <a:pPr marL="0" marR="0" algn="ctr">
                        <a:lnSpc>
                          <a:spcPct val="115000"/>
                        </a:lnSpc>
                        <a:spcBef>
                          <a:spcPts val="0"/>
                        </a:spcBef>
                        <a:spcAft>
                          <a:spcPts val="0"/>
                        </a:spcAft>
                      </a:pPr>
                      <a:r>
                        <a:rPr lang="en-US" sz="1800" b="1" dirty="0">
                          <a:latin typeface="Calibri"/>
                          <a:ea typeface="Times New Roman"/>
                          <a:cs typeface="Calibri"/>
                        </a:rPr>
                        <a:t>Reasons to Choose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Calibri"/>
                          <a:ea typeface="Times New Roman"/>
                          <a:cs typeface="Calibri"/>
                        </a:rPr>
                        <a:t>Cautions (-)</a:t>
                      </a:r>
                      <a:endParaRPr lang="en-US" sz="18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Takes any input type (numeric, categorical)</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Times New Roman"/>
                          <a:cs typeface="Calibri"/>
                        </a:rPr>
                        <a:t>In principle, can handle categorical variables with many distinct values (ZIP code)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Decision surfaces can only be axis-aligned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259">
                <a:tc>
                  <a:txBody>
                    <a:bodyPr/>
                    <a:lstStyle/>
                    <a:p>
                      <a:pPr marL="0" marR="0" algn="l">
                        <a:lnSpc>
                          <a:spcPct val="115000"/>
                        </a:lnSpc>
                        <a:spcBef>
                          <a:spcPts val="0"/>
                        </a:spcBef>
                        <a:spcAft>
                          <a:spcPts val="0"/>
                        </a:spcAft>
                      </a:pPr>
                      <a:r>
                        <a:rPr lang="en-US" sz="1400" dirty="0">
                          <a:latin typeface="Calibri"/>
                          <a:ea typeface="Times New Roman"/>
                          <a:cs typeface="Calibri"/>
                        </a:rPr>
                        <a:t>Robust with redundant variables, correlated variables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Tree structure is sensitive to small changes in the training data</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Naturally handles variable interaction</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A "deep" tree is probably over-fit </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Calibri"/>
                          <a:cs typeface="Calibri"/>
                        </a:rPr>
                        <a:t>Because each split reduces the training data for subsequent splits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Handles variables that have non-linear effect on outcome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Not good for outcomes that are dependent on many variables</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a:latin typeface="Calibri"/>
                          <a:ea typeface="Calibri"/>
                          <a:cs typeface="Calibri"/>
                        </a:rPr>
                        <a:t>Related to over-fit problem, above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45889">
                <a:tc>
                  <a:txBody>
                    <a:bodyPr/>
                    <a:lstStyle/>
                    <a:p>
                      <a:pPr marL="0" marR="0" algn="l">
                        <a:lnSpc>
                          <a:spcPct val="115000"/>
                        </a:lnSpc>
                        <a:spcBef>
                          <a:spcPts val="0"/>
                        </a:spcBef>
                        <a:spcAft>
                          <a:spcPts val="0"/>
                        </a:spcAft>
                      </a:pPr>
                      <a:r>
                        <a:rPr lang="en-US" sz="1400" dirty="0">
                          <a:latin typeface="Calibri"/>
                          <a:ea typeface="Times New Roman"/>
                          <a:cs typeface="Calibri"/>
                        </a:rPr>
                        <a:t>Computationally efficient to build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Doesn't naturally handle missing </a:t>
                      </a:r>
                      <a:r>
                        <a:rPr lang="en-US" sz="1400" dirty="0" smtClean="0">
                          <a:latin typeface="Calibri"/>
                          <a:ea typeface="Calibri"/>
                          <a:cs typeface="Calibri"/>
                        </a:rPr>
                        <a:t>values;</a:t>
                      </a:r>
                      <a:endParaRPr lang="en-US" sz="1400" dirty="0">
                        <a:latin typeface="Calibri"/>
                        <a:ea typeface="Calibri"/>
                        <a:cs typeface="Times New Roman"/>
                      </a:endParaRPr>
                    </a:p>
                    <a:p>
                      <a:pPr marL="457200" marR="0" algn="l">
                        <a:lnSpc>
                          <a:spcPct val="115000"/>
                        </a:lnSpc>
                        <a:spcBef>
                          <a:spcPts val="0"/>
                        </a:spcBef>
                        <a:spcAft>
                          <a:spcPts val="0"/>
                        </a:spcAft>
                      </a:pPr>
                      <a:r>
                        <a:rPr lang="en-US" sz="1400" dirty="0" smtClean="0">
                          <a:latin typeface="Calibri"/>
                          <a:ea typeface="Calibri"/>
                          <a:cs typeface="Calibri"/>
                        </a:rPr>
                        <a:t>However </a:t>
                      </a:r>
                      <a:r>
                        <a:rPr lang="en-US" sz="1400" dirty="0">
                          <a:latin typeface="Calibri"/>
                          <a:ea typeface="Calibri"/>
                          <a:cs typeface="Calibri"/>
                        </a:rPr>
                        <a:t>most implementations include a method for dealing with this</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776">
                <a:tc>
                  <a:txBody>
                    <a:bodyPr/>
                    <a:lstStyle/>
                    <a:p>
                      <a:pPr marL="0" marR="0" algn="l">
                        <a:lnSpc>
                          <a:spcPct val="115000"/>
                        </a:lnSpc>
                        <a:spcBef>
                          <a:spcPts val="0"/>
                        </a:spcBef>
                        <a:spcAft>
                          <a:spcPts val="0"/>
                        </a:spcAft>
                      </a:pPr>
                      <a:r>
                        <a:rPr lang="en-US" sz="1400" dirty="0">
                          <a:latin typeface="Calibri"/>
                          <a:ea typeface="Times New Roman"/>
                          <a:cs typeface="Calibri"/>
                        </a:rPr>
                        <a:t>Easy to score data</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400" dirty="0">
                          <a:latin typeface="Calibri"/>
                          <a:ea typeface="Calibri"/>
                          <a:cs typeface="Calibri"/>
                        </a:rPr>
                        <a:t>In practice, decision rules can be fairly complex</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259">
                <a:tc>
                  <a:txBody>
                    <a:bodyPr/>
                    <a:lstStyle/>
                    <a:p>
                      <a:pPr marL="0" marR="0" algn="l">
                        <a:lnSpc>
                          <a:spcPct val="115000"/>
                        </a:lnSpc>
                        <a:spcBef>
                          <a:spcPts val="0"/>
                        </a:spcBef>
                        <a:spcAft>
                          <a:spcPts val="0"/>
                        </a:spcAft>
                      </a:pPr>
                      <a:r>
                        <a:rPr lang="en-US" sz="1400" dirty="0">
                          <a:latin typeface="Calibri"/>
                          <a:ea typeface="Times New Roman"/>
                          <a:cs typeface="Calibri"/>
                        </a:rPr>
                        <a:t>Many algorithms can return a measure of variable importance</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l">
                        <a:lnSpc>
                          <a:spcPct val="115000"/>
                        </a:lnSpc>
                        <a:spcBef>
                          <a:spcPts val="0"/>
                        </a:spcBef>
                        <a:spcAft>
                          <a:spcPts val="0"/>
                        </a:spcAft>
                      </a:pPr>
                      <a:endParaRPr lang="en-US" sz="14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5776">
                <a:tc>
                  <a:txBody>
                    <a:bodyPr/>
                    <a:lstStyle/>
                    <a:p>
                      <a:pPr marL="0" marR="0" algn="l">
                        <a:lnSpc>
                          <a:spcPct val="115000"/>
                        </a:lnSpc>
                        <a:spcBef>
                          <a:spcPts val="0"/>
                        </a:spcBef>
                        <a:spcAft>
                          <a:spcPts val="0"/>
                        </a:spcAft>
                      </a:pPr>
                      <a:r>
                        <a:rPr lang="en-US" sz="1400" dirty="0">
                          <a:latin typeface="Calibri"/>
                          <a:ea typeface="Times New Roman"/>
                          <a:cs typeface="Calibri"/>
                        </a:rPr>
                        <a:t>In principle, decision rules are easy to understand</a:t>
                      </a:r>
                      <a:endParaRPr lang="en-US" sz="14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marR="0" algn="l">
                        <a:lnSpc>
                          <a:spcPct val="115000"/>
                        </a:lnSpc>
                        <a:spcBef>
                          <a:spcPts val="0"/>
                        </a:spcBef>
                        <a:spcAft>
                          <a:spcPts val="0"/>
                        </a:spcAft>
                      </a:pPr>
                      <a:endParaRPr lang="en-US" sz="1400" dirty="0">
                        <a:latin typeface="Calibri"/>
                        <a:ea typeface="Calibri"/>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228600" y="152400"/>
            <a:ext cx="8458200" cy="762000"/>
          </a:xfrm>
        </p:spPr>
        <p:txBody>
          <a:bodyPr>
            <a:noAutofit/>
          </a:bodyPr>
          <a:lstStyle/>
          <a:p>
            <a:r>
              <a:rPr lang="en-US" sz="3200" dirty="0" smtClean="0"/>
              <a:t>Decision Tree Classifier - Reasons to Choose (+) </a:t>
            </a:r>
            <a:br>
              <a:rPr lang="en-US" sz="3200" dirty="0" smtClean="0"/>
            </a:br>
            <a:r>
              <a:rPr lang="en-US" sz="3200" dirty="0" smtClean="0"/>
              <a:t>&amp; Cautions (-)</a:t>
            </a:r>
            <a:endParaRPr lang="en-US" sz="32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39</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p14="http://schemas.microsoft.com/office/powerpoint/2010/main" val="25375056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Picking K</a:t>
            </a:r>
            <a:endParaRPr lang="en-US" dirty="0"/>
          </a:p>
        </p:txBody>
      </p:sp>
      <p:sp>
        <p:nvSpPr>
          <p:cNvPr id="3" name="Content Placeholder 2"/>
          <p:cNvSpPr>
            <a:spLocks noGrp="1"/>
          </p:cNvSpPr>
          <p:nvPr>
            <p:ph idx="1"/>
          </p:nvPr>
        </p:nvSpPr>
        <p:spPr>
          <a:xfrm>
            <a:off x="313267" y="1143000"/>
            <a:ext cx="8458200" cy="762000"/>
          </a:xfrm>
        </p:spPr>
        <p:txBody>
          <a:bodyPr>
            <a:noAutofit/>
          </a:bodyPr>
          <a:lstStyle/>
          <a:p>
            <a:pPr marL="0" indent="0">
              <a:buNone/>
            </a:pPr>
            <a:r>
              <a:rPr lang="en-US" sz="2400" dirty="0"/>
              <a:t>Heuristic: find the "elbow" of the within-sum-of-squares (wss) plot as a function of </a:t>
            </a:r>
            <a:r>
              <a:rPr lang="en-US" sz="2400" dirty="0" smtClean="0"/>
              <a:t>K.</a:t>
            </a:r>
            <a:endParaRPr lang="en-US" sz="2400" dirty="0"/>
          </a:p>
        </p:txBody>
      </p:sp>
      <p:sp>
        <p:nvSpPr>
          <p:cNvPr id="7" name="TextBox 6"/>
          <p:cNvSpPr txBox="1"/>
          <p:nvPr/>
        </p:nvSpPr>
        <p:spPr>
          <a:xfrm>
            <a:off x="609600" y="3427273"/>
            <a:ext cx="2647968" cy="1754327"/>
          </a:xfrm>
          <a:prstGeom prst="rect">
            <a:avLst/>
          </a:prstGeom>
          <a:noFill/>
        </p:spPr>
        <p:txBody>
          <a:bodyPr wrap="square" rtlCol="0">
            <a:spAutoFit/>
          </a:bodyPr>
          <a:lstStyle/>
          <a:p>
            <a:r>
              <a:rPr lang="en-US" dirty="0" smtClean="0">
                <a:solidFill>
                  <a:srgbClr val="000000"/>
                </a:solidFill>
              </a:rPr>
              <a:t>K: </a:t>
            </a:r>
            <a:r>
              <a:rPr lang="en-US" dirty="0">
                <a:solidFill>
                  <a:srgbClr val="000000"/>
                </a:solidFill>
              </a:rPr>
              <a:t># of clusters</a:t>
            </a:r>
          </a:p>
          <a:p>
            <a:r>
              <a:rPr lang="en-US" dirty="0">
                <a:solidFill>
                  <a:srgbClr val="000000"/>
                </a:solidFill>
              </a:rPr>
              <a:t>n</a:t>
            </a:r>
            <a:r>
              <a:rPr lang="en-US" baseline="-25000" dirty="0">
                <a:solidFill>
                  <a:srgbClr val="000000"/>
                </a:solidFill>
              </a:rPr>
              <a:t>i</a:t>
            </a:r>
            <a:r>
              <a:rPr lang="en-US" dirty="0">
                <a:solidFill>
                  <a:srgbClr val="000000"/>
                </a:solidFill>
              </a:rPr>
              <a:t>: # points in i</a:t>
            </a:r>
            <a:r>
              <a:rPr lang="en-US" baseline="30000" dirty="0">
                <a:solidFill>
                  <a:srgbClr val="000000"/>
                </a:solidFill>
              </a:rPr>
              <a:t>th</a:t>
            </a:r>
            <a:r>
              <a:rPr lang="en-US" dirty="0">
                <a:solidFill>
                  <a:srgbClr val="000000"/>
                </a:solidFill>
              </a:rPr>
              <a:t> cluster</a:t>
            </a:r>
          </a:p>
          <a:p>
            <a:r>
              <a:rPr lang="en-US" dirty="0">
                <a:solidFill>
                  <a:srgbClr val="000000"/>
                </a:solidFill>
              </a:rPr>
              <a:t>c</a:t>
            </a:r>
            <a:r>
              <a:rPr lang="en-US" baseline="-25000" dirty="0">
                <a:solidFill>
                  <a:srgbClr val="000000"/>
                </a:solidFill>
              </a:rPr>
              <a:t>i</a:t>
            </a:r>
            <a:r>
              <a:rPr lang="en-US" dirty="0">
                <a:solidFill>
                  <a:srgbClr val="000000"/>
                </a:solidFill>
              </a:rPr>
              <a:t>: centroid of i</a:t>
            </a:r>
            <a:r>
              <a:rPr lang="en-US" baseline="30000" dirty="0">
                <a:solidFill>
                  <a:srgbClr val="000000"/>
                </a:solidFill>
              </a:rPr>
              <a:t>th</a:t>
            </a:r>
            <a:r>
              <a:rPr lang="en-US" dirty="0">
                <a:solidFill>
                  <a:srgbClr val="000000"/>
                </a:solidFill>
              </a:rPr>
              <a:t> cluster</a:t>
            </a:r>
          </a:p>
          <a:p>
            <a:r>
              <a:rPr lang="en-US" dirty="0">
                <a:solidFill>
                  <a:srgbClr val="000000"/>
                </a:solidFill>
              </a:rPr>
              <a:t>x</a:t>
            </a:r>
            <a:r>
              <a:rPr lang="en-US" baseline="-25000" dirty="0">
                <a:solidFill>
                  <a:srgbClr val="000000"/>
                </a:solidFill>
              </a:rPr>
              <a:t>ij</a:t>
            </a:r>
            <a:r>
              <a:rPr lang="en-US" dirty="0">
                <a:solidFill>
                  <a:srgbClr val="000000"/>
                </a:solidFill>
              </a:rPr>
              <a:t>: jth point of i</a:t>
            </a:r>
            <a:r>
              <a:rPr lang="en-US" baseline="30000" dirty="0">
                <a:solidFill>
                  <a:srgbClr val="000000"/>
                </a:solidFill>
              </a:rPr>
              <a:t>th</a:t>
            </a:r>
            <a:r>
              <a:rPr lang="en-US" dirty="0">
                <a:solidFill>
                  <a:srgbClr val="000000"/>
                </a:solidFill>
              </a:rPr>
              <a:t> cluster</a:t>
            </a:r>
          </a:p>
          <a:p>
            <a:endParaRPr lang="en-US" dirty="0">
              <a:solidFill>
                <a:srgbClr val="000000"/>
              </a:solidFill>
            </a:endParaRPr>
          </a:p>
          <a:p>
            <a:r>
              <a:rPr lang="en-US" dirty="0">
                <a:solidFill>
                  <a:srgbClr val="000000"/>
                </a:solidFill>
              </a:rPr>
              <a:t>"Elbows" at </a:t>
            </a:r>
            <a:r>
              <a:rPr lang="en-US" dirty="0" smtClean="0">
                <a:solidFill>
                  <a:srgbClr val="000000"/>
                </a:solidFill>
              </a:rPr>
              <a:t>k=2,4,6</a:t>
            </a:r>
            <a:endParaRPr lang="en-US" dirty="0">
              <a:solidFill>
                <a:srgbClr val="000000"/>
              </a:solidFill>
            </a:endParaRPr>
          </a:p>
        </p:txBody>
      </p:sp>
      <p:pic>
        <p:nvPicPr>
          <p:cNvPr id="10" name="Picture 9" descr="latex-image-1.pdf"/>
          <p:cNvPicPr>
            <a:picLocks noChangeAspect="1"/>
          </p:cNvPicPr>
          <p:nvPr/>
        </p:nvPicPr>
        <p:blipFill>
          <a:blip r:embed="rId3" cstate="print"/>
          <a:stretch>
            <a:fillRect/>
          </a:stretch>
        </p:blipFill>
        <p:spPr>
          <a:xfrm>
            <a:off x="533400" y="2186338"/>
            <a:ext cx="3352800" cy="1014062"/>
          </a:xfrm>
          <a:prstGeom prst="rect">
            <a:avLst/>
          </a:prstGeom>
        </p:spPr>
      </p:pic>
      <p:pic>
        <p:nvPicPr>
          <p:cNvPr id="12" name="Picture 11" descr="Rplot.png"/>
          <p:cNvPicPr>
            <a:picLocks noChangeAspect="1"/>
          </p:cNvPicPr>
          <p:nvPr/>
        </p:nvPicPr>
        <p:blipFill>
          <a:blip r:embed="rId4" cstate="print"/>
          <a:stretch>
            <a:fillRect/>
          </a:stretch>
        </p:blipFill>
        <p:spPr>
          <a:xfrm>
            <a:off x="4114800" y="1752600"/>
            <a:ext cx="4656667" cy="3810000"/>
          </a:xfrm>
          <a:prstGeom prst="rect">
            <a:avLst/>
          </a:prstGeom>
        </p:spPr>
      </p:pic>
      <p:sp>
        <p:nvSpPr>
          <p:cNvPr id="9" name="Slide Number Placeholder 8"/>
          <p:cNvSpPr>
            <a:spLocks noGrp="1"/>
          </p:cNvSpPr>
          <p:nvPr>
            <p:ph type="sldNum" sz="quarter" idx="11"/>
          </p:nvPr>
        </p:nvSpPr>
        <p:spPr/>
        <p:txBody>
          <a:bodyPr/>
          <a:lstStyle/>
          <a:p>
            <a:pPr>
              <a:defRPr/>
            </a:pPr>
            <a:fld id="{5BA1DFFF-3F85-458B-986A-7762775E0CEF}" type="slidenum">
              <a:rPr lang="en-US" smtClean="0"/>
              <a:pPr>
                <a:defRPr/>
              </a:pPr>
              <a:t>4</a:t>
            </a:fld>
            <a:endParaRPr lang="en-US" dirty="0"/>
          </a:p>
        </p:txBody>
      </p:sp>
      <p:sp>
        <p:nvSpPr>
          <p:cNvPr id="11" name="Footer Placeholder 10"/>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31549497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Conclusion</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699545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Placeholder 6"/>
          <p:cNvGraphicFramePr>
            <a:graphicFrameLocks noGrp="1"/>
          </p:cNvGraphicFramePr>
          <p:nvPr>
            <p:ph type="tbl" sz="quarter" idx="12"/>
          </p:nvPr>
        </p:nvGraphicFramePr>
        <p:xfrm>
          <a:off x="304800" y="609600"/>
          <a:ext cx="8458200" cy="5477510"/>
        </p:xfrm>
        <a:graphic>
          <a:graphicData uri="http://schemas.openxmlformats.org/drawingml/2006/table">
            <a:tbl>
              <a:tblPr firstRow="1" bandRow="1">
                <a:tableStyleId>{5C22544A-7EE6-4342-B048-85BDC9FD1C3A}</a:tableStyleId>
              </a:tblPr>
              <a:tblGrid>
                <a:gridCol w="4998026"/>
                <a:gridCol w="3460174"/>
              </a:tblGrid>
              <a:tr h="6311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Typical Questions</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Recommended Method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want class probabilities,</a:t>
                      </a:r>
                      <a:r>
                        <a:rPr lang="en-US" baseline="0" dirty="0"/>
                        <a:t> rather than just class labels?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Logistic regression</a:t>
                      </a:r>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want insight</a:t>
                      </a:r>
                      <a:r>
                        <a:rPr lang="en-US" baseline="0" dirty="0"/>
                        <a:t> into how the variables affect the model?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Logistic</a:t>
                      </a:r>
                      <a:r>
                        <a:rPr lang="en-US" baseline="0" dirty="0"/>
                        <a:t> regression</a:t>
                      </a:r>
                      <a:endParaRPr lang="en-US" dirty="0"/>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0680">
                <a:tc>
                  <a:txBody>
                    <a:bodyPr/>
                    <a:lstStyle/>
                    <a:p>
                      <a:r>
                        <a:rPr lang="en-US" dirty="0"/>
                        <a:t>Is</a:t>
                      </a:r>
                      <a:r>
                        <a:rPr lang="en-US" baseline="0" dirty="0"/>
                        <a:t> the problem high-dimensional?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Naïve Bayes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suspect some of the inputs are correlated?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Do I suspect</a:t>
                      </a:r>
                      <a:r>
                        <a:rPr lang="en-US" baseline="0" dirty="0"/>
                        <a:t> some of the inputs are irrelevant?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r>
                        <a:rPr lang="en-US" baseline="0" dirty="0"/>
                        <a:t>Naïve Bayes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Are there categorical</a:t>
                      </a:r>
                      <a:r>
                        <a:rPr lang="en-US" baseline="0" dirty="0"/>
                        <a:t> variables with a large number of levels?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Naïve Bayes</a:t>
                      </a:r>
                    </a:p>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a:t>Are</a:t>
                      </a:r>
                      <a:r>
                        <a:rPr lang="en-US" baseline="0" dirty="0"/>
                        <a:t> there m</a:t>
                      </a:r>
                      <a:r>
                        <a:rPr lang="en-US" dirty="0"/>
                        <a:t>ixed variable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baseline="0" dirty="0"/>
                    </a:p>
                    <a:p>
                      <a:r>
                        <a:rPr lang="en-US" baseline="0" dirty="0"/>
                        <a:t>Logistic Regression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1190">
                <a:tc>
                  <a:txBody>
                    <a:bodyPr/>
                    <a:lstStyle/>
                    <a:p>
                      <a:r>
                        <a:rPr lang="en-US" dirty="0" smtClean="0"/>
                        <a:t>Is there non-linear data </a:t>
                      </a:r>
                      <a:r>
                        <a:rPr lang="en-US" baseline="0" dirty="0" smtClean="0"/>
                        <a:t>or </a:t>
                      </a:r>
                      <a:r>
                        <a:rPr lang="en-US" baseline="0" dirty="0"/>
                        <a:t>discontinuities in </a:t>
                      </a:r>
                      <a:r>
                        <a:rPr lang="en-US" baseline="0" dirty="0" smtClean="0"/>
                        <a:t>the </a:t>
                      </a:r>
                      <a:r>
                        <a:rPr lang="en-US" baseline="0" dirty="0"/>
                        <a:t>inputs </a:t>
                      </a:r>
                      <a:r>
                        <a:rPr lang="en-US" baseline="0" dirty="0" smtClean="0"/>
                        <a:t> that will affect </a:t>
                      </a:r>
                      <a:r>
                        <a:rPr lang="en-US" baseline="0" dirty="0"/>
                        <a:t>the outputs?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Decision Tree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a:xfrm>
            <a:off x="304800" y="0"/>
            <a:ext cx="8458200" cy="762000"/>
          </a:xfrm>
        </p:spPr>
        <p:txBody>
          <a:bodyPr/>
          <a:lstStyle/>
          <a:p>
            <a:r>
              <a:rPr lang="en-US" dirty="0" smtClean="0"/>
              <a:t>Which Classifier Should I Try?</a:t>
            </a:r>
            <a:endParaRPr lang="en-US"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41</a:t>
            </a:fld>
            <a:endParaRPr lang="en-US" dirty="0"/>
          </a:p>
        </p:txBody>
      </p:sp>
      <p:pic>
        <p:nvPicPr>
          <p:cNvPr id="6"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369301" y="0"/>
            <a:ext cx="774699" cy="635318"/>
          </a:xfrm>
          <a:prstGeom prst="rect">
            <a:avLst/>
          </a:prstGeom>
          <a:noFill/>
        </p:spPr>
      </p:pic>
    </p:spTree>
    <p:extLst>
      <p:ext uri="{BB962C8B-B14F-4D97-AF65-F5344CB8AC3E}">
        <p14:creationId xmlns:p14="http://schemas.microsoft.com/office/powerpoint/2010/main" val="10775633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Diagnostics</a:t>
            </a:r>
          </a:p>
        </p:txBody>
      </p:sp>
      <p:sp>
        <p:nvSpPr>
          <p:cNvPr id="3" name="Content Placeholder 2"/>
          <p:cNvSpPr>
            <a:spLocks noGrp="1"/>
          </p:cNvSpPr>
          <p:nvPr>
            <p:ph idx="1"/>
          </p:nvPr>
        </p:nvSpPr>
        <p:spPr/>
        <p:txBody>
          <a:bodyPr/>
          <a:lstStyle/>
          <a:p>
            <a:r>
              <a:rPr lang="en-US" dirty="0" smtClean="0"/>
              <a:t>Hold-out  </a:t>
            </a:r>
            <a:r>
              <a:rPr lang="en-US" dirty="0"/>
              <a:t>data</a:t>
            </a:r>
          </a:p>
          <a:p>
            <a:pPr lvl="1"/>
            <a:r>
              <a:rPr lang="en-US" dirty="0"/>
              <a:t>How well does the model classify new instances?</a:t>
            </a:r>
          </a:p>
          <a:p>
            <a:r>
              <a:rPr lang="en-US" dirty="0"/>
              <a:t>Cross-validation</a:t>
            </a:r>
          </a:p>
          <a:p>
            <a:r>
              <a:rPr lang="en-US" dirty="0"/>
              <a:t>ROC curve/AUC</a:t>
            </a:r>
          </a:p>
          <a:p>
            <a:endParaRPr lang="en-US" dirty="0"/>
          </a:p>
          <a:p>
            <a:pPr>
              <a:buNone/>
            </a:pPr>
            <a:endParaRPr lang="en-US" dirty="0"/>
          </a:p>
        </p:txBody>
      </p:sp>
      <p:pic>
        <p:nvPicPr>
          <p:cNvPr id="13314" name="Picture 2" descr="http://www.medcalc.org/manual/_help/images/roc_intro3.png"/>
          <p:cNvPicPr>
            <a:picLocks noChangeAspect="1" noChangeArrowheads="1"/>
          </p:cNvPicPr>
          <p:nvPr/>
        </p:nvPicPr>
        <p:blipFill>
          <a:blip r:embed="rId3" cstate="print"/>
          <a:srcRect/>
          <a:stretch>
            <a:fillRect/>
          </a:stretch>
        </p:blipFill>
        <p:spPr bwMode="auto">
          <a:xfrm>
            <a:off x="4953000" y="2898873"/>
            <a:ext cx="3581400" cy="3457477"/>
          </a:xfrm>
          <a:prstGeom prst="rect">
            <a:avLst/>
          </a:prstGeom>
          <a:noFill/>
        </p:spPr>
      </p:pic>
      <p:pic>
        <p:nvPicPr>
          <p:cNvPr id="5" name="Picture 2" descr="http://techpubs.sgi.com/library/dynaweb_docs/hdwr/SGI_EndUser/books/O2PLUS_RG/sgi_html/figures/diagnostic.visual.gif"/>
          <p:cNvPicPr>
            <a:picLocks noChangeAspect="1" noChangeArrowheads="1"/>
          </p:cNvPicPr>
          <p:nvPr/>
        </p:nvPicPr>
        <p:blipFill>
          <a:blip r:embed="rId4" cstate="print"/>
          <a:srcRect/>
          <a:stretch>
            <a:fillRect/>
          </a:stretch>
        </p:blipFill>
        <p:spPr bwMode="auto">
          <a:xfrm>
            <a:off x="8205180" y="0"/>
            <a:ext cx="938820" cy="1020589"/>
          </a:xfrm>
          <a:prstGeom prst="rect">
            <a:avLst/>
          </a:prstGeom>
          <a:noFill/>
        </p:spPr>
      </p:pic>
      <p:sp>
        <p:nvSpPr>
          <p:cNvPr id="8" name="Slide Number Placeholder 7"/>
          <p:cNvSpPr>
            <a:spLocks noGrp="1"/>
          </p:cNvSpPr>
          <p:nvPr>
            <p:ph type="sldNum" sz="quarter" idx="11"/>
          </p:nvPr>
        </p:nvSpPr>
        <p:spPr/>
        <p:txBody>
          <a:bodyPr/>
          <a:lstStyle/>
          <a:p>
            <a:pPr>
              <a:defRPr/>
            </a:pPr>
            <a:fld id="{5BA1DFFF-3F85-458B-986A-7762775E0CEF}" type="slidenum">
              <a:rPr lang="en-US" smtClean="0"/>
              <a:pPr>
                <a:defRPr/>
              </a:pPr>
              <a:t>42</a:t>
            </a:fld>
            <a:endParaRPr lang="en-US" dirty="0"/>
          </a:p>
        </p:txBody>
      </p:sp>
      <p:sp>
        <p:nvSpPr>
          <p:cNvPr id="9" name="Footer Placeholder 8"/>
          <p:cNvSpPr>
            <a:spLocks noGrp="1"/>
          </p:cNvSpPr>
          <p:nvPr>
            <p:ph type="ftr" sz="quarter" idx="10"/>
          </p:nvPr>
        </p:nvSpPr>
        <p:spPr/>
        <p:txBody>
          <a:bodyPr/>
          <a:lstStyle/>
          <a:p>
            <a:pPr>
              <a:defRPr/>
            </a:pPr>
            <a:r>
              <a:rPr lang="en-US" dirty="0" smtClean="0"/>
              <a:t>Module 4: Analytics Theory/Methods</a:t>
            </a:r>
            <a:endParaRPr lang="en-US" dirty="0"/>
          </a:p>
        </p:txBody>
      </p:sp>
    </p:spTree>
    <p:extLst>
      <p:ext uri="{BB962C8B-B14F-4D97-AF65-F5344CB8AC3E}">
        <p14:creationId xmlns:p14="http://schemas.microsoft.com/office/powerpoint/2010/main" val="69064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5"/>
          <p:cNvGraphicFramePr>
            <a:graphicFrameLocks noGrp="1"/>
          </p:cNvGraphicFramePr>
          <p:nvPr>
            <p:ph type="tbl" sz="quarter" idx="12"/>
          </p:nvPr>
        </p:nvGraphicFramePr>
        <p:xfrm>
          <a:off x="381000" y="1066800"/>
          <a:ext cx="8382000" cy="5067808"/>
        </p:xfrm>
        <a:graphic>
          <a:graphicData uri="http://schemas.openxmlformats.org/drawingml/2006/table">
            <a:tbl>
              <a:tblPr firstRow="1" bandRow="1">
                <a:tableStyleId>{5C22544A-7EE6-4342-B048-85BDC9FD1C3A}</a:tableStyleId>
              </a:tblPr>
              <a:tblGrid>
                <a:gridCol w="4191000"/>
                <a:gridCol w="4191000"/>
              </a:tblGrid>
              <a:tr h="370840">
                <a:tc>
                  <a:txBody>
                    <a:bodyPr/>
                    <a:lstStyle/>
                    <a:p>
                      <a:pPr marL="0" marR="0" algn="ctr">
                        <a:lnSpc>
                          <a:spcPct val="115000"/>
                        </a:lnSpc>
                        <a:spcBef>
                          <a:spcPts val="0"/>
                        </a:spcBef>
                        <a:spcAft>
                          <a:spcPts val="0"/>
                        </a:spcAft>
                      </a:pPr>
                      <a:r>
                        <a:rPr lang="en-US" sz="2800" b="1" dirty="0">
                          <a:latin typeface="Calibri"/>
                          <a:ea typeface="Times New Roman"/>
                          <a:cs typeface="Calibri"/>
                        </a:rPr>
                        <a:t>Reasons to Choose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Times New Roman"/>
                          <a:cs typeface="Calibri"/>
                        </a:rPr>
                        <a:t>Cautions (-) </a:t>
                      </a:r>
                      <a:endParaRPr lang="en-US" sz="2800" b="1"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Easy to implement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Doesn't handle categorical variables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Easy to assign new data to existing clusters</a:t>
                      </a:r>
                      <a:endParaRPr lang="en-US" sz="2000" dirty="0">
                        <a:latin typeface="Calibri"/>
                        <a:ea typeface="Calibri"/>
                        <a:cs typeface="Times New Roman"/>
                      </a:endParaRPr>
                    </a:p>
                    <a:p>
                      <a:pPr marL="0" marR="0" algn="just">
                        <a:lnSpc>
                          <a:spcPct val="115000"/>
                        </a:lnSpc>
                        <a:spcBef>
                          <a:spcPts val="0"/>
                        </a:spcBef>
                        <a:spcAft>
                          <a:spcPts val="0"/>
                        </a:spcAft>
                      </a:pPr>
                      <a:r>
                        <a:rPr lang="en-US" sz="2000" dirty="0">
                          <a:latin typeface="Calibri"/>
                          <a:ea typeface="Times New Roman"/>
                          <a:cs typeface="Calibri"/>
                        </a:rPr>
                        <a:t>      Which is the nearest cluster center?</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Sensitive to initialization (first guess)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gn="just">
                        <a:lnSpc>
                          <a:spcPct val="115000"/>
                        </a:lnSpc>
                        <a:spcBef>
                          <a:spcPts val="0"/>
                        </a:spcBef>
                        <a:spcAft>
                          <a:spcPts val="0"/>
                        </a:spcAft>
                      </a:pPr>
                      <a:r>
                        <a:rPr lang="en-US" sz="2000" dirty="0">
                          <a:latin typeface="Calibri"/>
                          <a:ea typeface="Times New Roman"/>
                          <a:cs typeface="Calibri"/>
                        </a:rPr>
                        <a:t>Concise output</a:t>
                      </a:r>
                      <a:endParaRPr lang="en-US" sz="2000" dirty="0">
                        <a:latin typeface="Calibri"/>
                        <a:ea typeface="Calibri"/>
                        <a:cs typeface="Times New Roman"/>
                      </a:endParaRPr>
                    </a:p>
                    <a:p>
                      <a:pPr marL="0" marR="0" algn="just">
                        <a:lnSpc>
                          <a:spcPct val="115000"/>
                        </a:lnSpc>
                        <a:spcBef>
                          <a:spcPts val="0"/>
                        </a:spcBef>
                        <a:spcAft>
                          <a:spcPts val="0"/>
                        </a:spcAft>
                      </a:pPr>
                      <a:r>
                        <a:rPr lang="en-US" sz="2000" dirty="0">
                          <a:latin typeface="Calibri"/>
                          <a:ea typeface="Times New Roman"/>
                          <a:cs typeface="Calibri"/>
                        </a:rPr>
                        <a:t>     Coordinates the K cluster centers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Variables should all be measured on similar or compatible scales</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Not scale-invariant!</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K (the number of clusters) must be known or decided a priori</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Wrong guess: possibly poor results</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a:lnSpc>
                          <a:spcPct val="115000"/>
                        </a:lnSpc>
                        <a:spcBef>
                          <a:spcPts val="0"/>
                        </a:spcBef>
                        <a:spcAft>
                          <a:spcPts val="0"/>
                        </a:spcAft>
                      </a:pPr>
                      <a:endParaRPr lang="en-US" sz="2000" dirty="0">
                        <a:latin typeface="Calibri"/>
                        <a:ea typeface="Times New Roman"/>
                        <a:cs typeface="Calibr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a:latin typeface="Calibri"/>
                          <a:ea typeface="Calibri"/>
                          <a:cs typeface="Calibri"/>
                        </a:rPr>
                        <a:t>Tends to produce "round" equi-sized clusters.</a:t>
                      </a:r>
                      <a:endParaRPr lang="en-US" sz="2000" dirty="0">
                        <a:latin typeface="Calibri"/>
                        <a:ea typeface="Calibri"/>
                        <a:cs typeface="Times New Roman"/>
                      </a:endParaRPr>
                    </a:p>
                    <a:p>
                      <a:pPr marL="0" marR="0">
                        <a:lnSpc>
                          <a:spcPct val="115000"/>
                        </a:lnSpc>
                        <a:spcBef>
                          <a:spcPts val="0"/>
                        </a:spcBef>
                        <a:spcAft>
                          <a:spcPts val="0"/>
                        </a:spcAft>
                      </a:pPr>
                      <a:r>
                        <a:rPr lang="en-US" sz="2000" dirty="0">
                          <a:latin typeface="Calibri"/>
                          <a:ea typeface="Calibri"/>
                          <a:cs typeface="Calibri"/>
                        </a:rPr>
                        <a:t>    Not always desirable</a:t>
                      </a:r>
                      <a:endParaRPr lang="en-US" sz="2000" dirty="0">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2"/>
          <p:cNvSpPr>
            <a:spLocks noGrp="1"/>
          </p:cNvSpPr>
          <p:nvPr>
            <p:ph type="title"/>
          </p:nvPr>
        </p:nvSpPr>
        <p:spPr/>
        <p:txBody>
          <a:bodyPr>
            <a:noAutofit/>
          </a:bodyPr>
          <a:lstStyle/>
          <a:p>
            <a:r>
              <a:rPr lang="en-US" sz="2800" dirty="0" smtClean="0"/>
              <a:t>K-Means Clustering - Reasons to Choose (+) and  Cautions (-)</a:t>
            </a:r>
            <a:endParaRPr lang="en-US" sz="2800" dirty="0"/>
          </a:p>
        </p:txBody>
      </p:sp>
      <p:sp>
        <p:nvSpPr>
          <p:cNvPr id="4" name="Footer Placeholder 3"/>
          <p:cNvSpPr>
            <a:spLocks noGrp="1"/>
          </p:cNvSpPr>
          <p:nvPr>
            <p:ph type="ftr" sz="quarter" idx="13"/>
          </p:nvPr>
        </p:nvSpPr>
        <p:spPr/>
        <p:txBody>
          <a:bodyPr/>
          <a:lstStyle/>
          <a:p>
            <a:pPr>
              <a:defRPr/>
            </a:pPr>
            <a:r>
              <a:rPr lang="en-US" dirty="0" smtClean="0"/>
              <a:t>Module 4: Analytics Theory/Methods</a:t>
            </a:r>
            <a:endParaRPr lang="en-US" dirty="0"/>
          </a:p>
        </p:txBody>
      </p:sp>
      <p:sp>
        <p:nvSpPr>
          <p:cNvPr id="5" name="Slide Number Placeholder 4"/>
          <p:cNvSpPr>
            <a:spLocks noGrp="1"/>
          </p:cNvSpPr>
          <p:nvPr>
            <p:ph type="sldNum" sz="quarter" idx="14"/>
          </p:nvPr>
        </p:nvSpPr>
        <p:spPr/>
        <p:txBody>
          <a:bodyPr/>
          <a:lstStyle/>
          <a:p>
            <a:pPr>
              <a:defRPr/>
            </a:pPr>
            <a:fld id="{0E62AE4E-9066-49B4-8504-8C25DD4FBCC5}" type="slidenum">
              <a:rPr lang="en-US" smtClean="0"/>
              <a:pPr>
                <a:defRPr/>
              </a:pPr>
              <a:t>5</a:t>
            </a:fld>
            <a:endParaRPr lang="en-US" dirty="0"/>
          </a:p>
        </p:txBody>
      </p:sp>
      <p:pic>
        <p:nvPicPr>
          <p:cNvPr id="7" name="Picture 2" descr="http://t0.gstatic.com/images?q=tbn:ANd9GcS3zP3oM6UO4VlBSSszwz9k_v4j3XggTV6fpaosmWv9nNAsePSf"/>
          <p:cNvPicPr>
            <a:picLocks noChangeAspect="1" noChangeArrowheads="1"/>
          </p:cNvPicPr>
          <p:nvPr/>
        </p:nvPicPr>
        <p:blipFill>
          <a:blip r:embed="rId3" cstate="print"/>
          <a:srcRect/>
          <a:stretch>
            <a:fillRect/>
          </a:stretch>
        </p:blipFill>
        <p:spPr bwMode="auto">
          <a:xfrm>
            <a:off x="8216901" y="126682"/>
            <a:ext cx="774699" cy="635318"/>
          </a:xfrm>
          <a:prstGeom prst="rect">
            <a:avLst/>
          </a:prstGeom>
          <a:noFill/>
        </p:spPr>
      </p:pic>
    </p:spTree>
    <p:extLst>
      <p:ext uri="{BB962C8B-B14F-4D97-AF65-F5344CB8AC3E}">
        <p14:creationId xmlns:p14="http://schemas.microsoft.com/office/powerpoint/2010/main" val="338219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Hypothesis Testing</a:t>
            </a:r>
            <a:endParaRPr lang="en-US" dirty="0"/>
          </a:p>
        </p:txBody>
      </p:sp>
      <p:sp>
        <p:nvSpPr>
          <p:cNvPr id="3" name="Subtitle 2"/>
          <p:cNvSpPr>
            <a:spLocks noGrp="1"/>
          </p:cNvSpPr>
          <p:nvPr>
            <p:ph type="subTitle" idx="1"/>
          </p:nvPr>
        </p:nvSpPr>
        <p:spPr/>
        <p:txBody>
          <a:bodyPr/>
          <a:lstStyle/>
          <a:p>
            <a:r>
              <a:rPr lang="en-US" dirty="0" smtClean="0"/>
              <a:t>CSCE 587</a:t>
            </a:r>
            <a:endParaRPr lang="en-US" dirty="0"/>
          </a:p>
        </p:txBody>
      </p:sp>
    </p:spTree>
    <p:extLst>
      <p:ext uri="{BB962C8B-B14F-4D97-AF65-F5344CB8AC3E}">
        <p14:creationId xmlns:p14="http://schemas.microsoft.com/office/powerpoint/2010/main" val="4228594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Assumptions:</a:t>
            </a:r>
          </a:p>
          <a:p>
            <a:pPr lvl="1"/>
            <a:r>
              <a:rPr lang="en-US" dirty="0" smtClean="0"/>
              <a:t>Samples reflect an underlying distribution</a:t>
            </a:r>
          </a:p>
          <a:p>
            <a:pPr lvl="1"/>
            <a:r>
              <a:rPr lang="en-US" dirty="0" smtClean="0"/>
              <a:t>If two distributions are different, the samples should reflect this.</a:t>
            </a:r>
          </a:p>
          <a:p>
            <a:pPr lvl="1"/>
            <a:r>
              <a:rPr lang="en-US" dirty="0" smtClean="0"/>
              <a:t>A difference should be testable</a:t>
            </a:r>
          </a:p>
          <a:p>
            <a:pPr marL="457200" lvl="1" indent="0">
              <a:buNone/>
            </a:pPr>
            <a:endParaRPr lang="en-US" dirty="0" smtClean="0"/>
          </a:p>
          <a:p>
            <a:endParaRPr lang="en-US" dirty="0"/>
          </a:p>
        </p:txBody>
      </p:sp>
    </p:spTree>
    <p:extLst>
      <p:ext uri="{BB962C8B-B14F-4D97-AF65-F5344CB8AC3E}">
        <p14:creationId xmlns:p14="http://schemas.microsoft.com/office/powerpoint/2010/main" val="363027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228600"/>
            <a:ext cx="8229600" cy="1143000"/>
          </a:xfrm>
        </p:spPr>
        <p:txBody>
          <a:bodyPr/>
          <a:lstStyle/>
          <a:p>
            <a:r>
              <a:rPr lang="en-US" dirty="0" smtClean="0"/>
              <a:t>Intuition: </a:t>
            </a:r>
            <a:r>
              <a:rPr lang="en-US" dirty="0"/>
              <a:t>Difference of </a:t>
            </a:r>
            <a:r>
              <a:rPr lang="en-US" dirty="0" smtClean="0"/>
              <a:t>Means</a:t>
            </a:r>
            <a:endParaRPr lang="en-US" dirty="0"/>
          </a:p>
        </p:txBody>
      </p:sp>
      <p:sp>
        <p:nvSpPr>
          <p:cNvPr id="7" name="Footer Placeholder 6"/>
          <p:cNvSpPr>
            <a:spLocks noGrp="1"/>
          </p:cNvSpPr>
          <p:nvPr>
            <p:ph type="ftr" sz="quarter" idx="10"/>
          </p:nvPr>
        </p:nvSpPr>
        <p:spPr/>
        <p:txBody>
          <a:bodyPr/>
          <a:lstStyle/>
          <a:p>
            <a:pPr>
              <a:defRPr/>
            </a:pPr>
            <a:r>
              <a:rPr lang="en-US" dirty="0" smtClean="0"/>
              <a:t>Module 3: Basic Data Analytic Methods Using R</a:t>
            </a:r>
            <a:endParaRPr lang="en-US" dirty="0"/>
          </a:p>
        </p:txBody>
      </p:sp>
      <p:sp>
        <p:nvSpPr>
          <p:cNvPr id="8" name="Slide Number Placeholder 7"/>
          <p:cNvSpPr>
            <a:spLocks noGrp="1"/>
          </p:cNvSpPr>
          <p:nvPr>
            <p:ph type="sldNum" sz="quarter" idx="11"/>
          </p:nvPr>
        </p:nvSpPr>
        <p:spPr/>
        <p:txBody>
          <a:bodyPr/>
          <a:lstStyle/>
          <a:p>
            <a:pPr>
              <a:defRPr/>
            </a:pPr>
            <a:fld id="{5DD70BA9-0AE5-4DC7-8A6D-25B86D6F2F92}" type="slidenum">
              <a:rPr lang="en-US"/>
              <a:pPr>
                <a:defRPr/>
              </a:pPr>
              <a:t>8</a:t>
            </a:fld>
            <a:endParaRPr lang="en-US" dirty="0"/>
          </a:p>
        </p:txBody>
      </p:sp>
      <p:pic>
        <p:nvPicPr>
          <p:cNvPr id="11" name="Picture 10"/>
          <p:cNvPicPr>
            <a:picLocks noChangeAspect="1"/>
          </p:cNvPicPr>
          <p:nvPr/>
        </p:nvPicPr>
        <p:blipFill>
          <a:blip r:embed="rId3" cstate="print"/>
          <a:stretch>
            <a:fillRect/>
          </a:stretch>
        </p:blipFill>
        <p:spPr>
          <a:xfrm>
            <a:off x="990600" y="1066800"/>
            <a:ext cx="7162800" cy="5181600"/>
          </a:xfrm>
          <a:prstGeom prst="rect">
            <a:avLst/>
          </a:prstGeom>
        </p:spPr>
      </p:pic>
      <p:sp>
        <p:nvSpPr>
          <p:cNvPr id="12" name="TextBox 11"/>
          <p:cNvSpPr txBox="1"/>
          <p:nvPr/>
        </p:nvSpPr>
        <p:spPr>
          <a:xfrm>
            <a:off x="6629400" y="2971800"/>
            <a:ext cx="1600200" cy="923330"/>
          </a:xfrm>
          <a:prstGeom prst="rect">
            <a:avLst/>
          </a:prstGeom>
          <a:solidFill>
            <a:schemeClr val="accent3">
              <a:lumMod val="20000"/>
              <a:lumOff val="80000"/>
            </a:schemeClr>
          </a:solidFill>
          <a:ln>
            <a:solidFill>
              <a:schemeClr val="accent3"/>
            </a:solidFill>
          </a:ln>
        </p:spPr>
        <p:txBody>
          <a:bodyPr wrap="square" rtlCol="0">
            <a:spAutoFit/>
          </a:bodyPr>
          <a:lstStyle/>
          <a:p>
            <a:pPr algn="ctr"/>
            <a:r>
              <a:rPr lang="en-US" dirty="0"/>
              <a:t>If m</a:t>
            </a:r>
            <a:r>
              <a:rPr lang="en-US" baseline="-25000" dirty="0"/>
              <a:t>1</a:t>
            </a:r>
            <a:r>
              <a:rPr lang="en-US" dirty="0"/>
              <a:t> = m</a:t>
            </a:r>
            <a:r>
              <a:rPr lang="en-US" baseline="-25000" dirty="0"/>
              <a:t>2</a:t>
            </a:r>
            <a:r>
              <a:rPr lang="en-US" dirty="0"/>
              <a:t>, this area is large</a:t>
            </a:r>
          </a:p>
        </p:txBody>
      </p:sp>
      <p:cxnSp>
        <p:nvCxnSpPr>
          <p:cNvPr id="14" name="Straight Connector 13"/>
          <p:cNvCxnSpPr>
            <a:stCxn id="12" idx="1"/>
          </p:cNvCxnSpPr>
          <p:nvPr/>
        </p:nvCxnSpPr>
        <p:spPr>
          <a:xfrm flipH="1">
            <a:off x="4800600" y="3433465"/>
            <a:ext cx="1828800" cy="129093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9238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Selection</a:t>
            </a:r>
            <a:endParaRPr lang="en-US" dirty="0"/>
          </a:p>
        </p:txBody>
      </p:sp>
      <p:sp>
        <p:nvSpPr>
          <p:cNvPr id="3" name="Content Placeholder 2"/>
          <p:cNvSpPr>
            <a:spLocks noGrp="1"/>
          </p:cNvSpPr>
          <p:nvPr>
            <p:ph idx="1"/>
          </p:nvPr>
        </p:nvSpPr>
        <p:spPr/>
        <p:txBody>
          <a:bodyPr/>
          <a:lstStyle/>
          <a:p>
            <a:r>
              <a:rPr lang="en-US" dirty="0" smtClean="0"/>
              <a:t>One sample test:</a:t>
            </a:r>
          </a:p>
          <a:p>
            <a:pPr lvl="1"/>
            <a:r>
              <a:rPr lang="en-US" dirty="0" smtClean="0"/>
              <a:t>compare sample to population</a:t>
            </a:r>
          </a:p>
          <a:p>
            <a:pPr lvl="1"/>
            <a:r>
              <a:rPr lang="en-US" dirty="0" smtClean="0"/>
              <a:t>Actually: sample mean vs population mean</a:t>
            </a:r>
          </a:p>
          <a:p>
            <a:pPr lvl="1"/>
            <a:r>
              <a:rPr lang="en-US" dirty="0" smtClean="0"/>
              <a:t>Does the sample match the population</a:t>
            </a:r>
          </a:p>
          <a:p>
            <a:pPr lvl="1"/>
            <a:endParaRPr lang="en-US" dirty="0" smtClean="0"/>
          </a:p>
          <a:p>
            <a:r>
              <a:rPr lang="en-US" dirty="0" smtClean="0"/>
              <a:t>Two sample test: </a:t>
            </a:r>
          </a:p>
          <a:p>
            <a:pPr lvl="1"/>
            <a:r>
              <a:rPr lang="en-US" dirty="0" smtClean="0"/>
              <a:t>compare two samples</a:t>
            </a:r>
          </a:p>
          <a:p>
            <a:pPr lvl="1"/>
            <a:r>
              <a:rPr lang="en-US" dirty="0" smtClean="0"/>
              <a:t>Sample distribution of the difference of the means</a:t>
            </a:r>
            <a:endParaRPr lang="en-US" dirty="0"/>
          </a:p>
        </p:txBody>
      </p:sp>
    </p:spTree>
    <p:extLst>
      <p:ext uri="{BB962C8B-B14F-4D97-AF65-F5344CB8AC3E}">
        <p14:creationId xmlns:p14="http://schemas.microsoft.com/office/powerpoint/2010/main" val="142263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5952</Words>
  <Application>Microsoft Office PowerPoint</Application>
  <PresentationFormat>On-screen Show (4:3)</PresentationFormat>
  <Paragraphs>514</Paragraphs>
  <Slides>42</Slides>
  <Notes>26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8" baseType="lpstr">
      <vt:lpstr>Arial</vt:lpstr>
      <vt:lpstr>Calibri</vt:lpstr>
      <vt:lpstr>Times New Roman</vt:lpstr>
      <vt:lpstr>Wingdings</vt:lpstr>
      <vt:lpstr>Office Theme</vt:lpstr>
      <vt:lpstr>Equation</vt:lpstr>
      <vt:lpstr>CSCE 587 Midterm Review</vt:lpstr>
      <vt:lpstr>K-means Clustering</vt:lpstr>
      <vt:lpstr>K-Means Clustering - What is it?</vt:lpstr>
      <vt:lpstr>Picking K</vt:lpstr>
      <vt:lpstr>K-Means Clustering - Reasons to Choose (+) and  Cautions (-)</vt:lpstr>
      <vt:lpstr>Hypothesis Testing</vt:lpstr>
      <vt:lpstr>Background</vt:lpstr>
      <vt:lpstr>Intuition: Difference of Means</vt:lpstr>
      <vt:lpstr>Test Selection</vt:lpstr>
      <vt:lpstr>One Sample t-Test</vt:lpstr>
      <vt:lpstr>Confidence Intervals</vt:lpstr>
      <vt:lpstr>Association Rules</vt:lpstr>
      <vt:lpstr>Apriori Algorithm - What is it? Support</vt:lpstr>
      <vt:lpstr>Apriori  Algorithm (Continued) Confidence</vt:lpstr>
      <vt:lpstr>Lift and Leverage</vt:lpstr>
      <vt:lpstr>Apriori - Reasons to Choose (+) and Cautions (-)</vt:lpstr>
      <vt:lpstr>Linear Regression</vt:lpstr>
      <vt:lpstr>Linear Regression  -What is it?</vt:lpstr>
      <vt:lpstr>Technical Description</vt:lpstr>
      <vt:lpstr>PowerPoint Presentation</vt:lpstr>
      <vt:lpstr>Linear Regression - Reasons to Choose (+) and  Cautions (-)</vt:lpstr>
      <vt:lpstr>Logistic Regression</vt:lpstr>
      <vt:lpstr>PowerPoint Presentation</vt:lpstr>
      <vt:lpstr>The Logistic Regression Model</vt:lpstr>
      <vt:lpstr>Relationship between  Odds &amp; Probability</vt:lpstr>
      <vt:lpstr>Logistic Regression - Reasons to Choose (+) and   Cautions (-)</vt:lpstr>
      <vt:lpstr>Naïve Bayes</vt:lpstr>
      <vt:lpstr>Bayesian Classification</vt:lpstr>
      <vt:lpstr>The Bayes Classifier</vt:lpstr>
      <vt:lpstr>Model Parameters</vt:lpstr>
      <vt:lpstr>The Naïve Bayes Model</vt:lpstr>
      <vt:lpstr>Why is this useful?</vt:lpstr>
      <vt:lpstr>Naïve Bayesian Classifier - Reasons to Choose (+)  and Cautions (-)</vt:lpstr>
      <vt:lpstr>Decision Trees</vt:lpstr>
      <vt:lpstr>Decision Tree – Example of Visual Structure</vt:lpstr>
      <vt:lpstr>General Algorithm </vt:lpstr>
      <vt:lpstr>Step 1: Pick the Most “Informative" Attribute</vt:lpstr>
      <vt:lpstr>Step 1: Pick the Most “Informative" Attribute Information Gain</vt:lpstr>
      <vt:lpstr>Decision Tree Classifier - Reasons to Choose (+)  &amp; Cautions (-)</vt:lpstr>
      <vt:lpstr>Conclusion</vt:lpstr>
      <vt:lpstr>Which Classifier Should I Try?</vt:lpstr>
      <vt:lpstr>Diagnostics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587 Midterm Review</dc:title>
  <dc:creator>Rose, John R</dc:creator>
  <cp:lastModifiedBy>Rose, John R</cp:lastModifiedBy>
  <cp:revision>14</cp:revision>
  <dcterms:created xsi:type="dcterms:W3CDTF">2006-08-16T00:00:00Z</dcterms:created>
  <dcterms:modified xsi:type="dcterms:W3CDTF">2017-03-14T13:45:53Z</dcterms:modified>
</cp:coreProperties>
</file>