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22"/>
  </p:notesMasterIdLst>
  <p:sldIdLst>
    <p:sldId id="267" r:id="rId2"/>
    <p:sldId id="257" r:id="rId3"/>
    <p:sldId id="268" r:id="rId4"/>
    <p:sldId id="276" r:id="rId5"/>
    <p:sldId id="273" r:id="rId6"/>
    <p:sldId id="274" r:id="rId7"/>
    <p:sldId id="275" r:id="rId8"/>
    <p:sldId id="279" r:id="rId9"/>
    <p:sldId id="277" r:id="rId10"/>
    <p:sldId id="281" r:id="rId11"/>
    <p:sldId id="287" r:id="rId12"/>
    <p:sldId id="282" r:id="rId13"/>
    <p:sldId id="288" r:id="rId14"/>
    <p:sldId id="283" r:id="rId15"/>
    <p:sldId id="289" r:id="rId16"/>
    <p:sldId id="284" r:id="rId17"/>
    <p:sldId id="291" r:id="rId18"/>
    <p:sldId id="290" r:id="rId19"/>
    <p:sldId id="286"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DF29D2-8B54-4BB5-B5C2-304E5DAE16C5}" v="655" dt="2023-04-16T23:47:54.091"/>
    <p1510:client id="{52DD776C-90EB-4065-85F8-34B299D462C5}" v="27" dt="2023-04-19T22:09:43.135"/>
    <p1510:client id="{AE473DBA-5352-4342-A6DE-4785F56E5742}" v="1030" dt="2023-04-16T23:08:58.489"/>
    <p1510:client id="{D3386872-A908-4BC0-9257-DDA2B74B81B5}" v="202" dt="2023-04-16T23:26:31.274"/>
    <p1510:client id="{EC00ED62-5EF0-4084-A761-F25F5F9F1862}" v="8" dt="2023-04-19T22:09:32.153"/>
    <p1510:client id="{F15E2A4D-BB38-4E5D-A7EC-F36C238B1732}" v="1" dt="2023-04-20T20:28:04.8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8548A4-8A98-4A5F-B2DD-AEDB441F11D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4125FFC-F3F2-4AEF-8C19-BA6E521FAB07}">
      <dgm:prSet/>
      <dgm:spPr/>
      <dgm:t>
        <a:bodyPr/>
        <a:lstStyle/>
        <a:p>
          <a:r>
            <a:rPr lang="en-US" b="0">
              <a:latin typeface="Calibri Light"/>
              <a:cs typeface="Calibri"/>
            </a:rPr>
            <a:t>Understand the satisfaction levels of passengers flying in the business class of ABC airline</a:t>
          </a:r>
        </a:p>
      </dgm:t>
    </dgm:pt>
    <dgm:pt modelId="{9A4DA862-CAE3-421B-A7FC-109CFAC8F10C}" type="parTrans" cxnId="{8AC548BF-9C56-44E4-9798-2EC86A6CE59F}">
      <dgm:prSet/>
      <dgm:spPr/>
      <dgm:t>
        <a:bodyPr/>
        <a:lstStyle/>
        <a:p>
          <a:endParaRPr lang="en-US"/>
        </a:p>
      </dgm:t>
    </dgm:pt>
    <dgm:pt modelId="{3D2C799D-2F3C-4E8C-9BD5-B4717563DBE4}" type="sibTrans" cxnId="{8AC548BF-9C56-44E4-9798-2EC86A6CE59F}">
      <dgm:prSet/>
      <dgm:spPr/>
      <dgm:t>
        <a:bodyPr/>
        <a:lstStyle/>
        <a:p>
          <a:endParaRPr lang="en-US"/>
        </a:p>
      </dgm:t>
    </dgm:pt>
    <dgm:pt modelId="{9BB1CB0F-FFA2-4992-9D61-8414C6E4C98E}">
      <dgm:prSet/>
      <dgm:spPr/>
      <dgm:t>
        <a:bodyPr/>
        <a:lstStyle/>
        <a:p>
          <a:pPr rtl="0"/>
          <a:r>
            <a:rPr lang="en-US" b="0">
              <a:latin typeface="Calibri Light"/>
              <a:cs typeface="Calibri"/>
            </a:rPr>
            <a:t>Identify ways to improve the travel experience for business class passengers.</a:t>
          </a:r>
        </a:p>
      </dgm:t>
    </dgm:pt>
    <dgm:pt modelId="{464ED56F-B256-4016-A0A1-DA76F87E23B5}" type="parTrans" cxnId="{6B9F425B-1863-41BB-883B-D859E41D704A}">
      <dgm:prSet/>
      <dgm:spPr/>
      <dgm:t>
        <a:bodyPr/>
        <a:lstStyle/>
        <a:p>
          <a:endParaRPr lang="en-US"/>
        </a:p>
      </dgm:t>
    </dgm:pt>
    <dgm:pt modelId="{86962225-FFE7-4DAB-8ABD-B5A3962BEBD3}" type="sibTrans" cxnId="{6B9F425B-1863-41BB-883B-D859E41D704A}">
      <dgm:prSet/>
      <dgm:spPr/>
      <dgm:t>
        <a:bodyPr/>
        <a:lstStyle/>
        <a:p>
          <a:endParaRPr lang="en-US"/>
        </a:p>
      </dgm:t>
    </dgm:pt>
    <dgm:pt modelId="{9BA97271-B178-4D7F-8F43-876DE546DDF4}" type="pres">
      <dgm:prSet presAssocID="{698548A4-8A98-4A5F-B2DD-AEDB441F11D1}" presName="hierChild1" presStyleCnt="0">
        <dgm:presLayoutVars>
          <dgm:chPref val="1"/>
          <dgm:dir/>
          <dgm:animOne val="branch"/>
          <dgm:animLvl val="lvl"/>
          <dgm:resizeHandles/>
        </dgm:presLayoutVars>
      </dgm:prSet>
      <dgm:spPr/>
    </dgm:pt>
    <dgm:pt modelId="{9E3DBB1E-E1F6-4921-A215-73103FE42A40}" type="pres">
      <dgm:prSet presAssocID="{24125FFC-F3F2-4AEF-8C19-BA6E521FAB07}" presName="hierRoot1" presStyleCnt="0"/>
      <dgm:spPr/>
    </dgm:pt>
    <dgm:pt modelId="{F0EC7FDB-655B-446B-ABEA-086084717BC0}" type="pres">
      <dgm:prSet presAssocID="{24125FFC-F3F2-4AEF-8C19-BA6E521FAB07}" presName="composite" presStyleCnt="0"/>
      <dgm:spPr/>
    </dgm:pt>
    <dgm:pt modelId="{70A4A40B-9D88-42C7-B804-4287BEC4002F}" type="pres">
      <dgm:prSet presAssocID="{24125FFC-F3F2-4AEF-8C19-BA6E521FAB07}" presName="background" presStyleLbl="node0" presStyleIdx="0" presStyleCnt="2"/>
      <dgm:spPr/>
    </dgm:pt>
    <dgm:pt modelId="{FC19D160-3E69-4D9A-B47E-01BFA104C035}" type="pres">
      <dgm:prSet presAssocID="{24125FFC-F3F2-4AEF-8C19-BA6E521FAB07}" presName="text" presStyleLbl="fgAcc0" presStyleIdx="0" presStyleCnt="2">
        <dgm:presLayoutVars>
          <dgm:chPref val="3"/>
        </dgm:presLayoutVars>
      </dgm:prSet>
      <dgm:spPr/>
    </dgm:pt>
    <dgm:pt modelId="{61188B7D-9230-439D-A1AB-7891E83D029B}" type="pres">
      <dgm:prSet presAssocID="{24125FFC-F3F2-4AEF-8C19-BA6E521FAB07}" presName="hierChild2" presStyleCnt="0"/>
      <dgm:spPr/>
    </dgm:pt>
    <dgm:pt modelId="{A29AA1E3-934C-4ED8-9306-F200ECE41C5F}" type="pres">
      <dgm:prSet presAssocID="{9BB1CB0F-FFA2-4992-9D61-8414C6E4C98E}" presName="hierRoot1" presStyleCnt="0"/>
      <dgm:spPr/>
    </dgm:pt>
    <dgm:pt modelId="{F68BA442-AA09-457E-99F6-89D25989F369}" type="pres">
      <dgm:prSet presAssocID="{9BB1CB0F-FFA2-4992-9D61-8414C6E4C98E}" presName="composite" presStyleCnt="0"/>
      <dgm:spPr/>
    </dgm:pt>
    <dgm:pt modelId="{E4230D43-543F-4C83-BF8D-C5C51E5BBAA6}" type="pres">
      <dgm:prSet presAssocID="{9BB1CB0F-FFA2-4992-9D61-8414C6E4C98E}" presName="background" presStyleLbl="node0" presStyleIdx="1" presStyleCnt="2"/>
      <dgm:spPr/>
    </dgm:pt>
    <dgm:pt modelId="{8B8AB08B-6611-4846-8BD0-F55934E6E2C1}" type="pres">
      <dgm:prSet presAssocID="{9BB1CB0F-FFA2-4992-9D61-8414C6E4C98E}" presName="text" presStyleLbl="fgAcc0" presStyleIdx="1" presStyleCnt="2">
        <dgm:presLayoutVars>
          <dgm:chPref val="3"/>
        </dgm:presLayoutVars>
      </dgm:prSet>
      <dgm:spPr/>
    </dgm:pt>
    <dgm:pt modelId="{EA608F0E-B800-49F1-A1AF-97D6F74A7D6E}" type="pres">
      <dgm:prSet presAssocID="{9BB1CB0F-FFA2-4992-9D61-8414C6E4C98E}" presName="hierChild2" presStyleCnt="0"/>
      <dgm:spPr/>
    </dgm:pt>
  </dgm:ptLst>
  <dgm:cxnLst>
    <dgm:cxn modelId="{BE04D50D-91C7-4C5B-897D-738C6CF86294}" type="presOf" srcId="{24125FFC-F3F2-4AEF-8C19-BA6E521FAB07}" destId="{FC19D160-3E69-4D9A-B47E-01BFA104C035}" srcOrd="0" destOrd="0" presId="urn:microsoft.com/office/officeart/2005/8/layout/hierarchy1"/>
    <dgm:cxn modelId="{6B9F425B-1863-41BB-883B-D859E41D704A}" srcId="{698548A4-8A98-4A5F-B2DD-AEDB441F11D1}" destId="{9BB1CB0F-FFA2-4992-9D61-8414C6E4C98E}" srcOrd="1" destOrd="0" parTransId="{464ED56F-B256-4016-A0A1-DA76F87E23B5}" sibTransId="{86962225-FFE7-4DAB-8ABD-B5A3962BEBD3}"/>
    <dgm:cxn modelId="{F90E6859-738F-455A-ABC1-9F169F8AC2D2}" type="presOf" srcId="{9BB1CB0F-FFA2-4992-9D61-8414C6E4C98E}" destId="{8B8AB08B-6611-4846-8BD0-F55934E6E2C1}" srcOrd="0" destOrd="0" presId="urn:microsoft.com/office/officeart/2005/8/layout/hierarchy1"/>
    <dgm:cxn modelId="{8AC548BF-9C56-44E4-9798-2EC86A6CE59F}" srcId="{698548A4-8A98-4A5F-B2DD-AEDB441F11D1}" destId="{24125FFC-F3F2-4AEF-8C19-BA6E521FAB07}" srcOrd="0" destOrd="0" parTransId="{9A4DA862-CAE3-421B-A7FC-109CFAC8F10C}" sibTransId="{3D2C799D-2F3C-4E8C-9BD5-B4717563DBE4}"/>
    <dgm:cxn modelId="{37052FC5-5CC1-48A0-95E0-B4E9BC321429}" type="presOf" srcId="{698548A4-8A98-4A5F-B2DD-AEDB441F11D1}" destId="{9BA97271-B178-4D7F-8F43-876DE546DDF4}" srcOrd="0" destOrd="0" presId="urn:microsoft.com/office/officeart/2005/8/layout/hierarchy1"/>
    <dgm:cxn modelId="{691AA425-357D-4558-B18E-81A41E6CAC11}" type="presParOf" srcId="{9BA97271-B178-4D7F-8F43-876DE546DDF4}" destId="{9E3DBB1E-E1F6-4921-A215-73103FE42A40}" srcOrd="0" destOrd="0" presId="urn:microsoft.com/office/officeart/2005/8/layout/hierarchy1"/>
    <dgm:cxn modelId="{44C4E5CB-674C-4885-A1C4-C704A0172D66}" type="presParOf" srcId="{9E3DBB1E-E1F6-4921-A215-73103FE42A40}" destId="{F0EC7FDB-655B-446B-ABEA-086084717BC0}" srcOrd="0" destOrd="0" presId="urn:microsoft.com/office/officeart/2005/8/layout/hierarchy1"/>
    <dgm:cxn modelId="{07ABB9E8-2022-4F4E-B297-45DA0379B8F1}" type="presParOf" srcId="{F0EC7FDB-655B-446B-ABEA-086084717BC0}" destId="{70A4A40B-9D88-42C7-B804-4287BEC4002F}" srcOrd="0" destOrd="0" presId="urn:microsoft.com/office/officeart/2005/8/layout/hierarchy1"/>
    <dgm:cxn modelId="{DA2AC2FF-D69B-41C3-B5F6-09991CA93BF3}" type="presParOf" srcId="{F0EC7FDB-655B-446B-ABEA-086084717BC0}" destId="{FC19D160-3E69-4D9A-B47E-01BFA104C035}" srcOrd="1" destOrd="0" presId="urn:microsoft.com/office/officeart/2005/8/layout/hierarchy1"/>
    <dgm:cxn modelId="{FD71ABFA-3539-4B68-B141-0ACDC80708DD}" type="presParOf" srcId="{9E3DBB1E-E1F6-4921-A215-73103FE42A40}" destId="{61188B7D-9230-439D-A1AB-7891E83D029B}" srcOrd="1" destOrd="0" presId="urn:microsoft.com/office/officeart/2005/8/layout/hierarchy1"/>
    <dgm:cxn modelId="{4FF46E5C-F3BC-4555-9CF0-B36082D68B8B}" type="presParOf" srcId="{9BA97271-B178-4D7F-8F43-876DE546DDF4}" destId="{A29AA1E3-934C-4ED8-9306-F200ECE41C5F}" srcOrd="1" destOrd="0" presId="urn:microsoft.com/office/officeart/2005/8/layout/hierarchy1"/>
    <dgm:cxn modelId="{1AA7042D-184D-41C1-8325-38AA8F1C77C1}" type="presParOf" srcId="{A29AA1E3-934C-4ED8-9306-F200ECE41C5F}" destId="{F68BA442-AA09-457E-99F6-89D25989F369}" srcOrd="0" destOrd="0" presId="urn:microsoft.com/office/officeart/2005/8/layout/hierarchy1"/>
    <dgm:cxn modelId="{2C1591B9-F1AE-4416-88D3-7EF8526109F4}" type="presParOf" srcId="{F68BA442-AA09-457E-99F6-89D25989F369}" destId="{E4230D43-543F-4C83-BF8D-C5C51E5BBAA6}" srcOrd="0" destOrd="0" presId="urn:microsoft.com/office/officeart/2005/8/layout/hierarchy1"/>
    <dgm:cxn modelId="{EE2F96F0-9D2F-4C06-94B3-C3B05AAAF8D8}" type="presParOf" srcId="{F68BA442-AA09-457E-99F6-89D25989F369}" destId="{8B8AB08B-6611-4846-8BD0-F55934E6E2C1}" srcOrd="1" destOrd="0" presId="urn:microsoft.com/office/officeart/2005/8/layout/hierarchy1"/>
    <dgm:cxn modelId="{179BCEAB-74AB-497D-BD2C-3530987517F5}" type="presParOf" srcId="{A29AA1E3-934C-4ED8-9306-F200ECE41C5F}" destId="{EA608F0E-B800-49F1-A1AF-97D6F74A7D6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0C0020-EFA8-4F9D-9970-1C126CC41B8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7036CA6-0D75-4365-B5CE-6129338C0393}">
      <dgm:prSet/>
      <dgm:spPr/>
      <dgm:t>
        <a:bodyPr/>
        <a:lstStyle/>
        <a:p>
          <a:pPr rtl="0">
            <a:lnSpc>
              <a:spcPct val="100000"/>
            </a:lnSpc>
          </a:pPr>
          <a:r>
            <a:rPr lang="en-US"/>
            <a:t>ABC airline has collected </a:t>
          </a:r>
          <a:r>
            <a:rPr lang="en-US" b="1"/>
            <a:t>4999 </a:t>
          </a:r>
          <a:r>
            <a:rPr lang="en-US">
              <a:latin typeface="Calibri Light" panose="020F0302020204030204"/>
            </a:rPr>
            <a:t>unsatisfied reviews</a:t>
          </a:r>
          <a:r>
            <a:rPr lang="en-US"/>
            <a:t> from their passengers on </a:t>
          </a:r>
          <a:r>
            <a:rPr lang="en-US" b="1"/>
            <a:t>14 </a:t>
          </a:r>
          <a:r>
            <a:rPr lang="en-US"/>
            <a:t>service aspects on a scale of </a:t>
          </a:r>
          <a:r>
            <a:rPr lang="en-US" b="1"/>
            <a:t>0-5</a:t>
          </a:r>
        </a:p>
      </dgm:t>
    </dgm:pt>
    <dgm:pt modelId="{B787E0B1-1120-446D-852E-062C4BE45133}" type="parTrans" cxnId="{8DF2F9A6-9192-47E8-9255-C2E312FC896C}">
      <dgm:prSet/>
      <dgm:spPr/>
      <dgm:t>
        <a:bodyPr/>
        <a:lstStyle/>
        <a:p>
          <a:endParaRPr lang="en-US"/>
        </a:p>
      </dgm:t>
    </dgm:pt>
    <dgm:pt modelId="{CF73CA10-871D-4F0F-9D3F-8E6417B5132C}" type="sibTrans" cxnId="{8DF2F9A6-9192-47E8-9255-C2E312FC896C}">
      <dgm:prSet/>
      <dgm:spPr/>
      <dgm:t>
        <a:bodyPr/>
        <a:lstStyle/>
        <a:p>
          <a:endParaRPr lang="en-US"/>
        </a:p>
      </dgm:t>
    </dgm:pt>
    <dgm:pt modelId="{62149C16-CFC0-4720-8423-E752398A4BED}">
      <dgm:prSet/>
      <dgm:spPr/>
      <dgm:t>
        <a:bodyPr/>
        <a:lstStyle/>
        <a:p>
          <a:pPr>
            <a:lnSpc>
              <a:spcPct val="100000"/>
            </a:lnSpc>
          </a:pPr>
          <a:r>
            <a:rPr lang="en-US"/>
            <a:t>1 being the lowest rating, 5 is highest satisfaction and 0 means "not applicable"</a:t>
          </a:r>
        </a:p>
      </dgm:t>
    </dgm:pt>
    <dgm:pt modelId="{8963AE34-CFBE-4F10-9DE5-8DE8E2B5508A}" type="parTrans" cxnId="{85C073F7-CE4A-4E2B-BF56-E07EF72CCF02}">
      <dgm:prSet/>
      <dgm:spPr/>
      <dgm:t>
        <a:bodyPr/>
        <a:lstStyle/>
        <a:p>
          <a:endParaRPr lang="en-US"/>
        </a:p>
      </dgm:t>
    </dgm:pt>
    <dgm:pt modelId="{9180E668-EFE8-47F1-BEAA-ABC238E7B37C}" type="sibTrans" cxnId="{85C073F7-CE4A-4E2B-BF56-E07EF72CCF02}">
      <dgm:prSet/>
      <dgm:spPr/>
      <dgm:t>
        <a:bodyPr/>
        <a:lstStyle/>
        <a:p>
          <a:endParaRPr lang="en-US"/>
        </a:p>
      </dgm:t>
    </dgm:pt>
    <dgm:pt modelId="{EF6441A1-891F-47FF-A9F2-F049A4E669E3}">
      <dgm:prSet/>
      <dgm:spPr/>
      <dgm:t>
        <a:bodyPr/>
        <a:lstStyle/>
        <a:p>
          <a:pPr>
            <a:lnSpc>
              <a:spcPct val="100000"/>
            </a:lnSpc>
          </a:pPr>
          <a:r>
            <a:rPr lang="en-US"/>
            <a:t>A </a:t>
          </a:r>
          <a:r>
            <a:rPr lang="en-US" b="1"/>
            <a:t>Segmentation analysis</a:t>
          </a:r>
          <a:r>
            <a:rPr lang="en-US"/>
            <a:t> on these 4999 reviews is conducted through Enginius</a:t>
          </a:r>
        </a:p>
      </dgm:t>
    </dgm:pt>
    <dgm:pt modelId="{8A340098-4F6E-4678-9BF5-2CB9170A9672}" type="parTrans" cxnId="{6DED81E8-4366-4324-9CF3-3F71EBAD5175}">
      <dgm:prSet/>
      <dgm:spPr/>
      <dgm:t>
        <a:bodyPr/>
        <a:lstStyle/>
        <a:p>
          <a:endParaRPr lang="en-US"/>
        </a:p>
      </dgm:t>
    </dgm:pt>
    <dgm:pt modelId="{361F40A6-9876-4DD7-AC07-CE275B268DF6}" type="sibTrans" cxnId="{6DED81E8-4366-4324-9CF3-3F71EBAD5175}">
      <dgm:prSet/>
      <dgm:spPr/>
      <dgm:t>
        <a:bodyPr/>
        <a:lstStyle/>
        <a:p>
          <a:endParaRPr lang="en-US"/>
        </a:p>
      </dgm:t>
    </dgm:pt>
    <dgm:pt modelId="{3843054F-4039-4DD1-9EFF-5B1727CB73E6}">
      <dgm:prSet/>
      <dgm:spPr/>
      <dgm:t>
        <a:bodyPr/>
        <a:lstStyle/>
        <a:p>
          <a:pPr>
            <a:lnSpc>
              <a:spcPct val="100000"/>
            </a:lnSpc>
          </a:pPr>
          <a:r>
            <a:rPr lang="en-US"/>
            <a:t>The segmentation analysis will group passengers based on their satisfaction levels across the 14 service aspects</a:t>
          </a:r>
        </a:p>
      </dgm:t>
    </dgm:pt>
    <dgm:pt modelId="{6B6829B2-77F7-40A9-9E95-A96576062532}" type="parTrans" cxnId="{844BD775-5D1B-4DF2-97A9-90D3589D5ED0}">
      <dgm:prSet/>
      <dgm:spPr/>
      <dgm:t>
        <a:bodyPr/>
        <a:lstStyle/>
        <a:p>
          <a:endParaRPr lang="en-US"/>
        </a:p>
      </dgm:t>
    </dgm:pt>
    <dgm:pt modelId="{C2766652-9801-4FD4-85B9-F35DDDA0A024}" type="sibTrans" cxnId="{844BD775-5D1B-4DF2-97A9-90D3589D5ED0}">
      <dgm:prSet/>
      <dgm:spPr/>
      <dgm:t>
        <a:bodyPr/>
        <a:lstStyle/>
        <a:p>
          <a:endParaRPr lang="en-US"/>
        </a:p>
      </dgm:t>
    </dgm:pt>
    <dgm:pt modelId="{2D3ACED4-3569-41B6-9195-9ADF52C3DD43}" type="pres">
      <dgm:prSet presAssocID="{E40C0020-EFA8-4F9D-9970-1C126CC41B86}" presName="root" presStyleCnt="0">
        <dgm:presLayoutVars>
          <dgm:dir/>
          <dgm:resizeHandles val="exact"/>
        </dgm:presLayoutVars>
      </dgm:prSet>
      <dgm:spPr/>
    </dgm:pt>
    <dgm:pt modelId="{C712A283-2099-43CD-8F79-7C4F6185C7D2}" type="pres">
      <dgm:prSet presAssocID="{F7036CA6-0D75-4365-B5CE-6129338C0393}" presName="compNode" presStyleCnt="0"/>
      <dgm:spPr/>
    </dgm:pt>
    <dgm:pt modelId="{D492188D-7FF4-42CC-A737-E9EC13A8920C}" type="pres">
      <dgm:prSet presAssocID="{F7036CA6-0D75-4365-B5CE-6129338C0393}" presName="bgRect" presStyleLbl="bgShp" presStyleIdx="0" presStyleCnt="4"/>
      <dgm:spPr/>
    </dgm:pt>
    <dgm:pt modelId="{C5568965-1E05-48FC-96A1-EC6123A714FF}" type="pres">
      <dgm:prSet presAssocID="{F7036CA6-0D75-4365-B5CE-6129338C03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lot"/>
        </a:ext>
      </dgm:extLst>
    </dgm:pt>
    <dgm:pt modelId="{AA2444D6-52AE-494D-A431-6828FB8E6BA0}" type="pres">
      <dgm:prSet presAssocID="{F7036CA6-0D75-4365-B5CE-6129338C0393}" presName="spaceRect" presStyleCnt="0"/>
      <dgm:spPr/>
    </dgm:pt>
    <dgm:pt modelId="{AE36FEDB-E264-4A68-83E6-B8BBD1A39987}" type="pres">
      <dgm:prSet presAssocID="{F7036CA6-0D75-4365-B5CE-6129338C0393}" presName="parTx" presStyleLbl="revTx" presStyleIdx="0" presStyleCnt="4">
        <dgm:presLayoutVars>
          <dgm:chMax val="0"/>
          <dgm:chPref val="0"/>
        </dgm:presLayoutVars>
      </dgm:prSet>
      <dgm:spPr/>
    </dgm:pt>
    <dgm:pt modelId="{FE15716D-7504-48B5-B15B-D1D778206DEE}" type="pres">
      <dgm:prSet presAssocID="{CF73CA10-871D-4F0F-9D3F-8E6417B5132C}" presName="sibTrans" presStyleCnt="0"/>
      <dgm:spPr/>
    </dgm:pt>
    <dgm:pt modelId="{8EFDA6D6-E442-4C72-99AF-F59025ECC65B}" type="pres">
      <dgm:prSet presAssocID="{62149C16-CFC0-4720-8423-E752398A4BED}" presName="compNode" presStyleCnt="0"/>
      <dgm:spPr/>
    </dgm:pt>
    <dgm:pt modelId="{39C33F86-A02E-4C35-8A9E-7985C9B72286}" type="pres">
      <dgm:prSet presAssocID="{62149C16-CFC0-4720-8423-E752398A4BED}" presName="bgRect" presStyleLbl="bgShp" presStyleIdx="1" presStyleCnt="4"/>
      <dgm:spPr/>
    </dgm:pt>
    <dgm:pt modelId="{A02C7A68-ABE8-4C08-BC44-AA859D1F5ADB}" type="pres">
      <dgm:prSet presAssocID="{62149C16-CFC0-4720-8423-E752398A4BE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r"/>
        </a:ext>
      </dgm:extLst>
    </dgm:pt>
    <dgm:pt modelId="{A45F5DCF-CE9F-4EB3-A992-D5CBA78A04F9}" type="pres">
      <dgm:prSet presAssocID="{62149C16-CFC0-4720-8423-E752398A4BED}" presName="spaceRect" presStyleCnt="0"/>
      <dgm:spPr/>
    </dgm:pt>
    <dgm:pt modelId="{62D3FC2D-7FDC-4EF0-9BC2-DEC81C818A57}" type="pres">
      <dgm:prSet presAssocID="{62149C16-CFC0-4720-8423-E752398A4BED}" presName="parTx" presStyleLbl="revTx" presStyleIdx="1" presStyleCnt="4">
        <dgm:presLayoutVars>
          <dgm:chMax val="0"/>
          <dgm:chPref val="0"/>
        </dgm:presLayoutVars>
      </dgm:prSet>
      <dgm:spPr/>
    </dgm:pt>
    <dgm:pt modelId="{A0B65765-5CBB-44FA-AEC7-F8B4888AA8D5}" type="pres">
      <dgm:prSet presAssocID="{9180E668-EFE8-47F1-BEAA-ABC238E7B37C}" presName="sibTrans" presStyleCnt="0"/>
      <dgm:spPr/>
    </dgm:pt>
    <dgm:pt modelId="{C54AE2C7-2DB6-45A4-827A-0F29F522E8D0}" type="pres">
      <dgm:prSet presAssocID="{EF6441A1-891F-47FF-A9F2-F049A4E669E3}" presName="compNode" presStyleCnt="0"/>
      <dgm:spPr/>
    </dgm:pt>
    <dgm:pt modelId="{6058236C-7E47-433A-B692-D190F901536C}" type="pres">
      <dgm:prSet presAssocID="{EF6441A1-891F-47FF-A9F2-F049A4E669E3}" presName="bgRect" presStyleLbl="bgShp" presStyleIdx="2" presStyleCnt="4"/>
      <dgm:spPr/>
    </dgm:pt>
    <dgm:pt modelId="{43FD562D-0434-4CE5-89CE-C9157CDED374}" type="pres">
      <dgm:prSet presAssocID="{EF6441A1-891F-47FF-A9F2-F049A4E669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830A7A69-61EF-4F7E-8709-9E5AA6D7ADB8}" type="pres">
      <dgm:prSet presAssocID="{EF6441A1-891F-47FF-A9F2-F049A4E669E3}" presName="spaceRect" presStyleCnt="0"/>
      <dgm:spPr/>
    </dgm:pt>
    <dgm:pt modelId="{0193D6E4-304B-4B03-8235-517A1F9F67D3}" type="pres">
      <dgm:prSet presAssocID="{EF6441A1-891F-47FF-A9F2-F049A4E669E3}" presName="parTx" presStyleLbl="revTx" presStyleIdx="2" presStyleCnt="4">
        <dgm:presLayoutVars>
          <dgm:chMax val="0"/>
          <dgm:chPref val="0"/>
        </dgm:presLayoutVars>
      </dgm:prSet>
      <dgm:spPr/>
    </dgm:pt>
    <dgm:pt modelId="{63D30F6A-D6BA-4DF9-96C8-DBD8FB18DBCA}" type="pres">
      <dgm:prSet presAssocID="{361F40A6-9876-4DD7-AC07-CE275B268DF6}" presName="sibTrans" presStyleCnt="0"/>
      <dgm:spPr/>
    </dgm:pt>
    <dgm:pt modelId="{1BFAC242-67E9-454A-80A6-394F2678A6C4}" type="pres">
      <dgm:prSet presAssocID="{3843054F-4039-4DD1-9EFF-5B1727CB73E6}" presName="compNode" presStyleCnt="0"/>
      <dgm:spPr/>
    </dgm:pt>
    <dgm:pt modelId="{FBE2A846-E1CC-432A-9985-053B765140C5}" type="pres">
      <dgm:prSet presAssocID="{3843054F-4039-4DD1-9EFF-5B1727CB73E6}" presName="bgRect" presStyleLbl="bgShp" presStyleIdx="3" presStyleCnt="4"/>
      <dgm:spPr/>
    </dgm:pt>
    <dgm:pt modelId="{7A6D1C37-D4B8-4EA9-83D6-2866EF11A564}" type="pres">
      <dgm:prSet presAssocID="{3843054F-4039-4DD1-9EFF-5B1727CB73E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Airplane"/>
        </a:ext>
      </dgm:extLst>
    </dgm:pt>
    <dgm:pt modelId="{ADA21A54-B710-4D81-AFCA-08FCD9E7E33B}" type="pres">
      <dgm:prSet presAssocID="{3843054F-4039-4DD1-9EFF-5B1727CB73E6}" presName="spaceRect" presStyleCnt="0"/>
      <dgm:spPr/>
    </dgm:pt>
    <dgm:pt modelId="{133A3B43-E809-4A20-ABC0-41277472634B}" type="pres">
      <dgm:prSet presAssocID="{3843054F-4039-4DD1-9EFF-5B1727CB73E6}" presName="parTx" presStyleLbl="revTx" presStyleIdx="3" presStyleCnt="4">
        <dgm:presLayoutVars>
          <dgm:chMax val="0"/>
          <dgm:chPref val="0"/>
        </dgm:presLayoutVars>
      </dgm:prSet>
      <dgm:spPr/>
    </dgm:pt>
  </dgm:ptLst>
  <dgm:cxnLst>
    <dgm:cxn modelId="{3042880A-B5CA-4F30-85A9-1B4BE83BE759}" type="presOf" srcId="{E40C0020-EFA8-4F9D-9970-1C126CC41B86}" destId="{2D3ACED4-3569-41B6-9195-9ADF52C3DD43}" srcOrd="0" destOrd="0" presId="urn:microsoft.com/office/officeart/2018/2/layout/IconVerticalSolidList"/>
    <dgm:cxn modelId="{A7610A3B-D47A-4D4D-9800-28483E0C18E5}" type="presOf" srcId="{F7036CA6-0D75-4365-B5CE-6129338C0393}" destId="{AE36FEDB-E264-4A68-83E6-B8BBD1A39987}" srcOrd="0" destOrd="0" presId="urn:microsoft.com/office/officeart/2018/2/layout/IconVerticalSolidList"/>
    <dgm:cxn modelId="{F6301F73-18DF-4450-835F-38D6E592BBD4}" type="presOf" srcId="{62149C16-CFC0-4720-8423-E752398A4BED}" destId="{62D3FC2D-7FDC-4EF0-9BC2-DEC81C818A57}" srcOrd="0" destOrd="0" presId="urn:microsoft.com/office/officeart/2018/2/layout/IconVerticalSolidList"/>
    <dgm:cxn modelId="{844BD775-5D1B-4DF2-97A9-90D3589D5ED0}" srcId="{E40C0020-EFA8-4F9D-9970-1C126CC41B86}" destId="{3843054F-4039-4DD1-9EFF-5B1727CB73E6}" srcOrd="3" destOrd="0" parTransId="{6B6829B2-77F7-40A9-9E95-A96576062532}" sibTransId="{C2766652-9801-4FD4-85B9-F35DDDA0A024}"/>
    <dgm:cxn modelId="{168EEE94-4D17-48A5-A5FF-D85E72F0E95A}" type="presOf" srcId="{3843054F-4039-4DD1-9EFF-5B1727CB73E6}" destId="{133A3B43-E809-4A20-ABC0-41277472634B}" srcOrd="0" destOrd="0" presId="urn:microsoft.com/office/officeart/2018/2/layout/IconVerticalSolidList"/>
    <dgm:cxn modelId="{8DF2F9A6-9192-47E8-9255-C2E312FC896C}" srcId="{E40C0020-EFA8-4F9D-9970-1C126CC41B86}" destId="{F7036CA6-0D75-4365-B5CE-6129338C0393}" srcOrd="0" destOrd="0" parTransId="{B787E0B1-1120-446D-852E-062C4BE45133}" sibTransId="{CF73CA10-871D-4F0F-9D3F-8E6417B5132C}"/>
    <dgm:cxn modelId="{873FE3E1-7B7E-45D5-8FB9-6533F860CFEC}" type="presOf" srcId="{EF6441A1-891F-47FF-A9F2-F049A4E669E3}" destId="{0193D6E4-304B-4B03-8235-517A1F9F67D3}" srcOrd="0" destOrd="0" presId="urn:microsoft.com/office/officeart/2018/2/layout/IconVerticalSolidList"/>
    <dgm:cxn modelId="{6DED81E8-4366-4324-9CF3-3F71EBAD5175}" srcId="{E40C0020-EFA8-4F9D-9970-1C126CC41B86}" destId="{EF6441A1-891F-47FF-A9F2-F049A4E669E3}" srcOrd="2" destOrd="0" parTransId="{8A340098-4F6E-4678-9BF5-2CB9170A9672}" sibTransId="{361F40A6-9876-4DD7-AC07-CE275B268DF6}"/>
    <dgm:cxn modelId="{85C073F7-CE4A-4E2B-BF56-E07EF72CCF02}" srcId="{E40C0020-EFA8-4F9D-9970-1C126CC41B86}" destId="{62149C16-CFC0-4720-8423-E752398A4BED}" srcOrd="1" destOrd="0" parTransId="{8963AE34-CFBE-4F10-9DE5-8DE8E2B5508A}" sibTransId="{9180E668-EFE8-47F1-BEAA-ABC238E7B37C}"/>
    <dgm:cxn modelId="{3E789BFE-7E4E-444E-87A4-309AED336CA4}" type="presParOf" srcId="{2D3ACED4-3569-41B6-9195-9ADF52C3DD43}" destId="{C712A283-2099-43CD-8F79-7C4F6185C7D2}" srcOrd="0" destOrd="0" presId="urn:microsoft.com/office/officeart/2018/2/layout/IconVerticalSolidList"/>
    <dgm:cxn modelId="{364DFD28-D2F9-4DAE-85D4-D96BCD83341D}" type="presParOf" srcId="{C712A283-2099-43CD-8F79-7C4F6185C7D2}" destId="{D492188D-7FF4-42CC-A737-E9EC13A8920C}" srcOrd="0" destOrd="0" presId="urn:microsoft.com/office/officeart/2018/2/layout/IconVerticalSolidList"/>
    <dgm:cxn modelId="{262AF10C-6D41-4647-9461-4C251059EE95}" type="presParOf" srcId="{C712A283-2099-43CD-8F79-7C4F6185C7D2}" destId="{C5568965-1E05-48FC-96A1-EC6123A714FF}" srcOrd="1" destOrd="0" presId="urn:microsoft.com/office/officeart/2018/2/layout/IconVerticalSolidList"/>
    <dgm:cxn modelId="{19E6DA78-CC42-4484-9F6B-C82B0B2A3779}" type="presParOf" srcId="{C712A283-2099-43CD-8F79-7C4F6185C7D2}" destId="{AA2444D6-52AE-494D-A431-6828FB8E6BA0}" srcOrd="2" destOrd="0" presId="urn:microsoft.com/office/officeart/2018/2/layout/IconVerticalSolidList"/>
    <dgm:cxn modelId="{C2ABA615-D2F0-405C-941A-9563F4FCFEDD}" type="presParOf" srcId="{C712A283-2099-43CD-8F79-7C4F6185C7D2}" destId="{AE36FEDB-E264-4A68-83E6-B8BBD1A39987}" srcOrd="3" destOrd="0" presId="urn:microsoft.com/office/officeart/2018/2/layout/IconVerticalSolidList"/>
    <dgm:cxn modelId="{A90D6CFC-551E-4953-8C6D-D5951991C9C3}" type="presParOf" srcId="{2D3ACED4-3569-41B6-9195-9ADF52C3DD43}" destId="{FE15716D-7504-48B5-B15B-D1D778206DEE}" srcOrd="1" destOrd="0" presId="urn:microsoft.com/office/officeart/2018/2/layout/IconVerticalSolidList"/>
    <dgm:cxn modelId="{C17253AF-97BC-4FD2-91CE-28392493E216}" type="presParOf" srcId="{2D3ACED4-3569-41B6-9195-9ADF52C3DD43}" destId="{8EFDA6D6-E442-4C72-99AF-F59025ECC65B}" srcOrd="2" destOrd="0" presId="urn:microsoft.com/office/officeart/2018/2/layout/IconVerticalSolidList"/>
    <dgm:cxn modelId="{97F83A26-9FDA-42D7-8BE2-39AEB27801F1}" type="presParOf" srcId="{8EFDA6D6-E442-4C72-99AF-F59025ECC65B}" destId="{39C33F86-A02E-4C35-8A9E-7985C9B72286}" srcOrd="0" destOrd="0" presId="urn:microsoft.com/office/officeart/2018/2/layout/IconVerticalSolidList"/>
    <dgm:cxn modelId="{D3DE1ABA-E158-47B4-BA0C-2939F943C4DA}" type="presParOf" srcId="{8EFDA6D6-E442-4C72-99AF-F59025ECC65B}" destId="{A02C7A68-ABE8-4C08-BC44-AA859D1F5ADB}" srcOrd="1" destOrd="0" presId="urn:microsoft.com/office/officeart/2018/2/layout/IconVerticalSolidList"/>
    <dgm:cxn modelId="{EF806F0E-EA7D-423B-B482-4BCD13976732}" type="presParOf" srcId="{8EFDA6D6-E442-4C72-99AF-F59025ECC65B}" destId="{A45F5DCF-CE9F-4EB3-A992-D5CBA78A04F9}" srcOrd="2" destOrd="0" presId="urn:microsoft.com/office/officeart/2018/2/layout/IconVerticalSolidList"/>
    <dgm:cxn modelId="{1903A4E5-C910-426F-A584-A56A882907EB}" type="presParOf" srcId="{8EFDA6D6-E442-4C72-99AF-F59025ECC65B}" destId="{62D3FC2D-7FDC-4EF0-9BC2-DEC81C818A57}" srcOrd="3" destOrd="0" presId="urn:microsoft.com/office/officeart/2018/2/layout/IconVerticalSolidList"/>
    <dgm:cxn modelId="{72C88CEA-8BD6-4258-958A-44588D98A4C7}" type="presParOf" srcId="{2D3ACED4-3569-41B6-9195-9ADF52C3DD43}" destId="{A0B65765-5CBB-44FA-AEC7-F8B4888AA8D5}" srcOrd="3" destOrd="0" presId="urn:microsoft.com/office/officeart/2018/2/layout/IconVerticalSolidList"/>
    <dgm:cxn modelId="{281B65C4-FBF5-4237-A3F4-1E20A56C1B3E}" type="presParOf" srcId="{2D3ACED4-3569-41B6-9195-9ADF52C3DD43}" destId="{C54AE2C7-2DB6-45A4-827A-0F29F522E8D0}" srcOrd="4" destOrd="0" presId="urn:microsoft.com/office/officeart/2018/2/layout/IconVerticalSolidList"/>
    <dgm:cxn modelId="{9448145E-EE77-454F-83DF-2F318C121378}" type="presParOf" srcId="{C54AE2C7-2DB6-45A4-827A-0F29F522E8D0}" destId="{6058236C-7E47-433A-B692-D190F901536C}" srcOrd="0" destOrd="0" presId="urn:microsoft.com/office/officeart/2018/2/layout/IconVerticalSolidList"/>
    <dgm:cxn modelId="{4A90A9B6-665F-4158-8988-F88B38097EB2}" type="presParOf" srcId="{C54AE2C7-2DB6-45A4-827A-0F29F522E8D0}" destId="{43FD562D-0434-4CE5-89CE-C9157CDED374}" srcOrd="1" destOrd="0" presId="urn:microsoft.com/office/officeart/2018/2/layout/IconVerticalSolidList"/>
    <dgm:cxn modelId="{D90027E6-1BBE-44A0-80CD-68A1B72E9A40}" type="presParOf" srcId="{C54AE2C7-2DB6-45A4-827A-0F29F522E8D0}" destId="{830A7A69-61EF-4F7E-8709-9E5AA6D7ADB8}" srcOrd="2" destOrd="0" presId="urn:microsoft.com/office/officeart/2018/2/layout/IconVerticalSolidList"/>
    <dgm:cxn modelId="{97C8028F-448B-4CB1-B937-5FA3937B29F7}" type="presParOf" srcId="{C54AE2C7-2DB6-45A4-827A-0F29F522E8D0}" destId="{0193D6E4-304B-4B03-8235-517A1F9F67D3}" srcOrd="3" destOrd="0" presId="urn:microsoft.com/office/officeart/2018/2/layout/IconVerticalSolidList"/>
    <dgm:cxn modelId="{4C9BD5B9-61E1-4C15-8DC8-6D0CF5D5F168}" type="presParOf" srcId="{2D3ACED4-3569-41B6-9195-9ADF52C3DD43}" destId="{63D30F6A-D6BA-4DF9-96C8-DBD8FB18DBCA}" srcOrd="5" destOrd="0" presId="urn:microsoft.com/office/officeart/2018/2/layout/IconVerticalSolidList"/>
    <dgm:cxn modelId="{B82944C9-A0FA-4FF3-AEA0-1B8EAFAAAEAA}" type="presParOf" srcId="{2D3ACED4-3569-41B6-9195-9ADF52C3DD43}" destId="{1BFAC242-67E9-454A-80A6-394F2678A6C4}" srcOrd="6" destOrd="0" presId="urn:microsoft.com/office/officeart/2018/2/layout/IconVerticalSolidList"/>
    <dgm:cxn modelId="{8A4DC735-E1CC-4F41-ACCD-6CEBF35B5960}" type="presParOf" srcId="{1BFAC242-67E9-454A-80A6-394F2678A6C4}" destId="{FBE2A846-E1CC-432A-9985-053B765140C5}" srcOrd="0" destOrd="0" presId="urn:microsoft.com/office/officeart/2018/2/layout/IconVerticalSolidList"/>
    <dgm:cxn modelId="{4CEDCD69-15E9-45FB-AD05-2C08FDECED04}" type="presParOf" srcId="{1BFAC242-67E9-454A-80A6-394F2678A6C4}" destId="{7A6D1C37-D4B8-4EA9-83D6-2866EF11A564}" srcOrd="1" destOrd="0" presId="urn:microsoft.com/office/officeart/2018/2/layout/IconVerticalSolidList"/>
    <dgm:cxn modelId="{A37F017E-0D67-4AEA-8948-2F0499215424}" type="presParOf" srcId="{1BFAC242-67E9-454A-80A6-394F2678A6C4}" destId="{ADA21A54-B710-4D81-AFCA-08FCD9E7E33B}" srcOrd="2" destOrd="0" presId="urn:microsoft.com/office/officeart/2018/2/layout/IconVerticalSolidList"/>
    <dgm:cxn modelId="{9B10424F-0FE8-4692-B0D1-C5A4DA7F8778}" type="presParOf" srcId="{1BFAC242-67E9-454A-80A6-394F2678A6C4}" destId="{133A3B43-E809-4A20-ABC0-4127747263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4A40B-9D88-42C7-B804-4287BEC4002F}">
      <dsp:nvSpPr>
        <dsp:cNvPr id="0" name=""/>
        <dsp:cNvSpPr/>
      </dsp:nvSpPr>
      <dsp:spPr>
        <a:xfrm>
          <a:off x="774" y="403046"/>
          <a:ext cx="2718811" cy="17264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19D160-3E69-4D9A-B47E-01BFA104C035}">
      <dsp:nvSpPr>
        <dsp:cNvPr id="0" name=""/>
        <dsp:cNvSpPr/>
      </dsp:nvSpPr>
      <dsp:spPr>
        <a:xfrm>
          <a:off x="302864" y="690032"/>
          <a:ext cx="2718811" cy="17264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kern="1200">
              <a:latin typeface="Calibri Light"/>
              <a:cs typeface="Calibri"/>
            </a:rPr>
            <a:t>Understand the satisfaction levels of passengers flying in the business class of ABC airline</a:t>
          </a:r>
        </a:p>
      </dsp:txBody>
      <dsp:txXfrm>
        <a:off x="353430" y="740598"/>
        <a:ext cx="2617679" cy="1625313"/>
      </dsp:txXfrm>
    </dsp:sp>
    <dsp:sp modelId="{E4230D43-543F-4C83-BF8D-C5C51E5BBAA6}">
      <dsp:nvSpPr>
        <dsp:cNvPr id="0" name=""/>
        <dsp:cNvSpPr/>
      </dsp:nvSpPr>
      <dsp:spPr>
        <a:xfrm>
          <a:off x="3323766" y="403046"/>
          <a:ext cx="2718811" cy="17264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8AB08B-6611-4846-8BD0-F55934E6E2C1}">
      <dsp:nvSpPr>
        <dsp:cNvPr id="0" name=""/>
        <dsp:cNvSpPr/>
      </dsp:nvSpPr>
      <dsp:spPr>
        <a:xfrm>
          <a:off x="3625856" y="690032"/>
          <a:ext cx="2718811" cy="17264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0" kern="1200">
              <a:latin typeface="Calibri Light"/>
              <a:cs typeface="Calibri"/>
            </a:rPr>
            <a:t>Identify ways to improve the travel experience for business class passengers.</a:t>
          </a:r>
        </a:p>
      </dsp:txBody>
      <dsp:txXfrm>
        <a:off x="3676422" y="740598"/>
        <a:ext cx="2617679" cy="16253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2188D-7FF4-42CC-A737-E9EC13A8920C}">
      <dsp:nvSpPr>
        <dsp:cNvPr id="0" name=""/>
        <dsp:cNvSpPr/>
      </dsp:nvSpPr>
      <dsp:spPr>
        <a:xfrm>
          <a:off x="0" y="2602"/>
          <a:ext cx="5595669" cy="13189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568965-1E05-48FC-96A1-EC6123A714FF}">
      <dsp:nvSpPr>
        <dsp:cNvPr id="0" name=""/>
        <dsp:cNvSpPr/>
      </dsp:nvSpPr>
      <dsp:spPr>
        <a:xfrm>
          <a:off x="398997" y="299377"/>
          <a:ext cx="725449" cy="7254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36FEDB-E264-4A68-83E6-B8BBD1A39987}">
      <dsp:nvSpPr>
        <dsp:cNvPr id="0" name=""/>
        <dsp:cNvSpPr/>
      </dsp:nvSpPr>
      <dsp:spPr>
        <a:xfrm>
          <a:off x="1523443" y="2602"/>
          <a:ext cx="4072225" cy="1318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594" tIns="139594" rIns="139594" bIns="139594" numCol="1" spcCol="1270" anchor="ctr" anchorCtr="0">
          <a:noAutofit/>
        </a:bodyPr>
        <a:lstStyle/>
        <a:p>
          <a:pPr marL="0" lvl="0" indent="0" algn="l" defTabSz="755650" rtl="0">
            <a:lnSpc>
              <a:spcPct val="100000"/>
            </a:lnSpc>
            <a:spcBef>
              <a:spcPct val="0"/>
            </a:spcBef>
            <a:spcAft>
              <a:spcPct val="35000"/>
            </a:spcAft>
            <a:buNone/>
          </a:pPr>
          <a:r>
            <a:rPr lang="en-US" sz="1700" kern="1200"/>
            <a:t>ABC airline has collected </a:t>
          </a:r>
          <a:r>
            <a:rPr lang="en-US" sz="1700" b="1" kern="1200"/>
            <a:t>4999 </a:t>
          </a:r>
          <a:r>
            <a:rPr lang="en-US" sz="1700" kern="1200">
              <a:latin typeface="Calibri Light" panose="020F0302020204030204"/>
            </a:rPr>
            <a:t>unsatisfied reviews</a:t>
          </a:r>
          <a:r>
            <a:rPr lang="en-US" sz="1700" kern="1200"/>
            <a:t> from their passengers on </a:t>
          </a:r>
          <a:r>
            <a:rPr lang="en-US" sz="1700" b="1" kern="1200"/>
            <a:t>14 </a:t>
          </a:r>
          <a:r>
            <a:rPr lang="en-US" sz="1700" kern="1200"/>
            <a:t>service aspects on a scale of </a:t>
          </a:r>
          <a:r>
            <a:rPr lang="en-US" sz="1700" b="1" kern="1200"/>
            <a:t>0-5</a:t>
          </a:r>
        </a:p>
      </dsp:txBody>
      <dsp:txXfrm>
        <a:off x="1523443" y="2602"/>
        <a:ext cx="4072225" cy="1318998"/>
      </dsp:txXfrm>
    </dsp:sp>
    <dsp:sp modelId="{39C33F86-A02E-4C35-8A9E-7985C9B72286}">
      <dsp:nvSpPr>
        <dsp:cNvPr id="0" name=""/>
        <dsp:cNvSpPr/>
      </dsp:nvSpPr>
      <dsp:spPr>
        <a:xfrm>
          <a:off x="0" y="1651350"/>
          <a:ext cx="5595669" cy="13189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2C7A68-ABE8-4C08-BC44-AA859D1F5ADB}">
      <dsp:nvSpPr>
        <dsp:cNvPr id="0" name=""/>
        <dsp:cNvSpPr/>
      </dsp:nvSpPr>
      <dsp:spPr>
        <a:xfrm>
          <a:off x="398997" y="1948125"/>
          <a:ext cx="725449" cy="7254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D3FC2D-7FDC-4EF0-9BC2-DEC81C818A57}">
      <dsp:nvSpPr>
        <dsp:cNvPr id="0" name=""/>
        <dsp:cNvSpPr/>
      </dsp:nvSpPr>
      <dsp:spPr>
        <a:xfrm>
          <a:off x="1523443" y="1651350"/>
          <a:ext cx="4072225" cy="1318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594" tIns="139594" rIns="139594" bIns="139594" numCol="1" spcCol="1270" anchor="ctr" anchorCtr="0">
          <a:noAutofit/>
        </a:bodyPr>
        <a:lstStyle/>
        <a:p>
          <a:pPr marL="0" lvl="0" indent="0" algn="l" defTabSz="755650">
            <a:lnSpc>
              <a:spcPct val="100000"/>
            </a:lnSpc>
            <a:spcBef>
              <a:spcPct val="0"/>
            </a:spcBef>
            <a:spcAft>
              <a:spcPct val="35000"/>
            </a:spcAft>
            <a:buNone/>
          </a:pPr>
          <a:r>
            <a:rPr lang="en-US" sz="1700" kern="1200"/>
            <a:t>1 being the lowest rating, 5 is highest satisfaction and 0 means "not applicable"</a:t>
          </a:r>
        </a:p>
      </dsp:txBody>
      <dsp:txXfrm>
        <a:off x="1523443" y="1651350"/>
        <a:ext cx="4072225" cy="1318998"/>
      </dsp:txXfrm>
    </dsp:sp>
    <dsp:sp modelId="{6058236C-7E47-433A-B692-D190F901536C}">
      <dsp:nvSpPr>
        <dsp:cNvPr id="0" name=""/>
        <dsp:cNvSpPr/>
      </dsp:nvSpPr>
      <dsp:spPr>
        <a:xfrm>
          <a:off x="0" y="3300098"/>
          <a:ext cx="5595669" cy="13189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FD562D-0434-4CE5-89CE-C9157CDED374}">
      <dsp:nvSpPr>
        <dsp:cNvPr id="0" name=""/>
        <dsp:cNvSpPr/>
      </dsp:nvSpPr>
      <dsp:spPr>
        <a:xfrm>
          <a:off x="398997" y="3596873"/>
          <a:ext cx="725449" cy="7254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93D6E4-304B-4B03-8235-517A1F9F67D3}">
      <dsp:nvSpPr>
        <dsp:cNvPr id="0" name=""/>
        <dsp:cNvSpPr/>
      </dsp:nvSpPr>
      <dsp:spPr>
        <a:xfrm>
          <a:off x="1523443" y="3300098"/>
          <a:ext cx="4072225" cy="1318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594" tIns="139594" rIns="139594" bIns="139594" numCol="1" spcCol="1270" anchor="ctr" anchorCtr="0">
          <a:noAutofit/>
        </a:bodyPr>
        <a:lstStyle/>
        <a:p>
          <a:pPr marL="0" lvl="0" indent="0" algn="l" defTabSz="755650">
            <a:lnSpc>
              <a:spcPct val="100000"/>
            </a:lnSpc>
            <a:spcBef>
              <a:spcPct val="0"/>
            </a:spcBef>
            <a:spcAft>
              <a:spcPct val="35000"/>
            </a:spcAft>
            <a:buNone/>
          </a:pPr>
          <a:r>
            <a:rPr lang="en-US" sz="1700" kern="1200"/>
            <a:t>A </a:t>
          </a:r>
          <a:r>
            <a:rPr lang="en-US" sz="1700" b="1" kern="1200"/>
            <a:t>Segmentation analysis</a:t>
          </a:r>
          <a:r>
            <a:rPr lang="en-US" sz="1700" kern="1200"/>
            <a:t> on these 4999 reviews is conducted through Enginius</a:t>
          </a:r>
        </a:p>
      </dsp:txBody>
      <dsp:txXfrm>
        <a:off x="1523443" y="3300098"/>
        <a:ext cx="4072225" cy="1318998"/>
      </dsp:txXfrm>
    </dsp:sp>
    <dsp:sp modelId="{FBE2A846-E1CC-432A-9985-053B765140C5}">
      <dsp:nvSpPr>
        <dsp:cNvPr id="0" name=""/>
        <dsp:cNvSpPr/>
      </dsp:nvSpPr>
      <dsp:spPr>
        <a:xfrm>
          <a:off x="0" y="4948846"/>
          <a:ext cx="5595669" cy="13189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6D1C37-D4B8-4EA9-83D6-2866EF11A564}">
      <dsp:nvSpPr>
        <dsp:cNvPr id="0" name=""/>
        <dsp:cNvSpPr/>
      </dsp:nvSpPr>
      <dsp:spPr>
        <a:xfrm>
          <a:off x="398997" y="5245621"/>
          <a:ext cx="725449" cy="7254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3A3B43-E809-4A20-ABC0-41277472634B}">
      <dsp:nvSpPr>
        <dsp:cNvPr id="0" name=""/>
        <dsp:cNvSpPr/>
      </dsp:nvSpPr>
      <dsp:spPr>
        <a:xfrm>
          <a:off x="1523443" y="4948846"/>
          <a:ext cx="4072225" cy="1318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594" tIns="139594" rIns="139594" bIns="139594" numCol="1" spcCol="1270" anchor="ctr" anchorCtr="0">
          <a:noAutofit/>
        </a:bodyPr>
        <a:lstStyle/>
        <a:p>
          <a:pPr marL="0" lvl="0" indent="0" algn="l" defTabSz="755650">
            <a:lnSpc>
              <a:spcPct val="100000"/>
            </a:lnSpc>
            <a:spcBef>
              <a:spcPct val="0"/>
            </a:spcBef>
            <a:spcAft>
              <a:spcPct val="35000"/>
            </a:spcAft>
            <a:buNone/>
          </a:pPr>
          <a:r>
            <a:rPr lang="en-US" sz="1700" kern="1200"/>
            <a:t>The segmentation analysis will group passengers based on their satisfaction levels across the 14 service aspects</a:t>
          </a:r>
        </a:p>
      </dsp:txBody>
      <dsp:txXfrm>
        <a:off x="1523443" y="4948846"/>
        <a:ext cx="4072225" cy="13189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85E8C-926E-45FC-8D16-8835C7E0FC10}" type="datetimeFigureOut">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789D5-BBCA-441F-9175-6AAC2EB4218F}" type="slidenum">
              <a:t>‹#›</a:t>
            </a:fld>
            <a:endParaRPr lang="en-US"/>
          </a:p>
        </p:txBody>
      </p:sp>
    </p:spTree>
    <p:extLst>
      <p:ext uri="{BB962C8B-B14F-4D97-AF65-F5344CB8AC3E}">
        <p14:creationId xmlns:p14="http://schemas.microsoft.com/office/powerpoint/2010/main" val="376592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t>As the number of observations is too large to perform hierarchical clustering, </a:t>
            </a:r>
            <a:r>
              <a:rPr lang="en-US" err="1"/>
              <a:t>Enginius</a:t>
            </a:r>
            <a:r>
              <a:rPr lang="en-US"/>
              <a:t> used </a:t>
            </a:r>
            <a:r>
              <a:rPr lang="en-US" err="1"/>
              <a:t>Kmeans</a:t>
            </a:r>
            <a:r>
              <a:rPr lang="en-US"/>
              <a:t> instead on the dataset.</a:t>
            </a:r>
          </a:p>
          <a:p>
            <a:endParaRPr lang="en-US">
              <a:cs typeface="Calibri"/>
            </a:endParaRPr>
          </a:p>
        </p:txBody>
      </p:sp>
      <p:sp>
        <p:nvSpPr>
          <p:cNvPr id="4" name="Slide Number Placeholder 3"/>
          <p:cNvSpPr>
            <a:spLocks noGrp="1"/>
          </p:cNvSpPr>
          <p:nvPr>
            <p:ph type="sldNum" sz="quarter" idx="5"/>
          </p:nvPr>
        </p:nvSpPr>
        <p:spPr/>
        <p:txBody>
          <a:bodyPr/>
          <a:lstStyle/>
          <a:p>
            <a:fld id="{626789D5-BBCA-441F-9175-6AAC2EB4218F}" type="slidenum">
              <a:t>7</a:t>
            </a:fld>
            <a:endParaRPr lang="en-US"/>
          </a:p>
        </p:txBody>
      </p:sp>
    </p:spTree>
    <p:extLst>
      <p:ext uri="{BB962C8B-B14F-4D97-AF65-F5344CB8AC3E}">
        <p14:creationId xmlns:p14="http://schemas.microsoft.com/office/powerpoint/2010/main" val="3219088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t>As the number of observations is too large to perform hierarchical clustering, </a:t>
            </a:r>
            <a:r>
              <a:rPr lang="en-US" err="1"/>
              <a:t>Enginius</a:t>
            </a:r>
            <a:r>
              <a:rPr lang="en-US"/>
              <a:t> used </a:t>
            </a:r>
            <a:r>
              <a:rPr lang="en-US" err="1"/>
              <a:t>Kmeans</a:t>
            </a:r>
            <a:r>
              <a:rPr lang="en-US"/>
              <a:t> instead on the dataset.</a:t>
            </a:r>
          </a:p>
          <a:p>
            <a:endParaRPr lang="en-US">
              <a:cs typeface="Calibri"/>
            </a:endParaRPr>
          </a:p>
        </p:txBody>
      </p:sp>
      <p:sp>
        <p:nvSpPr>
          <p:cNvPr id="4" name="Slide Number Placeholder 3"/>
          <p:cNvSpPr>
            <a:spLocks noGrp="1"/>
          </p:cNvSpPr>
          <p:nvPr>
            <p:ph type="sldNum" sz="quarter" idx="5"/>
          </p:nvPr>
        </p:nvSpPr>
        <p:spPr/>
        <p:txBody>
          <a:bodyPr/>
          <a:lstStyle/>
          <a:p>
            <a:fld id="{626789D5-BBCA-441F-9175-6AAC2EB4218F}" type="slidenum">
              <a:t>8</a:t>
            </a:fld>
            <a:endParaRPr lang="en-US"/>
          </a:p>
        </p:txBody>
      </p:sp>
    </p:spTree>
    <p:extLst>
      <p:ext uri="{BB962C8B-B14F-4D97-AF65-F5344CB8AC3E}">
        <p14:creationId xmlns:p14="http://schemas.microsoft.com/office/powerpoint/2010/main" val="1262467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t>As the number of observations is too large to perform hierarchical clustering, </a:t>
            </a:r>
            <a:r>
              <a:rPr lang="en-US" err="1"/>
              <a:t>Enginius</a:t>
            </a:r>
            <a:r>
              <a:rPr lang="en-US"/>
              <a:t> used </a:t>
            </a:r>
            <a:r>
              <a:rPr lang="en-US" err="1"/>
              <a:t>Kmeans</a:t>
            </a:r>
            <a:r>
              <a:rPr lang="en-US"/>
              <a:t> instead on the dataset.</a:t>
            </a:r>
          </a:p>
          <a:p>
            <a:endParaRPr lang="en-US">
              <a:cs typeface="Calibri"/>
            </a:endParaRPr>
          </a:p>
        </p:txBody>
      </p:sp>
      <p:sp>
        <p:nvSpPr>
          <p:cNvPr id="4" name="Slide Number Placeholder 3"/>
          <p:cNvSpPr>
            <a:spLocks noGrp="1"/>
          </p:cNvSpPr>
          <p:nvPr>
            <p:ph type="sldNum" sz="quarter" idx="5"/>
          </p:nvPr>
        </p:nvSpPr>
        <p:spPr/>
        <p:txBody>
          <a:bodyPr/>
          <a:lstStyle/>
          <a:p>
            <a:fld id="{626789D5-BBCA-441F-9175-6AAC2EB4218F}" type="slidenum">
              <a:t>11</a:t>
            </a:fld>
            <a:endParaRPr lang="en-US"/>
          </a:p>
        </p:txBody>
      </p:sp>
    </p:spTree>
    <p:extLst>
      <p:ext uri="{BB962C8B-B14F-4D97-AF65-F5344CB8AC3E}">
        <p14:creationId xmlns:p14="http://schemas.microsoft.com/office/powerpoint/2010/main" val="1174046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t>As the number of observations is too large to perform hierarchical clustering, </a:t>
            </a:r>
            <a:r>
              <a:rPr lang="en-US" err="1"/>
              <a:t>Enginius</a:t>
            </a:r>
            <a:r>
              <a:rPr lang="en-US"/>
              <a:t> used </a:t>
            </a:r>
            <a:r>
              <a:rPr lang="en-US" err="1"/>
              <a:t>Kmeans</a:t>
            </a:r>
            <a:r>
              <a:rPr lang="en-US"/>
              <a:t> instead on the dataset.</a:t>
            </a:r>
          </a:p>
          <a:p>
            <a:endParaRPr lang="en-US">
              <a:cs typeface="Calibri"/>
            </a:endParaRPr>
          </a:p>
        </p:txBody>
      </p:sp>
      <p:sp>
        <p:nvSpPr>
          <p:cNvPr id="4" name="Slide Number Placeholder 3"/>
          <p:cNvSpPr>
            <a:spLocks noGrp="1"/>
          </p:cNvSpPr>
          <p:nvPr>
            <p:ph type="sldNum" sz="quarter" idx="5"/>
          </p:nvPr>
        </p:nvSpPr>
        <p:spPr/>
        <p:txBody>
          <a:bodyPr/>
          <a:lstStyle/>
          <a:p>
            <a:fld id="{626789D5-BBCA-441F-9175-6AAC2EB4218F}" type="slidenum">
              <a:t>13</a:t>
            </a:fld>
            <a:endParaRPr lang="en-US"/>
          </a:p>
        </p:txBody>
      </p:sp>
    </p:spTree>
    <p:extLst>
      <p:ext uri="{BB962C8B-B14F-4D97-AF65-F5344CB8AC3E}">
        <p14:creationId xmlns:p14="http://schemas.microsoft.com/office/powerpoint/2010/main" val="3449271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t>As the number of observations is too large to perform hierarchical clustering, </a:t>
            </a:r>
            <a:r>
              <a:rPr lang="en-US" err="1"/>
              <a:t>Enginius</a:t>
            </a:r>
            <a:r>
              <a:rPr lang="en-US"/>
              <a:t> used </a:t>
            </a:r>
            <a:r>
              <a:rPr lang="en-US" err="1"/>
              <a:t>Kmeans</a:t>
            </a:r>
            <a:r>
              <a:rPr lang="en-US"/>
              <a:t> instead on the dataset.</a:t>
            </a:r>
          </a:p>
          <a:p>
            <a:endParaRPr lang="en-US">
              <a:cs typeface="Calibri"/>
            </a:endParaRPr>
          </a:p>
        </p:txBody>
      </p:sp>
      <p:sp>
        <p:nvSpPr>
          <p:cNvPr id="4" name="Slide Number Placeholder 3"/>
          <p:cNvSpPr>
            <a:spLocks noGrp="1"/>
          </p:cNvSpPr>
          <p:nvPr>
            <p:ph type="sldNum" sz="quarter" idx="5"/>
          </p:nvPr>
        </p:nvSpPr>
        <p:spPr/>
        <p:txBody>
          <a:bodyPr/>
          <a:lstStyle/>
          <a:p>
            <a:fld id="{626789D5-BBCA-441F-9175-6AAC2EB4218F}" type="slidenum">
              <a:t>15</a:t>
            </a:fld>
            <a:endParaRPr lang="en-US"/>
          </a:p>
        </p:txBody>
      </p:sp>
    </p:spTree>
    <p:extLst>
      <p:ext uri="{BB962C8B-B14F-4D97-AF65-F5344CB8AC3E}">
        <p14:creationId xmlns:p14="http://schemas.microsoft.com/office/powerpoint/2010/main" val="1057548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t>As the number of observations is too large to perform hierarchical clustering, </a:t>
            </a:r>
            <a:r>
              <a:rPr lang="en-US" err="1"/>
              <a:t>Enginius</a:t>
            </a:r>
            <a:r>
              <a:rPr lang="en-US"/>
              <a:t> used </a:t>
            </a:r>
            <a:r>
              <a:rPr lang="en-US" err="1"/>
              <a:t>Kmeans</a:t>
            </a:r>
            <a:r>
              <a:rPr lang="en-US"/>
              <a:t> instead on the dataset.</a:t>
            </a:r>
          </a:p>
          <a:p>
            <a:endParaRPr lang="en-US">
              <a:cs typeface="Calibri"/>
            </a:endParaRPr>
          </a:p>
        </p:txBody>
      </p:sp>
      <p:sp>
        <p:nvSpPr>
          <p:cNvPr id="4" name="Slide Number Placeholder 3"/>
          <p:cNvSpPr>
            <a:spLocks noGrp="1"/>
          </p:cNvSpPr>
          <p:nvPr>
            <p:ph type="sldNum" sz="quarter" idx="5"/>
          </p:nvPr>
        </p:nvSpPr>
        <p:spPr/>
        <p:txBody>
          <a:bodyPr/>
          <a:lstStyle/>
          <a:p>
            <a:fld id="{626789D5-BBCA-441F-9175-6AAC2EB4218F}" type="slidenum">
              <a:t>17</a:t>
            </a:fld>
            <a:endParaRPr lang="en-US"/>
          </a:p>
        </p:txBody>
      </p:sp>
    </p:spTree>
    <p:extLst>
      <p:ext uri="{BB962C8B-B14F-4D97-AF65-F5344CB8AC3E}">
        <p14:creationId xmlns:p14="http://schemas.microsoft.com/office/powerpoint/2010/main" val="3426381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3965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78642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0004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7437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41409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3290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7276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7439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70857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42569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870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04633361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4" descr="A picture containing indoor, chair, desk, room&#10;&#10;Description automatically generated">
            <a:extLst>
              <a:ext uri="{FF2B5EF4-FFF2-40B4-BE49-F238E27FC236}">
                <a16:creationId xmlns:a16="http://schemas.microsoft.com/office/drawing/2014/main" id="{A3C44BB4-4FF8-D702-8B4A-7AA8E8C1CF46}"/>
              </a:ext>
            </a:extLst>
          </p:cNvPr>
          <p:cNvPicPr>
            <a:picLocks noChangeAspect="1"/>
          </p:cNvPicPr>
          <p:nvPr/>
        </p:nvPicPr>
        <p:blipFill rotWithShape="1">
          <a:blip r:embed="rId2"/>
          <a:srcRect l="10238" r="8538"/>
          <a:stretch/>
        </p:blipFill>
        <p:spPr>
          <a:xfrm>
            <a:off x="1" y="10"/>
            <a:ext cx="9669642" cy="6857990"/>
          </a:xfrm>
          <a:prstGeom prst="rect">
            <a:avLst/>
          </a:prstGeom>
        </p:spPr>
      </p:pic>
      <p:sp>
        <p:nvSpPr>
          <p:cNvPr id="23" name="Freeform: Shape 17">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Freeform: Shape 19">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22" name="Freeform: Shape 21">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6A1EF10-14F3-66FE-4A56-CB482C33691F}"/>
              </a:ext>
            </a:extLst>
          </p:cNvPr>
          <p:cNvSpPr>
            <a:spLocks noGrp="1"/>
          </p:cNvSpPr>
          <p:nvPr>
            <p:ph type="title"/>
          </p:nvPr>
        </p:nvSpPr>
        <p:spPr>
          <a:xfrm>
            <a:off x="7625806" y="1510054"/>
            <a:ext cx="4562660" cy="1588422"/>
          </a:xfrm>
        </p:spPr>
        <p:txBody>
          <a:bodyPr anchor="b">
            <a:noAutofit/>
          </a:bodyPr>
          <a:lstStyle/>
          <a:p>
            <a:r>
              <a:rPr lang="en-US" sz="4800" b="0">
                <a:latin typeface="Times New Roman"/>
                <a:cs typeface="Times New Roman"/>
              </a:rPr>
              <a:t>Flying First Class</a:t>
            </a:r>
            <a:r>
              <a:rPr lang="en-US" sz="4800">
                <a:latin typeface="Times New Roman"/>
                <a:cs typeface="Times New Roman"/>
              </a:rPr>
              <a:t> with ABC Airline</a:t>
            </a:r>
          </a:p>
        </p:txBody>
      </p:sp>
      <p:sp>
        <p:nvSpPr>
          <p:cNvPr id="3" name="Content Placeholder 2">
            <a:extLst>
              <a:ext uri="{FF2B5EF4-FFF2-40B4-BE49-F238E27FC236}">
                <a16:creationId xmlns:a16="http://schemas.microsoft.com/office/drawing/2014/main" id="{10F1B2A4-2879-01A8-3706-0FD4E0B30FA6}"/>
              </a:ext>
            </a:extLst>
          </p:cNvPr>
          <p:cNvSpPr>
            <a:spLocks noGrp="1"/>
          </p:cNvSpPr>
          <p:nvPr>
            <p:ph idx="1"/>
          </p:nvPr>
        </p:nvSpPr>
        <p:spPr>
          <a:xfrm>
            <a:off x="8554719" y="3898386"/>
            <a:ext cx="3633747" cy="2075948"/>
          </a:xfrm>
        </p:spPr>
        <p:txBody>
          <a:bodyPr vert="horz" lIns="91440" tIns="45720" rIns="91440" bIns="45720" rtlCol="0" anchor="t">
            <a:normAutofit/>
          </a:bodyPr>
          <a:lstStyle/>
          <a:p>
            <a:pPr marL="0" indent="0">
              <a:buNone/>
            </a:pPr>
            <a:r>
              <a:rPr lang="en-US" sz="2000" b="0" u="sng">
                <a:latin typeface="Calibri Light"/>
                <a:cs typeface="Times New Roman"/>
              </a:rPr>
              <a:t>Group </a:t>
            </a:r>
            <a:r>
              <a:rPr lang="en-US" sz="2000" u="sng">
                <a:latin typeface="Calibri Light"/>
                <a:cs typeface="Times New Roman"/>
              </a:rPr>
              <a:t>S:</a:t>
            </a:r>
            <a:endParaRPr lang="en-US" sz="2000" u="sng">
              <a:latin typeface="Calibri Light"/>
              <a:cs typeface="Calibri"/>
            </a:endParaRPr>
          </a:p>
          <a:p>
            <a:pPr marL="0" indent="0">
              <a:buNone/>
            </a:pPr>
            <a:r>
              <a:rPr lang="en-US" sz="2000">
                <a:latin typeface="Calibri Light"/>
                <a:cs typeface="Times New Roman"/>
              </a:rPr>
              <a:t>Anandita</a:t>
            </a:r>
            <a:r>
              <a:rPr lang="en-US" sz="2000" b="0">
                <a:latin typeface="Calibri Light"/>
                <a:cs typeface="Times New Roman"/>
              </a:rPr>
              <a:t> </a:t>
            </a:r>
            <a:r>
              <a:rPr lang="en-US" sz="2000">
                <a:latin typeface="Calibri Light"/>
                <a:cs typeface="Times New Roman"/>
              </a:rPr>
              <a:t>Maurya</a:t>
            </a:r>
            <a:endParaRPr lang="en-US" sz="2000">
              <a:latin typeface="Calibri Light"/>
              <a:cs typeface="Calibri"/>
            </a:endParaRPr>
          </a:p>
          <a:p>
            <a:pPr marL="0" indent="0">
              <a:buNone/>
            </a:pPr>
            <a:r>
              <a:rPr lang="en-US" sz="2000">
                <a:latin typeface="Calibri Light"/>
                <a:cs typeface="Times New Roman"/>
              </a:rPr>
              <a:t>Divi Joshi</a:t>
            </a:r>
            <a:endParaRPr lang="en-US" sz="2000">
              <a:latin typeface="Calibri Light"/>
              <a:cs typeface="Calibri"/>
            </a:endParaRPr>
          </a:p>
          <a:p>
            <a:pPr marL="0" indent="0">
              <a:buNone/>
            </a:pPr>
            <a:r>
              <a:rPr lang="en-US" sz="2000">
                <a:latin typeface="Calibri Light"/>
                <a:cs typeface="Times New Roman"/>
              </a:rPr>
              <a:t>Roshaan</a:t>
            </a:r>
            <a:r>
              <a:rPr lang="en-US" sz="2000" b="0">
                <a:latin typeface="Calibri Light"/>
                <a:cs typeface="Times New Roman"/>
              </a:rPr>
              <a:t> Mahmood </a:t>
            </a:r>
            <a:endParaRPr lang="en-US" sz="2000">
              <a:latin typeface="Calibri Light"/>
              <a:cs typeface="Calibri"/>
            </a:endParaRPr>
          </a:p>
          <a:p>
            <a:pPr marL="0" indent="0">
              <a:buNone/>
            </a:pPr>
            <a:r>
              <a:rPr lang="en-US" sz="2000" b="0">
                <a:latin typeface="Calibri Light"/>
                <a:cs typeface="Times New Roman"/>
              </a:rPr>
              <a:t>Yikang Lu</a:t>
            </a:r>
            <a:endParaRPr lang="en-US" sz="2000">
              <a:latin typeface="Calibri Light"/>
              <a:cs typeface="Calibri"/>
            </a:endParaRPr>
          </a:p>
        </p:txBody>
      </p:sp>
    </p:spTree>
    <p:extLst>
      <p:ext uri="{BB962C8B-B14F-4D97-AF65-F5344CB8AC3E}">
        <p14:creationId xmlns:p14="http://schemas.microsoft.com/office/powerpoint/2010/main" val="717117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4E02009-9C28-3A93-F259-7931EF55D59A}"/>
              </a:ext>
            </a:extLst>
          </p:cNvPr>
          <p:cNvSpPr>
            <a:spLocks noGrp="1"/>
          </p:cNvSpPr>
          <p:nvPr>
            <p:ph type="title"/>
          </p:nvPr>
        </p:nvSpPr>
        <p:spPr>
          <a:xfrm>
            <a:off x="369625" y="381935"/>
            <a:ext cx="5363249" cy="5974414"/>
          </a:xfrm>
        </p:spPr>
        <p:txBody>
          <a:bodyPr anchor="ctr">
            <a:normAutofit/>
          </a:bodyPr>
          <a:lstStyle/>
          <a:p>
            <a:r>
              <a:rPr lang="en-US" sz="6000">
                <a:solidFill>
                  <a:schemeClr val="bg1"/>
                </a:solidFill>
                <a:ea typeface="+mj-lt"/>
                <a:cs typeface="+mj-lt"/>
              </a:rPr>
              <a:t>Segment 1: “Younger Leisure Flyers” </a:t>
            </a:r>
            <a:endParaRPr lang="en-US">
              <a:solidFill>
                <a:schemeClr val="bg1"/>
              </a:solidFill>
              <a:cs typeface="Calibri Light"/>
            </a:endParaRPr>
          </a:p>
        </p:txBody>
      </p:sp>
      <p:grpSp>
        <p:nvGrpSpPr>
          <p:cNvPr id="27" name="Group 26">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C82E7F-776B-E69B-9949-5430D90E67D1}"/>
              </a:ext>
            </a:extLst>
          </p:cNvPr>
          <p:cNvSpPr txBox="1"/>
          <p:nvPr/>
        </p:nvSpPr>
        <p:spPr>
          <a:xfrm>
            <a:off x="6095999" y="141110"/>
            <a:ext cx="53763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a:cs typeface="Calibri"/>
            </a:endParaRPr>
          </a:p>
        </p:txBody>
      </p:sp>
      <p:sp>
        <p:nvSpPr>
          <p:cNvPr id="3" name="TextBox 2">
            <a:extLst>
              <a:ext uri="{FF2B5EF4-FFF2-40B4-BE49-F238E27FC236}">
                <a16:creationId xmlns:a16="http://schemas.microsoft.com/office/drawing/2014/main" id="{CE74D395-8F4B-FA87-BAFF-7012C877673F}"/>
              </a:ext>
            </a:extLst>
          </p:cNvPr>
          <p:cNvSpPr txBox="1"/>
          <p:nvPr/>
        </p:nvSpPr>
        <p:spPr>
          <a:xfrm>
            <a:off x="5827922" y="359760"/>
            <a:ext cx="5965322" cy="612475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457200" indent="-457200">
              <a:buFont typeface="Arial"/>
              <a:buChar char="•"/>
            </a:pPr>
            <a:r>
              <a:rPr lang="en-US" sz="2800">
                <a:latin typeface="Calibri Light"/>
                <a:ea typeface="+mn-lt"/>
                <a:cs typeface="+mn-lt"/>
              </a:rPr>
              <a:t>30% of individuals are young adults</a:t>
            </a:r>
          </a:p>
          <a:p>
            <a:pPr marL="457200" indent="-457200">
              <a:buFont typeface="Arial"/>
              <a:buChar char="•"/>
            </a:pPr>
            <a:r>
              <a:rPr lang="en-US" sz="2800">
                <a:latin typeface="Calibri Light"/>
                <a:ea typeface="+mn-lt"/>
                <a:cs typeface="+mn-lt"/>
              </a:rPr>
              <a:t>Average age of 37</a:t>
            </a:r>
          </a:p>
          <a:p>
            <a:pPr marL="457200" indent="-457200">
              <a:buFont typeface="Arial"/>
              <a:buChar char="•"/>
            </a:pPr>
            <a:r>
              <a:rPr lang="en-US" sz="2800">
                <a:latin typeface="Calibri Light"/>
                <a:ea typeface="+mn-lt"/>
                <a:cs typeface="+mn-lt"/>
              </a:rPr>
              <a:t>47% of these 30% are returning flyers, suggesting that most of them are first time fliers with ABC airline</a:t>
            </a:r>
          </a:p>
          <a:p>
            <a:pPr marL="457200" indent="-457200">
              <a:buFont typeface="Arial"/>
              <a:buChar char="•"/>
            </a:pPr>
            <a:r>
              <a:rPr lang="en-US" sz="2800">
                <a:latin typeface="Calibri Light"/>
                <a:ea typeface="+mn-lt"/>
                <a:cs typeface="+mn-lt"/>
              </a:rPr>
              <a:t>Individuals in this segment tend to be flying for personal reasons. </a:t>
            </a:r>
          </a:p>
          <a:p>
            <a:pPr marL="457200" indent="-457200">
              <a:buFont typeface="Arial"/>
              <a:buChar char="•"/>
            </a:pPr>
            <a:r>
              <a:rPr lang="en-US" sz="2800">
                <a:latin typeface="Calibri Light"/>
                <a:ea typeface="+mn-lt"/>
                <a:cs typeface="+mn-lt"/>
              </a:rPr>
              <a:t>Highly satisfied with in-flight services. </a:t>
            </a:r>
          </a:p>
          <a:p>
            <a:pPr marL="457200" indent="-457200">
              <a:buFont typeface="Arial"/>
              <a:buChar char="•"/>
            </a:pPr>
            <a:r>
              <a:rPr lang="en-US" sz="2800">
                <a:latin typeface="Calibri Light"/>
                <a:ea typeface="+mn-lt"/>
                <a:cs typeface="+mn-lt"/>
              </a:rPr>
              <a:t>Expressed slight concerns regarding </a:t>
            </a:r>
          </a:p>
          <a:p>
            <a:pPr marL="914400" lvl="1" indent="-457200">
              <a:buFont typeface="Courier New"/>
              <a:buChar char="o"/>
            </a:pPr>
            <a:r>
              <a:rPr lang="en-US" sz="2800">
                <a:latin typeface="Calibri Light"/>
                <a:ea typeface="+mn-lt"/>
                <a:cs typeface="+mn-lt"/>
              </a:rPr>
              <a:t>Ease of online ticket booking</a:t>
            </a:r>
          </a:p>
          <a:p>
            <a:pPr marL="914400" lvl="1" indent="-457200">
              <a:buFont typeface="Courier New"/>
              <a:buChar char="o"/>
            </a:pPr>
            <a:r>
              <a:rPr lang="en-US" sz="2800">
                <a:latin typeface="Calibri Light"/>
                <a:ea typeface="+mn-lt"/>
                <a:cs typeface="+mn-lt"/>
              </a:rPr>
              <a:t>Convenience of gate location</a:t>
            </a:r>
          </a:p>
          <a:p>
            <a:pPr marL="914400" lvl="1" indent="-457200">
              <a:buFont typeface="Courier New"/>
              <a:buChar char="o"/>
            </a:pPr>
            <a:r>
              <a:rPr lang="en-US" sz="2800">
                <a:latin typeface="Calibri Light"/>
                <a:ea typeface="+mn-lt"/>
                <a:cs typeface="+mn-lt"/>
              </a:rPr>
              <a:t>Departure-arrival times. </a:t>
            </a:r>
            <a:endParaRPr lang="en-US" sz="2800">
              <a:latin typeface="Calibri Light"/>
              <a:cs typeface="Calibri" panose="020F0502020204030204"/>
            </a:endParaRPr>
          </a:p>
        </p:txBody>
      </p:sp>
    </p:spTree>
    <p:extLst>
      <p:ext uri="{BB962C8B-B14F-4D97-AF65-F5344CB8AC3E}">
        <p14:creationId xmlns:p14="http://schemas.microsoft.com/office/powerpoint/2010/main" val="78402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Plane in red circle">
            <a:extLst>
              <a:ext uri="{FF2B5EF4-FFF2-40B4-BE49-F238E27FC236}">
                <a16:creationId xmlns:a16="http://schemas.microsoft.com/office/drawing/2014/main" id="{319A501E-DBBA-3FBD-ED90-F8ABF1F9F657}"/>
              </a:ext>
            </a:extLst>
          </p:cNvPr>
          <p:cNvPicPr>
            <a:picLocks noChangeAspect="1"/>
          </p:cNvPicPr>
          <p:nvPr/>
        </p:nvPicPr>
        <p:blipFill rotWithShape="1">
          <a:blip r:embed="rId3">
            <a:duotone>
              <a:schemeClr val="accent1">
                <a:shade val="45000"/>
                <a:satMod val="135000"/>
              </a:schemeClr>
              <a:prstClr val="white"/>
            </a:duotone>
            <a:alphaModFix amt="35000"/>
          </a:blip>
          <a:srcRect t="8468" b="11175"/>
          <a:stretch/>
        </p:blipFill>
        <p:spPr>
          <a:xfrm>
            <a:off x="20" y="10"/>
            <a:ext cx="12191981" cy="6857990"/>
          </a:xfrm>
          <a:prstGeom prst="rect">
            <a:avLst/>
          </a:prstGeom>
        </p:spPr>
      </p:pic>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Title 18">
            <a:extLst>
              <a:ext uri="{FF2B5EF4-FFF2-40B4-BE49-F238E27FC236}">
                <a16:creationId xmlns:a16="http://schemas.microsoft.com/office/drawing/2014/main" id="{478A009D-0308-213B-7BF4-C201C404BD4E}"/>
              </a:ext>
            </a:extLst>
          </p:cNvPr>
          <p:cNvSpPr>
            <a:spLocks noGrp="1"/>
          </p:cNvSpPr>
          <p:nvPr>
            <p:ph type="title"/>
          </p:nvPr>
        </p:nvSpPr>
        <p:spPr>
          <a:xfrm>
            <a:off x="838200" y="80102"/>
            <a:ext cx="10515600" cy="970739"/>
          </a:xfrm>
        </p:spPr>
        <p:txBody>
          <a:bodyPr>
            <a:normAutofit/>
          </a:bodyPr>
          <a:lstStyle/>
          <a:p>
            <a:pPr algn="ctr"/>
            <a:r>
              <a:rPr lang="en-US" sz="5400">
                <a:solidFill>
                  <a:schemeClr val="bg1"/>
                </a:solidFill>
                <a:ea typeface="+mj-lt"/>
                <a:cs typeface="+mj-lt"/>
              </a:rPr>
              <a:t>Segment 1: “Younger Leisure Flyers” </a:t>
            </a:r>
            <a:endParaRPr lang="en-US" sz="5400">
              <a:solidFill>
                <a:schemeClr val="bg1"/>
              </a:solidFill>
              <a:cs typeface="Calibri Light"/>
            </a:endParaRPr>
          </a:p>
        </p:txBody>
      </p:sp>
      <p:pic>
        <p:nvPicPr>
          <p:cNvPr id="4" name="Picture 5" descr="Chart, box and whisker chart&#10;&#10;Description automatically generated">
            <a:extLst>
              <a:ext uri="{FF2B5EF4-FFF2-40B4-BE49-F238E27FC236}">
                <a16:creationId xmlns:a16="http://schemas.microsoft.com/office/drawing/2014/main" id="{A07B3541-CBC5-A65F-B2C0-0EE7B2B6ECD3}"/>
              </a:ext>
            </a:extLst>
          </p:cNvPr>
          <p:cNvPicPr>
            <a:picLocks noChangeAspect="1"/>
          </p:cNvPicPr>
          <p:nvPr/>
        </p:nvPicPr>
        <p:blipFill rotWithShape="1">
          <a:blip r:embed="rId4"/>
          <a:srcRect t="-236" r="-72" b="10512"/>
          <a:stretch/>
        </p:blipFill>
        <p:spPr>
          <a:xfrm>
            <a:off x="2017338" y="976881"/>
            <a:ext cx="8232026" cy="5803662"/>
          </a:xfrm>
          <a:prstGeom prst="rect">
            <a:avLst/>
          </a:prstGeom>
        </p:spPr>
      </p:pic>
    </p:spTree>
    <p:extLst>
      <p:ext uri="{BB962C8B-B14F-4D97-AF65-F5344CB8AC3E}">
        <p14:creationId xmlns:p14="http://schemas.microsoft.com/office/powerpoint/2010/main" val="332896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4E02009-9C28-3A93-F259-7931EF55D59A}"/>
              </a:ext>
            </a:extLst>
          </p:cNvPr>
          <p:cNvSpPr>
            <a:spLocks noGrp="1"/>
          </p:cNvSpPr>
          <p:nvPr>
            <p:ph type="title"/>
          </p:nvPr>
        </p:nvSpPr>
        <p:spPr>
          <a:xfrm>
            <a:off x="369625" y="381935"/>
            <a:ext cx="5363249" cy="5974414"/>
          </a:xfrm>
        </p:spPr>
        <p:txBody>
          <a:bodyPr anchor="ctr">
            <a:normAutofit/>
          </a:bodyPr>
          <a:lstStyle/>
          <a:p>
            <a:r>
              <a:rPr lang="en-US" sz="6000">
                <a:solidFill>
                  <a:schemeClr val="bg1"/>
                </a:solidFill>
                <a:ea typeface="+mj-lt"/>
                <a:cs typeface="+mj-lt"/>
              </a:rPr>
              <a:t>Segment 2: “Younger </a:t>
            </a:r>
            <a:br>
              <a:rPr lang="en-US" sz="6000">
                <a:solidFill>
                  <a:schemeClr val="bg1"/>
                </a:solidFill>
                <a:ea typeface="+mj-lt"/>
                <a:cs typeface="+mj-lt"/>
              </a:rPr>
            </a:br>
            <a:r>
              <a:rPr lang="en-US" sz="6000">
                <a:solidFill>
                  <a:schemeClr val="bg1"/>
                </a:solidFill>
                <a:ea typeface="+mj-lt"/>
                <a:cs typeface="+mj-lt"/>
              </a:rPr>
              <a:t>Professional Flyers”</a:t>
            </a:r>
            <a:br>
              <a:rPr lang="en-US" sz="6000">
                <a:ea typeface="+mj-lt"/>
                <a:cs typeface="+mj-lt"/>
              </a:rPr>
            </a:br>
            <a:endParaRPr lang="en-US" sz="6000">
              <a:solidFill>
                <a:schemeClr val="bg1"/>
              </a:solidFill>
              <a:cs typeface="Calibri Light"/>
            </a:endParaRPr>
          </a:p>
        </p:txBody>
      </p:sp>
      <p:grpSp>
        <p:nvGrpSpPr>
          <p:cNvPr id="27" name="Group 26">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C82E7F-776B-E69B-9949-5430D90E67D1}"/>
              </a:ext>
            </a:extLst>
          </p:cNvPr>
          <p:cNvSpPr txBox="1"/>
          <p:nvPr/>
        </p:nvSpPr>
        <p:spPr>
          <a:xfrm>
            <a:off x="6095999" y="141110"/>
            <a:ext cx="53763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a:cs typeface="Calibri"/>
            </a:endParaRPr>
          </a:p>
        </p:txBody>
      </p:sp>
      <p:sp>
        <p:nvSpPr>
          <p:cNvPr id="3" name="TextBox 2">
            <a:extLst>
              <a:ext uri="{FF2B5EF4-FFF2-40B4-BE49-F238E27FC236}">
                <a16:creationId xmlns:a16="http://schemas.microsoft.com/office/drawing/2014/main" id="{CE74D395-8F4B-FA87-BAFF-7012C877673F}"/>
              </a:ext>
            </a:extLst>
          </p:cNvPr>
          <p:cNvSpPr txBox="1"/>
          <p:nvPr/>
        </p:nvSpPr>
        <p:spPr>
          <a:xfrm>
            <a:off x="5874457" y="147223"/>
            <a:ext cx="5755918" cy="655564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457200" indent="-457200">
              <a:buFont typeface="Arial"/>
              <a:buChar char="•"/>
            </a:pPr>
            <a:r>
              <a:rPr lang="en-US" sz="2800">
                <a:latin typeface="Calibri Light"/>
                <a:cs typeface="Calibri" panose="020F0502020204030204"/>
              </a:rPr>
              <a:t>21% of individuals within this specific group are young adults</a:t>
            </a:r>
            <a:endParaRPr lang="en-US">
              <a:latin typeface="Calibri Light"/>
              <a:cs typeface="Calibri Light"/>
            </a:endParaRPr>
          </a:p>
          <a:p>
            <a:pPr marL="457200" indent="-457200">
              <a:buFont typeface="Arial"/>
              <a:buChar char="•"/>
            </a:pPr>
            <a:r>
              <a:rPr lang="en-US" sz="2800">
                <a:latin typeface="Calibri Light"/>
                <a:cs typeface="Calibri" panose="020F0502020204030204"/>
              </a:rPr>
              <a:t>An average age of 34. </a:t>
            </a:r>
            <a:endParaRPr lang="en-US">
              <a:latin typeface="Calibri Light"/>
              <a:cs typeface="Calibri" panose="020F0502020204030204"/>
            </a:endParaRPr>
          </a:p>
          <a:p>
            <a:pPr marL="457200" indent="-457200">
              <a:buFont typeface="Arial"/>
              <a:buChar char="•"/>
            </a:pPr>
            <a:r>
              <a:rPr lang="en-US" sz="2800">
                <a:latin typeface="Calibri Light"/>
                <a:cs typeface="Calibri" panose="020F0502020204030204"/>
              </a:rPr>
              <a:t>51% of these are returning flyers</a:t>
            </a:r>
            <a:endParaRPr lang="en-US">
              <a:latin typeface="Calibri Light"/>
              <a:cs typeface="Calibri" panose="020F0502020204030204"/>
            </a:endParaRPr>
          </a:p>
          <a:p>
            <a:pPr marL="457200" indent="-457200">
              <a:buFont typeface="Arial"/>
              <a:buChar char="•"/>
            </a:pPr>
            <a:r>
              <a:rPr lang="en-US" sz="2800">
                <a:latin typeface="Calibri Light"/>
                <a:cs typeface="Calibri" panose="020F0502020204030204"/>
              </a:rPr>
              <a:t>Individuals within this segment tend to fly for business purposes.</a:t>
            </a:r>
            <a:endParaRPr lang="en-US">
              <a:latin typeface="Calibri Light"/>
              <a:cs typeface="Calibri" panose="020F0502020204030204"/>
            </a:endParaRPr>
          </a:p>
          <a:p>
            <a:pPr marL="457200" indent="-457200">
              <a:buFont typeface="Arial,Sans-Serif"/>
              <a:buChar char="•"/>
            </a:pPr>
            <a:r>
              <a:rPr lang="en-US" sz="2800">
                <a:latin typeface="Calibri Light"/>
                <a:cs typeface="Arial"/>
              </a:rPr>
              <a:t>Highly satisfied with </a:t>
            </a:r>
          </a:p>
          <a:p>
            <a:pPr marL="914400" lvl="1" indent="-457200">
              <a:buFont typeface="Courier New"/>
              <a:buChar char="o"/>
            </a:pPr>
            <a:r>
              <a:rPr lang="en-US" sz="2800">
                <a:latin typeface="Calibri Light"/>
                <a:cs typeface="Arial"/>
              </a:rPr>
              <a:t>The in-flight service</a:t>
            </a:r>
          </a:p>
          <a:p>
            <a:pPr marL="914400" lvl="1" indent="-457200">
              <a:buFont typeface="Courier New"/>
              <a:buChar char="o"/>
            </a:pPr>
            <a:r>
              <a:rPr lang="en-US" sz="2800">
                <a:latin typeface="Calibri Light"/>
                <a:cs typeface="Arial"/>
              </a:rPr>
              <a:t>Baggage handling services</a:t>
            </a:r>
            <a:endParaRPr lang="en-US">
              <a:latin typeface="Calibri Light"/>
              <a:cs typeface="Calibri" panose="020F0502020204030204"/>
            </a:endParaRPr>
          </a:p>
          <a:p>
            <a:pPr marL="457200" indent="-457200">
              <a:buFont typeface="Arial"/>
              <a:buChar char="•"/>
            </a:pPr>
            <a:r>
              <a:rPr lang="en-US" sz="2800">
                <a:latin typeface="Calibri Light"/>
                <a:cs typeface="Calibri" panose="020F0502020204030204"/>
              </a:rPr>
              <a:t>Did not have a positive experience with </a:t>
            </a:r>
            <a:endParaRPr lang="en-US">
              <a:latin typeface="Calibri Light"/>
              <a:cs typeface="Calibri" panose="020F0502020204030204"/>
            </a:endParaRPr>
          </a:p>
          <a:p>
            <a:pPr marL="914400" lvl="1" indent="-457200">
              <a:buFont typeface="Courier New"/>
              <a:buChar char="o"/>
            </a:pPr>
            <a:r>
              <a:rPr lang="en-US" sz="2800">
                <a:latin typeface="Calibri Light"/>
                <a:cs typeface="Calibri" panose="020F0502020204030204"/>
              </a:rPr>
              <a:t>Seat comfort, </a:t>
            </a:r>
            <a:endParaRPr lang="en-US">
              <a:latin typeface="Calibri Light"/>
              <a:cs typeface="Calibri" panose="020F0502020204030204"/>
            </a:endParaRPr>
          </a:p>
          <a:p>
            <a:pPr marL="914400" lvl="1" indent="-457200">
              <a:buFont typeface="Courier New"/>
              <a:buChar char="o"/>
            </a:pPr>
            <a:r>
              <a:rPr lang="en-US" sz="2800">
                <a:latin typeface="Calibri Light"/>
                <a:cs typeface="Calibri" panose="020F0502020204030204"/>
              </a:rPr>
              <a:t>Cleanliness, </a:t>
            </a:r>
            <a:endParaRPr lang="en-US">
              <a:latin typeface="Calibri Light"/>
              <a:cs typeface="Calibri" panose="020F0502020204030204"/>
            </a:endParaRPr>
          </a:p>
          <a:p>
            <a:pPr marL="914400" lvl="1" indent="-457200">
              <a:buFont typeface="Courier New"/>
              <a:buChar char="o"/>
            </a:pPr>
            <a:r>
              <a:rPr lang="en-US" sz="2800">
                <a:latin typeface="Calibri Light"/>
                <a:cs typeface="Calibri" panose="020F0502020204030204"/>
              </a:rPr>
              <a:t>Food &amp; drinks, </a:t>
            </a:r>
            <a:endParaRPr lang="en-US">
              <a:latin typeface="Calibri Light"/>
              <a:cs typeface="Calibri" panose="020F0502020204030204"/>
            </a:endParaRPr>
          </a:p>
          <a:p>
            <a:pPr marL="914400" lvl="1" indent="-457200">
              <a:buFont typeface="Courier New"/>
              <a:buChar char="o"/>
            </a:pPr>
            <a:r>
              <a:rPr lang="en-US" sz="2800">
                <a:latin typeface="Calibri Light"/>
                <a:cs typeface="Calibri" panose="020F0502020204030204"/>
              </a:rPr>
              <a:t>And in-flight entertainment.</a:t>
            </a:r>
            <a:endParaRPr lang="en-US">
              <a:latin typeface="Calibri Light"/>
              <a:cs typeface="Calibri" panose="020F0502020204030204"/>
            </a:endParaRPr>
          </a:p>
        </p:txBody>
      </p:sp>
    </p:spTree>
    <p:extLst>
      <p:ext uri="{BB962C8B-B14F-4D97-AF65-F5344CB8AC3E}">
        <p14:creationId xmlns:p14="http://schemas.microsoft.com/office/powerpoint/2010/main" val="209908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Plane in red circle">
            <a:extLst>
              <a:ext uri="{FF2B5EF4-FFF2-40B4-BE49-F238E27FC236}">
                <a16:creationId xmlns:a16="http://schemas.microsoft.com/office/drawing/2014/main" id="{319A501E-DBBA-3FBD-ED90-F8ABF1F9F657}"/>
              </a:ext>
            </a:extLst>
          </p:cNvPr>
          <p:cNvPicPr>
            <a:picLocks noChangeAspect="1"/>
          </p:cNvPicPr>
          <p:nvPr/>
        </p:nvPicPr>
        <p:blipFill rotWithShape="1">
          <a:blip r:embed="rId3">
            <a:duotone>
              <a:schemeClr val="accent1">
                <a:shade val="45000"/>
                <a:satMod val="135000"/>
              </a:schemeClr>
              <a:prstClr val="white"/>
            </a:duotone>
            <a:alphaModFix amt="35000"/>
          </a:blip>
          <a:srcRect t="8468" b="11175"/>
          <a:stretch/>
        </p:blipFill>
        <p:spPr>
          <a:xfrm>
            <a:off x="20" y="10"/>
            <a:ext cx="12191981" cy="6857990"/>
          </a:xfrm>
          <a:prstGeom prst="rect">
            <a:avLst/>
          </a:prstGeom>
        </p:spPr>
      </p:pic>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Title 18">
            <a:extLst>
              <a:ext uri="{FF2B5EF4-FFF2-40B4-BE49-F238E27FC236}">
                <a16:creationId xmlns:a16="http://schemas.microsoft.com/office/drawing/2014/main" id="{478A009D-0308-213B-7BF4-C201C404BD4E}"/>
              </a:ext>
            </a:extLst>
          </p:cNvPr>
          <p:cNvSpPr>
            <a:spLocks noGrp="1"/>
          </p:cNvSpPr>
          <p:nvPr>
            <p:ph type="title"/>
          </p:nvPr>
        </p:nvSpPr>
        <p:spPr>
          <a:xfrm>
            <a:off x="838200" y="80102"/>
            <a:ext cx="10515600" cy="1011457"/>
          </a:xfrm>
        </p:spPr>
        <p:txBody>
          <a:bodyPr>
            <a:normAutofit/>
          </a:bodyPr>
          <a:lstStyle/>
          <a:p>
            <a:pPr algn="ctr"/>
            <a:r>
              <a:rPr lang="en-US" sz="4800">
                <a:solidFill>
                  <a:schemeClr val="bg1"/>
                </a:solidFill>
                <a:ea typeface="+mj-lt"/>
                <a:cs typeface="+mj-lt"/>
              </a:rPr>
              <a:t>Segment 2: “Younger Professional Flyers”</a:t>
            </a:r>
            <a:endParaRPr lang="en-US" sz="4800">
              <a:solidFill>
                <a:schemeClr val="bg1"/>
              </a:solidFill>
              <a:cs typeface="Calibri Light"/>
            </a:endParaRPr>
          </a:p>
        </p:txBody>
      </p:sp>
      <p:pic>
        <p:nvPicPr>
          <p:cNvPr id="2" name="Picture 2" descr="Chart&#10;&#10;Description automatically generated">
            <a:extLst>
              <a:ext uri="{FF2B5EF4-FFF2-40B4-BE49-F238E27FC236}">
                <a16:creationId xmlns:a16="http://schemas.microsoft.com/office/drawing/2014/main" id="{12CA24FF-EB77-A14A-9373-A3D53967ADB3}"/>
              </a:ext>
            </a:extLst>
          </p:cNvPr>
          <p:cNvPicPr>
            <a:picLocks noChangeAspect="1"/>
          </p:cNvPicPr>
          <p:nvPr/>
        </p:nvPicPr>
        <p:blipFill>
          <a:blip r:embed="rId4"/>
          <a:stretch>
            <a:fillRect/>
          </a:stretch>
        </p:blipFill>
        <p:spPr>
          <a:xfrm>
            <a:off x="1933231" y="1048288"/>
            <a:ext cx="7975169" cy="5739771"/>
          </a:xfrm>
          <a:prstGeom prst="rect">
            <a:avLst/>
          </a:prstGeom>
        </p:spPr>
      </p:pic>
    </p:spTree>
    <p:extLst>
      <p:ext uri="{BB962C8B-B14F-4D97-AF65-F5344CB8AC3E}">
        <p14:creationId xmlns:p14="http://schemas.microsoft.com/office/powerpoint/2010/main" val="2079510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4E02009-9C28-3A93-F259-7931EF55D59A}"/>
              </a:ext>
            </a:extLst>
          </p:cNvPr>
          <p:cNvSpPr>
            <a:spLocks noGrp="1"/>
          </p:cNvSpPr>
          <p:nvPr>
            <p:ph type="title"/>
          </p:nvPr>
        </p:nvSpPr>
        <p:spPr>
          <a:xfrm>
            <a:off x="369625" y="381935"/>
            <a:ext cx="5363249" cy="5974414"/>
          </a:xfrm>
        </p:spPr>
        <p:txBody>
          <a:bodyPr anchor="ctr">
            <a:normAutofit/>
          </a:bodyPr>
          <a:lstStyle/>
          <a:p>
            <a:r>
              <a:rPr lang="en-US" sz="6000">
                <a:solidFill>
                  <a:schemeClr val="bg1"/>
                </a:solidFill>
                <a:ea typeface="+mj-lt"/>
                <a:cs typeface="+mj-lt"/>
              </a:rPr>
              <a:t>Segment 3: "Middle-aged Executive Flyers"</a:t>
            </a:r>
            <a:endParaRPr lang="en-US">
              <a:solidFill>
                <a:schemeClr val="bg1"/>
              </a:solidFill>
              <a:cs typeface="Calibri Light"/>
            </a:endParaRPr>
          </a:p>
        </p:txBody>
      </p:sp>
      <p:grpSp>
        <p:nvGrpSpPr>
          <p:cNvPr id="27" name="Group 26">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C82E7F-776B-E69B-9949-5430D90E67D1}"/>
              </a:ext>
            </a:extLst>
          </p:cNvPr>
          <p:cNvSpPr txBox="1"/>
          <p:nvPr/>
        </p:nvSpPr>
        <p:spPr>
          <a:xfrm>
            <a:off x="6095999" y="141110"/>
            <a:ext cx="53763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a:cs typeface="Calibri"/>
            </a:endParaRPr>
          </a:p>
        </p:txBody>
      </p:sp>
      <p:sp>
        <p:nvSpPr>
          <p:cNvPr id="3" name="TextBox 2">
            <a:extLst>
              <a:ext uri="{FF2B5EF4-FFF2-40B4-BE49-F238E27FC236}">
                <a16:creationId xmlns:a16="http://schemas.microsoft.com/office/drawing/2014/main" id="{CE74D395-8F4B-FA87-BAFF-7012C877673F}"/>
              </a:ext>
            </a:extLst>
          </p:cNvPr>
          <p:cNvSpPr txBox="1"/>
          <p:nvPr/>
        </p:nvSpPr>
        <p:spPr>
          <a:xfrm>
            <a:off x="5874457" y="147223"/>
            <a:ext cx="5755918" cy="655564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457200" indent="-457200">
              <a:buFont typeface="Arial"/>
              <a:buChar char="•"/>
            </a:pPr>
            <a:r>
              <a:rPr lang="en-US" sz="2800">
                <a:latin typeface="Calibri Light"/>
                <a:ea typeface="+mn-lt"/>
                <a:cs typeface="+mn-lt"/>
              </a:rPr>
              <a:t>26% of individuals fall into the middle-aged adult category</a:t>
            </a:r>
          </a:p>
          <a:p>
            <a:pPr marL="457200" indent="-457200">
              <a:buFont typeface="Arial"/>
              <a:buChar char="•"/>
            </a:pPr>
            <a:r>
              <a:rPr lang="en-US" sz="2800">
                <a:latin typeface="Calibri Light"/>
                <a:ea typeface="+mn-lt"/>
                <a:cs typeface="+mn-lt"/>
              </a:rPr>
              <a:t>An average age of 42</a:t>
            </a:r>
          </a:p>
          <a:p>
            <a:pPr marL="457200" indent="-457200">
              <a:buFont typeface="Arial"/>
              <a:buChar char="•"/>
            </a:pPr>
            <a:r>
              <a:rPr lang="en-US" sz="2800">
                <a:latin typeface="Calibri Light"/>
                <a:ea typeface="+mn-lt"/>
                <a:cs typeface="+mn-lt"/>
              </a:rPr>
              <a:t>94% are returning flyers</a:t>
            </a:r>
          </a:p>
          <a:p>
            <a:pPr marL="457200" indent="-457200">
              <a:buFont typeface="Arial"/>
              <a:buChar char="•"/>
            </a:pPr>
            <a:r>
              <a:rPr lang="en-US" sz="2800">
                <a:latin typeface="Calibri Light"/>
                <a:ea typeface="+mn-lt"/>
                <a:cs typeface="+mn-lt"/>
              </a:rPr>
              <a:t>A higher percentage of individuals who are flying for business purposes. </a:t>
            </a:r>
          </a:p>
          <a:p>
            <a:pPr marL="457200" indent="-457200">
              <a:buFont typeface="Arial"/>
              <a:buChar char="•"/>
            </a:pPr>
            <a:r>
              <a:rPr lang="en-US" sz="2800">
                <a:latin typeface="Calibri Light"/>
                <a:ea typeface="+mn-lt"/>
                <a:cs typeface="+mn-lt"/>
              </a:rPr>
              <a:t>High levels of satisfaction with </a:t>
            </a:r>
          </a:p>
          <a:p>
            <a:pPr marL="914400" lvl="1" indent="-457200">
              <a:buFont typeface="Courier New"/>
              <a:buChar char="o"/>
            </a:pPr>
            <a:r>
              <a:rPr lang="en-US" sz="2800">
                <a:latin typeface="Calibri Light"/>
                <a:ea typeface="+mn-lt"/>
                <a:cs typeface="+mn-lt"/>
              </a:rPr>
              <a:t>Ease of online booking, </a:t>
            </a:r>
          </a:p>
          <a:p>
            <a:pPr marL="914400" lvl="1" indent="-457200">
              <a:buFont typeface="Courier New"/>
              <a:buChar char="o"/>
            </a:pPr>
            <a:r>
              <a:rPr lang="en-US" sz="2800">
                <a:latin typeface="Calibri Light"/>
                <a:ea typeface="+mn-lt"/>
                <a:cs typeface="+mn-lt"/>
              </a:rPr>
              <a:t>The convenience of gate location, </a:t>
            </a:r>
          </a:p>
          <a:p>
            <a:pPr marL="914400" lvl="1" indent="-457200">
              <a:buFont typeface="Courier New"/>
              <a:buChar char="o"/>
            </a:pPr>
            <a:r>
              <a:rPr lang="en-US" sz="2800">
                <a:latin typeface="Calibri Light"/>
                <a:ea typeface="+mn-lt"/>
                <a:cs typeface="+mn-lt"/>
              </a:rPr>
              <a:t>And departure-arrival times</a:t>
            </a:r>
          </a:p>
          <a:p>
            <a:pPr marL="457200" indent="-457200">
              <a:buFont typeface="Arial"/>
              <a:buChar char="•"/>
            </a:pPr>
            <a:r>
              <a:rPr lang="en-US" sz="2800">
                <a:latin typeface="Calibri Light"/>
                <a:ea typeface="+mn-lt"/>
                <a:cs typeface="+mn-lt"/>
              </a:rPr>
              <a:t>Expressed slight concerns with</a:t>
            </a:r>
          </a:p>
          <a:p>
            <a:pPr marL="914400" lvl="1" indent="-457200">
              <a:buFont typeface="Courier New"/>
              <a:buChar char="o"/>
            </a:pPr>
            <a:r>
              <a:rPr lang="en-US" sz="2800">
                <a:latin typeface="Calibri Light"/>
                <a:ea typeface="+mn-lt"/>
                <a:cs typeface="+mn-lt"/>
              </a:rPr>
              <a:t>Baggage handling</a:t>
            </a:r>
          </a:p>
          <a:p>
            <a:pPr marL="914400" lvl="1" indent="-457200">
              <a:buFont typeface="Courier New"/>
              <a:buChar char="o"/>
            </a:pPr>
            <a:r>
              <a:rPr lang="en-US" sz="2800">
                <a:latin typeface="Calibri Light"/>
                <a:ea typeface="+mn-lt"/>
                <a:cs typeface="+mn-lt"/>
              </a:rPr>
              <a:t>In-flight service.</a:t>
            </a:r>
            <a:endParaRPr lang="en-US" sz="2800">
              <a:latin typeface="Calibri Light"/>
              <a:cs typeface="Calibri" panose="020F0502020204030204"/>
            </a:endParaRPr>
          </a:p>
        </p:txBody>
      </p:sp>
    </p:spTree>
    <p:extLst>
      <p:ext uri="{BB962C8B-B14F-4D97-AF65-F5344CB8AC3E}">
        <p14:creationId xmlns:p14="http://schemas.microsoft.com/office/powerpoint/2010/main" val="4092484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Plane in red circle">
            <a:extLst>
              <a:ext uri="{FF2B5EF4-FFF2-40B4-BE49-F238E27FC236}">
                <a16:creationId xmlns:a16="http://schemas.microsoft.com/office/drawing/2014/main" id="{319A501E-DBBA-3FBD-ED90-F8ABF1F9F657}"/>
              </a:ext>
            </a:extLst>
          </p:cNvPr>
          <p:cNvPicPr>
            <a:picLocks noChangeAspect="1"/>
          </p:cNvPicPr>
          <p:nvPr/>
        </p:nvPicPr>
        <p:blipFill rotWithShape="1">
          <a:blip r:embed="rId3">
            <a:duotone>
              <a:schemeClr val="accent1">
                <a:shade val="45000"/>
                <a:satMod val="135000"/>
              </a:schemeClr>
              <a:prstClr val="white"/>
            </a:duotone>
            <a:alphaModFix amt="35000"/>
          </a:blip>
          <a:srcRect t="8468" b="11175"/>
          <a:stretch/>
        </p:blipFill>
        <p:spPr>
          <a:xfrm>
            <a:off x="20" y="10"/>
            <a:ext cx="12191981" cy="6857990"/>
          </a:xfrm>
          <a:prstGeom prst="rect">
            <a:avLst/>
          </a:prstGeom>
        </p:spPr>
      </p:pic>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Title 18">
            <a:extLst>
              <a:ext uri="{FF2B5EF4-FFF2-40B4-BE49-F238E27FC236}">
                <a16:creationId xmlns:a16="http://schemas.microsoft.com/office/drawing/2014/main" id="{478A009D-0308-213B-7BF4-C201C404BD4E}"/>
              </a:ext>
            </a:extLst>
          </p:cNvPr>
          <p:cNvSpPr>
            <a:spLocks noGrp="1"/>
          </p:cNvSpPr>
          <p:nvPr>
            <p:ph type="title"/>
          </p:nvPr>
        </p:nvSpPr>
        <p:spPr>
          <a:xfrm>
            <a:off x="696862" y="75926"/>
            <a:ext cx="11031793" cy="976884"/>
          </a:xfrm>
        </p:spPr>
        <p:txBody>
          <a:bodyPr>
            <a:noAutofit/>
          </a:bodyPr>
          <a:lstStyle/>
          <a:p>
            <a:pPr algn="ctr"/>
            <a:r>
              <a:rPr lang="en-US" sz="4800">
                <a:solidFill>
                  <a:schemeClr val="bg1"/>
                </a:solidFill>
                <a:ea typeface="+mj-lt"/>
                <a:cs typeface="+mj-lt"/>
              </a:rPr>
              <a:t>Segment 3: "Middle-aged Executive Flyers"</a:t>
            </a:r>
            <a:endParaRPr lang="en-US" sz="4800">
              <a:solidFill>
                <a:schemeClr val="bg1"/>
              </a:solidFill>
              <a:cs typeface="Calibri Light"/>
            </a:endParaRPr>
          </a:p>
        </p:txBody>
      </p:sp>
      <p:pic>
        <p:nvPicPr>
          <p:cNvPr id="3" name="Picture 3" descr="Chart&#10;&#10;Description automatically generated">
            <a:extLst>
              <a:ext uri="{FF2B5EF4-FFF2-40B4-BE49-F238E27FC236}">
                <a16:creationId xmlns:a16="http://schemas.microsoft.com/office/drawing/2014/main" id="{02B19CE8-164A-F78A-7FCD-7197FE070CB7}"/>
              </a:ext>
            </a:extLst>
          </p:cNvPr>
          <p:cNvPicPr>
            <a:picLocks noChangeAspect="1"/>
          </p:cNvPicPr>
          <p:nvPr/>
        </p:nvPicPr>
        <p:blipFill>
          <a:blip r:embed="rId4"/>
          <a:stretch>
            <a:fillRect/>
          </a:stretch>
        </p:blipFill>
        <p:spPr>
          <a:xfrm>
            <a:off x="2121761" y="975203"/>
            <a:ext cx="7971652" cy="5794420"/>
          </a:xfrm>
          <a:prstGeom prst="rect">
            <a:avLst/>
          </a:prstGeom>
        </p:spPr>
      </p:pic>
    </p:spTree>
    <p:extLst>
      <p:ext uri="{BB962C8B-B14F-4D97-AF65-F5344CB8AC3E}">
        <p14:creationId xmlns:p14="http://schemas.microsoft.com/office/powerpoint/2010/main" val="3833895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4E02009-9C28-3A93-F259-7931EF55D59A}"/>
              </a:ext>
            </a:extLst>
          </p:cNvPr>
          <p:cNvSpPr>
            <a:spLocks noGrp="1"/>
          </p:cNvSpPr>
          <p:nvPr>
            <p:ph type="title"/>
          </p:nvPr>
        </p:nvSpPr>
        <p:spPr>
          <a:xfrm>
            <a:off x="369625" y="381935"/>
            <a:ext cx="5363249" cy="5974414"/>
          </a:xfrm>
        </p:spPr>
        <p:txBody>
          <a:bodyPr anchor="ctr">
            <a:normAutofit/>
          </a:bodyPr>
          <a:lstStyle/>
          <a:p>
            <a:r>
              <a:rPr lang="en-US" sz="6000">
                <a:solidFill>
                  <a:schemeClr val="bg1"/>
                </a:solidFill>
                <a:ea typeface="+mj-lt"/>
                <a:cs typeface="+mj-lt"/>
              </a:rPr>
              <a:t>Segment 4: “Loyal Business Travelers”</a:t>
            </a:r>
            <a:endParaRPr lang="en-US">
              <a:solidFill>
                <a:schemeClr val="bg1"/>
              </a:solidFill>
              <a:cs typeface="Calibri Light"/>
            </a:endParaRPr>
          </a:p>
        </p:txBody>
      </p:sp>
      <p:grpSp>
        <p:nvGrpSpPr>
          <p:cNvPr id="27" name="Group 26">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C82E7F-776B-E69B-9949-5430D90E67D1}"/>
              </a:ext>
            </a:extLst>
          </p:cNvPr>
          <p:cNvSpPr txBox="1"/>
          <p:nvPr/>
        </p:nvSpPr>
        <p:spPr>
          <a:xfrm>
            <a:off x="6095999" y="141110"/>
            <a:ext cx="53763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a:cs typeface="Calibri"/>
            </a:endParaRPr>
          </a:p>
        </p:txBody>
      </p:sp>
      <p:sp>
        <p:nvSpPr>
          <p:cNvPr id="3" name="TextBox 2">
            <a:extLst>
              <a:ext uri="{FF2B5EF4-FFF2-40B4-BE49-F238E27FC236}">
                <a16:creationId xmlns:a16="http://schemas.microsoft.com/office/drawing/2014/main" id="{CE74D395-8F4B-FA87-BAFF-7012C877673F}"/>
              </a:ext>
            </a:extLst>
          </p:cNvPr>
          <p:cNvSpPr txBox="1"/>
          <p:nvPr/>
        </p:nvSpPr>
        <p:spPr>
          <a:xfrm>
            <a:off x="5874457" y="1224441"/>
            <a:ext cx="5755918" cy="440120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457200" indent="-457200">
              <a:buFont typeface="Arial"/>
              <a:buChar char="•"/>
            </a:pPr>
            <a:r>
              <a:rPr lang="en-US" sz="2800">
                <a:latin typeface="Calibri Light"/>
                <a:ea typeface="+mn-lt"/>
                <a:cs typeface="+mn-lt"/>
              </a:rPr>
              <a:t>23% of individuals</a:t>
            </a:r>
          </a:p>
          <a:p>
            <a:pPr marL="457200" indent="-457200">
              <a:buFont typeface="Arial"/>
              <a:buChar char="•"/>
            </a:pPr>
            <a:r>
              <a:rPr lang="en-US" sz="2800">
                <a:latin typeface="Calibri Light"/>
                <a:ea typeface="+mn-lt"/>
                <a:cs typeface="+mn-lt"/>
              </a:rPr>
              <a:t>An average age of 45</a:t>
            </a:r>
          </a:p>
          <a:p>
            <a:pPr marL="457200" indent="-457200">
              <a:buFont typeface="Arial"/>
              <a:buChar char="•"/>
            </a:pPr>
            <a:r>
              <a:rPr lang="en-US" sz="2800">
                <a:latin typeface="Calibri Light"/>
                <a:ea typeface="+mn-lt"/>
                <a:cs typeface="+mn-lt"/>
              </a:rPr>
              <a:t>96% are returning flyers </a:t>
            </a:r>
          </a:p>
          <a:p>
            <a:pPr marL="457200" indent="-457200">
              <a:buFont typeface="Arial"/>
              <a:buChar char="•"/>
            </a:pPr>
            <a:r>
              <a:rPr lang="en-US" sz="2800">
                <a:latin typeface="Calibri Light"/>
                <a:ea typeface="+mn-lt"/>
                <a:cs typeface="+mn-lt"/>
              </a:rPr>
              <a:t>87% of individuals are flying for business purposes </a:t>
            </a:r>
          </a:p>
          <a:p>
            <a:pPr marL="457200" indent="-457200">
              <a:buFont typeface="Arial"/>
              <a:buChar char="•"/>
            </a:pPr>
            <a:r>
              <a:rPr lang="en-US" sz="2800">
                <a:latin typeface="Calibri Light"/>
                <a:ea typeface="+mn-lt"/>
                <a:cs typeface="+mn-lt"/>
              </a:rPr>
              <a:t>Reported lower satisfaction with</a:t>
            </a:r>
          </a:p>
          <a:p>
            <a:pPr marL="914400" lvl="1" indent="-457200">
              <a:buFont typeface="Courier New"/>
              <a:buChar char="o"/>
            </a:pPr>
            <a:r>
              <a:rPr lang="en-US" sz="2800">
                <a:latin typeface="Calibri Light"/>
                <a:ea typeface="+mn-lt"/>
                <a:cs typeface="+mn-lt"/>
              </a:rPr>
              <a:t>Baggage handling, </a:t>
            </a:r>
          </a:p>
          <a:p>
            <a:pPr marL="914400" lvl="1" indent="-457200">
              <a:buFont typeface="Courier New"/>
              <a:buChar char="o"/>
            </a:pPr>
            <a:r>
              <a:rPr lang="en-US" sz="2800">
                <a:latin typeface="Calibri Light"/>
                <a:ea typeface="+mn-lt"/>
                <a:cs typeface="+mn-lt"/>
              </a:rPr>
              <a:t>In-flight and onboarding services, </a:t>
            </a:r>
          </a:p>
          <a:p>
            <a:pPr marL="914400" lvl="1" indent="-457200">
              <a:buFont typeface="Courier New"/>
              <a:buChar char="o"/>
            </a:pPr>
            <a:r>
              <a:rPr lang="en-US" sz="2800">
                <a:latin typeface="Calibri Light"/>
                <a:ea typeface="+mn-lt"/>
                <a:cs typeface="+mn-lt"/>
              </a:rPr>
              <a:t>Available leg room</a:t>
            </a:r>
            <a:endParaRPr lang="en-US" sz="2800">
              <a:latin typeface="Calibri Light"/>
              <a:cs typeface="Calibri" panose="020F0502020204030204"/>
            </a:endParaRPr>
          </a:p>
        </p:txBody>
      </p:sp>
    </p:spTree>
    <p:extLst>
      <p:ext uri="{BB962C8B-B14F-4D97-AF65-F5344CB8AC3E}">
        <p14:creationId xmlns:p14="http://schemas.microsoft.com/office/powerpoint/2010/main" val="3391214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Plane in red circle">
            <a:extLst>
              <a:ext uri="{FF2B5EF4-FFF2-40B4-BE49-F238E27FC236}">
                <a16:creationId xmlns:a16="http://schemas.microsoft.com/office/drawing/2014/main" id="{319A501E-DBBA-3FBD-ED90-F8ABF1F9F657}"/>
              </a:ext>
            </a:extLst>
          </p:cNvPr>
          <p:cNvPicPr>
            <a:picLocks noChangeAspect="1"/>
          </p:cNvPicPr>
          <p:nvPr/>
        </p:nvPicPr>
        <p:blipFill rotWithShape="1">
          <a:blip r:embed="rId3">
            <a:duotone>
              <a:schemeClr val="accent1">
                <a:shade val="45000"/>
                <a:satMod val="135000"/>
              </a:schemeClr>
              <a:prstClr val="white"/>
            </a:duotone>
            <a:alphaModFix amt="35000"/>
          </a:blip>
          <a:srcRect t="8468" b="11175"/>
          <a:stretch/>
        </p:blipFill>
        <p:spPr>
          <a:xfrm>
            <a:off x="20" y="10"/>
            <a:ext cx="12191981" cy="6857990"/>
          </a:xfrm>
          <a:prstGeom prst="rect">
            <a:avLst/>
          </a:prstGeom>
        </p:spPr>
      </p:pic>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Title 18">
            <a:extLst>
              <a:ext uri="{FF2B5EF4-FFF2-40B4-BE49-F238E27FC236}">
                <a16:creationId xmlns:a16="http://schemas.microsoft.com/office/drawing/2014/main" id="{478A009D-0308-213B-7BF4-C201C404BD4E}"/>
              </a:ext>
            </a:extLst>
          </p:cNvPr>
          <p:cNvSpPr>
            <a:spLocks noGrp="1"/>
          </p:cNvSpPr>
          <p:nvPr>
            <p:ph type="title"/>
          </p:nvPr>
        </p:nvSpPr>
        <p:spPr>
          <a:xfrm>
            <a:off x="708496" y="58476"/>
            <a:ext cx="11031793" cy="947800"/>
          </a:xfrm>
        </p:spPr>
        <p:txBody>
          <a:bodyPr>
            <a:noAutofit/>
          </a:bodyPr>
          <a:lstStyle/>
          <a:p>
            <a:pPr algn="ctr"/>
            <a:r>
              <a:rPr lang="en-US" sz="4800">
                <a:solidFill>
                  <a:schemeClr val="bg1"/>
                </a:solidFill>
                <a:ea typeface="+mj-lt"/>
                <a:cs typeface="+mj-lt"/>
              </a:rPr>
              <a:t>Segment 4: “Loyal Business Travelers”</a:t>
            </a:r>
            <a:endParaRPr lang="en-US" sz="4800">
              <a:solidFill>
                <a:schemeClr val="bg1"/>
              </a:solidFill>
              <a:cs typeface="Calibri Light"/>
            </a:endParaRPr>
          </a:p>
        </p:txBody>
      </p:sp>
      <p:pic>
        <p:nvPicPr>
          <p:cNvPr id="2" name="Picture 3" descr="Chart&#10;&#10;Description automatically generated">
            <a:extLst>
              <a:ext uri="{FF2B5EF4-FFF2-40B4-BE49-F238E27FC236}">
                <a16:creationId xmlns:a16="http://schemas.microsoft.com/office/drawing/2014/main" id="{97DC1A86-AE23-2DCF-B7F1-A3C0EF85F163}"/>
              </a:ext>
            </a:extLst>
          </p:cNvPr>
          <p:cNvPicPr>
            <a:picLocks noChangeAspect="1"/>
          </p:cNvPicPr>
          <p:nvPr/>
        </p:nvPicPr>
        <p:blipFill>
          <a:blip r:embed="rId4"/>
          <a:stretch>
            <a:fillRect/>
          </a:stretch>
        </p:blipFill>
        <p:spPr>
          <a:xfrm>
            <a:off x="2289134" y="969387"/>
            <a:ext cx="8021469" cy="5796061"/>
          </a:xfrm>
          <a:prstGeom prst="rect">
            <a:avLst/>
          </a:prstGeom>
        </p:spPr>
      </p:pic>
    </p:spTree>
    <p:extLst>
      <p:ext uri="{BB962C8B-B14F-4D97-AF65-F5344CB8AC3E}">
        <p14:creationId xmlns:p14="http://schemas.microsoft.com/office/powerpoint/2010/main" val="2406918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4E02009-9C28-3A93-F259-7931EF55D59A}"/>
              </a:ext>
            </a:extLst>
          </p:cNvPr>
          <p:cNvSpPr>
            <a:spLocks noGrp="1"/>
          </p:cNvSpPr>
          <p:nvPr>
            <p:ph type="title"/>
          </p:nvPr>
        </p:nvSpPr>
        <p:spPr>
          <a:xfrm>
            <a:off x="369625" y="905446"/>
            <a:ext cx="5363249" cy="5450903"/>
          </a:xfrm>
        </p:spPr>
        <p:txBody>
          <a:bodyPr anchor="ctr">
            <a:normAutofit/>
          </a:bodyPr>
          <a:lstStyle/>
          <a:p>
            <a:r>
              <a:rPr lang="en-US" sz="6000">
                <a:solidFill>
                  <a:schemeClr val="bg1"/>
                </a:solidFill>
                <a:ea typeface="+mj-lt"/>
                <a:cs typeface="+mj-lt"/>
              </a:rPr>
              <a:t>Managerial Conclusion</a:t>
            </a:r>
            <a:endParaRPr lang="en-US">
              <a:solidFill>
                <a:schemeClr val="bg1"/>
              </a:solidFill>
              <a:cs typeface="Calibri Light"/>
            </a:endParaRPr>
          </a:p>
          <a:p>
            <a:endParaRPr lang="en-US" sz="6000">
              <a:solidFill>
                <a:schemeClr val="bg1"/>
              </a:solidFill>
              <a:cs typeface="Calibri Light"/>
            </a:endParaRPr>
          </a:p>
        </p:txBody>
      </p:sp>
      <p:grpSp>
        <p:nvGrpSpPr>
          <p:cNvPr id="27" name="Group 26">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C82E7F-776B-E69B-9949-5430D90E67D1}"/>
              </a:ext>
            </a:extLst>
          </p:cNvPr>
          <p:cNvSpPr txBox="1"/>
          <p:nvPr/>
        </p:nvSpPr>
        <p:spPr>
          <a:xfrm>
            <a:off x="6095999" y="141110"/>
            <a:ext cx="53763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a:cs typeface="Calibri"/>
            </a:endParaRPr>
          </a:p>
        </p:txBody>
      </p:sp>
      <p:sp>
        <p:nvSpPr>
          <p:cNvPr id="3" name="TextBox 2">
            <a:extLst>
              <a:ext uri="{FF2B5EF4-FFF2-40B4-BE49-F238E27FC236}">
                <a16:creationId xmlns:a16="http://schemas.microsoft.com/office/drawing/2014/main" id="{CE74D395-8F4B-FA87-BAFF-7012C877673F}"/>
              </a:ext>
            </a:extLst>
          </p:cNvPr>
          <p:cNvSpPr txBox="1"/>
          <p:nvPr/>
        </p:nvSpPr>
        <p:spPr>
          <a:xfrm>
            <a:off x="5874457" y="468331"/>
            <a:ext cx="5748661" cy="610936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42900" indent="-342900">
              <a:buFont typeface="Arial"/>
              <a:buChar char="•"/>
            </a:pPr>
            <a:r>
              <a:rPr lang="en-US" sz="2300">
                <a:latin typeface="Calibri Light"/>
                <a:ea typeface="+mn-lt"/>
                <a:cs typeface="+mn-lt"/>
              </a:rPr>
              <a:t>Improve the ease of online booking by collaborating with ticket booking websites</a:t>
            </a:r>
          </a:p>
          <a:p>
            <a:pPr marL="342900" indent="-342900">
              <a:buFont typeface="Arial"/>
              <a:buChar char="•"/>
            </a:pPr>
            <a:r>
              <a:rPr lang="en-US" sz="2300">
                <a:latin typeface="Calibri Light"/>
                <a:ea typeface="+mn-lt"/>
                <a:cs typeface="+mn-lt"/>
              </a:rPr>
              <a:t>Optimizing their own website through SEO</a:t>
            </a:r>
          </a:p>
          <a:p>
            <a:pPr marL="342900" indent="-342900">
              <a:buFont typeface="Arial"/>
              <a:buChar char="•"/>
            </a:pPr>
            <a:r>
              <a:rPr lang="en-US" sz="2300">
                <a:latin typeface="Calibri Light"/>
                <a:ea typeface="+mn-lt"/>
                <a:cs typeface="+mn-lt"/>
              </a:rPr>
              <a:t>Increase their online visibility by incorporating relevant keywords,</a:t>
            </a:r>
          </a:p>
          <a:p>
            <a:pPr marL="342900" indent="-342900">
              <a:buFont typeface="Arial"/>
              <a:buChar char="•"/>
            </a:pPr>
            <a:r>
              <a:rPr lang="en-US" sz="2300">
                <a:latin typeface="Calibri Light"/>
                <a:ea typeface="+mn-lt"/>
                <a:cs typeface="+mn-lt"/>
              </a:rPr>
              <a:t>Investing in paid search ads will improve the user experience and make it easier for customers to book flights.</a:t>
            </a:r>
          </a:p>
          <a:p>
            <a:pPr marL="342900" indent="-342900">
              <a:buFont typeface="Arial"/>
              <a:buChar char="•"/>
            </a:pPr>
            <a:r>
              <a:rPr lang="en-US" sz="2300">
                <a:latin typeface="Calibri Light"/>
                <a:ea typeface="+mn-lt"/>
                <a:cs typeface="+mn-lt"/>
              </a:rPr>
              <a:t>To address concerns regarding inflight service and cleanliness, ABC airline should consider increasing the training time and quality for their air crew, as well as improving their system of rewards and penalties. </a:t>
            </a:r>
          </a:p>
          <a:p>
            <a:pPr marL="342900" indent="-342900">
              <a:buFont typeface="Arial"/>
              <a:buChar char="•"/>
            </a:pPr>
            <a:r>
              <a:rPr lang="en-US" sz="2300">
                <a:latin typeface="Calibri Light"/>
                <a:ea typeface="+mn-lt"/>
                <a:cs typeface="+mn-lt"/>
              </a:rPr>
              <a:t>By prioritizing the customer experience both before and during the flight, ABC airline can improve customer satisfaction and loyalty.</a:t>
            </a:r>
            <a:endParaRPr lang="en-US" sz="2300">
              <a:latin typeface="Calibri Light"/>
              <a:cs typeface="Calibri"/>
            </a:endParaRPr>
          </a:p>
        </p:txBody>
      </p:sp>
    </p:spTree>
    <p:extLst>
      <p:ext uri="{BB962C8B-B14F-4D97-AF65-F5344CB8AC3E}">
        <p14:creationId xmlns:p14="http://schemas.microsoft.com/office/powerpoint/2010/main" val="2684799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4E02009-9C28-3A93-F259-7931EF55D59A}"/>
              </a:ext>
            </a:extLst>
          </p:cNvPr>
          <p:cNvSpPr>
            <a:spLocks noGrp="1"/>
          </p:cNvSpPr>
          <p:nvPr>
            <p:ph type="title"/>
          </p:nvPr>
        </p:nvSpPr>
        <p:spPr>
          <a:xfrm>
            <a:off x="369625" y="381935"/>
            <a:ext cx="5363249" cy="5974414"/>
          </a:xfrm>
        </p:spPr>
        <p:txBody>
          <a:bodyPr anchor="ctr">
            <a:normAutofit/>
          </a:bodyPr>
          <a:lstStyle/>
          <a:p>
            <a:r>
              <a:rPr lang="en-US" sz="6000">
                <a:solidFill>
                  <a:schemeClr val="bg1"/>
                </a:solidFill>
                <a:ea typeface="+mj-lt"/>
                <a:cs typeface="+mj-lt"/>
              </a:rPr>
              <a:t>Future Scope</a:t>
            </a:r>
            <a:endParaRPr lang="en-US"/>
          </a:p>
        </p:txBody>
      </p:sp>
      <p:grpSp>
        <p:nvGrpSpPr>
          <p:cNvPr id="27" name="Group 26">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C82E7F-776B-E69B-9949-5430D90E67D1}"/>
              </a:ext>
            </a:extLst>
          </p:cNvPr>
          <p:cNvSpPr txBox="1"/>
          <p:nvPr/>
        </p:nvSpPr>
        <p:spPr>
          <a:xfrm>
            <a:off x="6095999" y="141110"/>
            <a:ext cx="53763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a:cs typeface="Calibri"/>
            </a:endParaRPr>
          </a:p>
        </p:txBody>
      </p:sp>
      <p:sp>
        <p:nvSpPr>
          <p:cNvPr id="3" name="TextBox 2">
            <a:extLst>
              <a:ext uri="{FF2B5EF4-FFF2-40B4-BE49-F238E27FC236}">
                <a16:creationId xmlns:a16="http://schemas.microsoft.com/office/drawing/2014/main" id="{CE74D395-8F4B-FA87-BAFF-7012C877673F}"/>
              </a:ext>
            </a:extLst>
          </p:cNvPr>
          <p:cNvSpPr txBox="1"/>
          <p:nvPr/>
        </p:nvSpPr>
        <p:spPr>
          <a:xfrm>
            <a:off x="5874457" y="-6665"/>
            <a:ext cx="5755918" cy="6863417"/>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42900" indent="-342900">
              <a:buFont typeface="Arial"/>
              <a:buChar char="•"/>
            </a:pPr>
            <a:r>
              <a:rPr lang="en-US" sz="2200">
                <a:latin typeface="Calibri Light"/>
                <a:ea typeface="+mn-lt"/>
                <a:cs typeface="+mn-lt"/>
              </a:rPr>
              <a:t>Since the original dataset was not designed for segmentation analysis, the hit rate of the model is low at 44%. </a:t>
            </a:r>
            <a:endParaRPr lang="en-US" sz="2200">
              <a:latin typeface="Calibri Light"/>
              <a:cs typeface="Calibri" panose="020F0502020204030204"/>
            </a:endParaRPr>
          </a:p>
          <a:p>
            <a:pPr marL="285750" indent="-285750">
              <a:buFont typeface="Arial"/>
              <a:buChar char="•"/>
            </a:pPr>
            <a:endParaRPr lang="en-US" sz="2200">
              <a:latin typeface="Calibri Light"/>
              <a:cs typeface="Calibri" panose="020F0502020204030204"/>
            </a:endParaRPr>
          </a:p>
          <a:p>
            <a:pPr marL="342900" indent="-342900">
              <a:buFont typeface="Arial"/>
              <a:buChar char="•"/>
            </a:pPr>
            <a:r>
              <a:rPr lang="en-US" sz="2200">
                <a:latin typeface="Calibri Light"/>
                <a:ea typeface="+mn-lt"/>
                <a:cs typeface="+mn-lt"/>
              </a:rPr>
              <a:t>A higher hit rate can be achieved if more variables are introduced by means of a </a:t>
            </a:r>
            <a:r>
              <a:rPr lang="en-US" sz="2200" b="1">
                <a:latin typeface="Calibri Light"/>
                <a:ea typeface="+mn-lt"/>
                <a:cs typeface="+mn-lt"/>
              </a:rPr>
              <a:t>survey </a:t>
            </a:r>
            <a:r>
              <a:rPr lang="en-US" sz="2200">
                <a:latin typeface="Calibri Light"/>
                <a:ea typeface="+mn-lt"/>
                <a:cs typeface="+mn-lt"/>
              </a:rPr>
              <a:t>which are inclined towards studying the segmentation variables from the respondents. </a:t>
            </a:r>
            <a:endParaRPr lang="en-US" sz="2200">
              <a:latin typeface="Calibri Light"/>
              <a:cs typeface="Calibri"/>
            </a:endParaRPr>
          </a:p>
          <a:p>
            <a:pPr marL="285750" indent="-285750">
              <a:buFont typeface="Arial"/>
              <a:buChar char="•"/>
            </a:pPr>
            <a:endParaRPr lang="en-US" sz="2200">
              <a:latin typeface="Calibri Light"/>
              <a:cs typeface="Calibri"/>
            </a:endParaRPr>
          </a:p>
          <a:p>
            <a:pPr marL="342900" indent="-342900">
              <a:buFont typeface="Arial"/>
              <a:buChar char="•"/>
            </a:pPr>
            <a:r>
              <a:rPr lang="en-US" sz="2200">
                <a:latin typeface="Calibri Light"/>
                <a:ea typeface="+mn-lt"/>
                <a:cs typeface="+mn-lt"/>
              </a:rPr>
              <a:t>To solve this problem, in our future analysis, we can separate the variables into prior-. during-, and after-flight services and use the linear probability model to predict the percentage change of the satisfaction level by modifying different services. </a:t>
            </a:r>
          </a:p>
          <a:p>
            <a:pPr marL="342900" indent="-342900">
              <a:buFont typeface="Arial"/>
              <a:buChar char="•"/>
            </a:pPr>
            <a:endParaRPr lang="en-US" sz="2200">
              <a:latin typeface="Calibri Light"/>
              <a:ea typeface="+mn-lt"/>
              <a:cs typeface="+mn-lt"/>
            </a:endParaRPr>
          </a:p>
          <a:p>
            <a:pPr marL="342900" indent="-342900">
              <a:buFont typeface="Arial"/>
              <a:buChar char="•"/>
            </a:pPr>
            <a:r>
              <a:rPr lang="en-US" sz="2200">
                <a:latin typeface="Calibri Light"/>
                <a:ea typeface="+mn-lt"/>
                <a:cs typeface="+mn-lt"/>
              </a:rPr>
              <a:t>In this case, we can help the airline understand how to improve their services in another way. </a:t>
            </a:r>
            <a:endParaRPr lang="en-US" sz="2200">
              <a:latin typeface="Calibri Light"/>
              <a:cs typeface="Calibri"/>
            </a:endParaRPr>
          </a:p>
        </p:txBody>
      </p:sp>
    </p:spTree>
    <p:extLst>
      <p:ext uri="{BB962C8B-B14F-4D97-AF65-F5344CB8AC3E}">
        <p14:creationId xmlns:p14="http://schemas.microsoft.com/office/powerpoint/2010/main" val="12294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Plane in red circle">
            <a:extLst>
              <a:ext uri="{FF2B5EF4-FFF2-40B4-BE49-F238E27FC236}">
                <a16:creationId xmlns:a16="http://schemas.microsoft.com/office/drawing/2014/main" id="{319A501E-DBBA-3FBD-ED90-F8ABF1F9F657}"/>
              </a:ext>
            </a:extLst>
          </p:cNvPr>
          <p:cNvPicPr>
            <a:picLocks noChangeAspect="1"/>
          </p:cNvPicPr>
          <p:nvPr/>
        </p:nvPicPr>
        <p:blipFill rotWithShape="1">
          <a:blip r:embed="rId2">
            <a:duotone>
              <a:schemeClr val="accent1">
                <a:shade val="45000"/>
                <a:satMod val="135000"/>
              </a:schemeClr>
              <a:prstClr val="white"/>
            </a:duotone>
            <a:alphaModFix amt="35000"/>
          </a:blip>
          <a:srcRect t="8468" b="11175"/>
          <a:stretch/>
        </p:blipFill>
        <p:spPr>
          <a:xfrm>
            <a:off x="20" y="10"/>
            <a:ext cx="12191981" cy="6857990"/>
          </a:xfrm>
          <a:prstGeom prst="rect">
            <a:avLst/>
          </a:prstGeom>
        </p:spPr>
      </p:pic>
      <p:sp>
        <p:nvSpPr>
          <p:cNvPr id="6" name="Title 5">
            <a:extLst>
              <a:ext uri="{FF2B5EF4-FFF2-40B4-BE49-F238E27FC236}">
                <a16:creationId xmlns:a16="http://schemas.microsoft.com/office/drawing/2014/main" id="{EDD11871-2190-D63D-A3DC-2EFC3DF43CF7}"/>
              </a:ext>
            </a:extLst>
          </p:cNvPr>
          <p:cNvSpPr>
            <a:spLocks noGrp="1"/>
          </p:cNvSpPr>
          <p:nvPr>
            <p:ph type="title"/>
          </p:nvPr>
        </p:nvSpPr>
        <p:spPr>
          <a:xfrm>
            <a:off x="729342" y="2109133"/>
            <a:ext cx="5257801" cy="2307695"/>
          </a:xfrm>
        </p:spPr>
        <p:txBody>
          <a:bodyPr anchor="b">
            <a:normAutofit/>
          </a:bodyPr>
          <a:lstStyle/>
          <a:p>
            <a:r>
              <a:rPr lang="en-US" sz="8000">
                <a:solidFill>
                  <a:srgbClr val="FFFFFF"/>
                </a:solidFill>
                <a:latin typeface="Times New Roman"/>
                <a:cs typeface="Times New Roman"/>
              </a:rPr>
              <a:t>Business Problem</a:t>
            </a:r>
            <a:endParaRPr lang="en-US" sz="8000">
              <a:solidFill>
                <a:srgbClr val="FFFFFF"/>
              </a:solidFill>
            </a:endParaRPr>
          </a:p>
        </p:txBody>
      </p:sp>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37" name="Content Placeholder 2">
            <a:extLst>
              <a:ext uri="{FF2B5EF4-FFF2-40B4-BE49-F238E27FC236}">
                <a16:creationId xmlns:a16="http://schemas.microsoft.com/office/drawing/2014/main" id="{9EFDE72F-B696-A196-888D-F4CBDBCD3751}"/>
              </a:ext>
            </a:extLst>
          </p:cNvPr>
          <p:cNvGraphicFramePr>
            <a:graphicFrameLocks noGrp="1"/>
          </p:cNvGraphicFramePr>
          <p:nvPr>
            <p:ph idx="1"/>
            <p:extLst>
              <p:ext uri="{D42A27DB-BD31-4B8C-83A1-F6EECF244321}">
                <p14:modId xmlns:p14="http://schemas.microsoft.com/office/powerpoint/2010/main" val="947383153"/>
              </p:ext>
            </p:extLst>
          </p:nvPr>
        </p:nvGraphicFramePr>
        <p:xfrm>
          <a:off x="5705043" y="2019442"/>
          <a:ext cx="6345443" cy="2819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8176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Plane in red circle">
            <a:extLst>
              <a:ext uri="{FF2B5EF4-FFF2-40B4-BE49-F238E27FC236}">
                <a16:creationId xmlns:a16="http://schemas.microsoft.com/office/drawing/2014/main" id="{319A501E-DBBA-3FBD-ED90-F8ABF1F9F657}"/>
              </a:ext>
            </a:extLst>
          </p:cNvPr>
          <p:cNvPicPr>
            <a:picLocks noChangeAspect="1"/>
          </p:cNvPicPr>
          <p:nvPr/>
        </p:nvPicPr>
        <p:blipFill rotWithShape="1">
          <a:blip r:embed="rId2">
            <a:duotone>
              <a:schemeClr val="accent1">
                <a:shade val="45000"/>
                <a:satMod val="135000"/>
              </a:schemeClr>
              <a:prstClr val="white"/>
            </a:duotone>
            <a:alphaModFix amt="35000"/>
          </a:blip>
          <a:srcRect t="8468" b="11175"/>
          <a:stretch/>
        </p:blipFill>
        <p:spPr>
          <a:xfrm>
            <a:off x="20" y="-7247"/>
            <a:ext cx="12191981" cy="6857990"/>
          </a:xfrm>
          <a:prstGeom prst="rect">
            <a:avLst/>
          </a:prstGeom>
        </p:spPr>
      </p:pic>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D86FF826-B8FE-C8EA-A5E0-EAA25C04E85E}"/>
              </a:ext>
            </a:extLst>
          </p:cNvPr>
          <p:cNvSpPr>
            <a:spLocks noGrp="1"/>
          </p:cNvSpPr>
          <p:nvPr>
            <p:ph type="title"/>
          </p:nvPr>
        </p:nvSpPr>
        <p:spPr>
          <a:xfrm>
            <a:off x="958747" y="1747195"/>
            <a:ext cx="10515600" cy="3364821"/>
          </a:xfrm>
        </p:spPr>
        <p:txBody>
          <a:bodyPr>
            <a:noAutofit/>
          </a:bodyPr>
          <a:lstStyle/>
          <a:p>
            <a:pPr algn="ctr"/>
            <a:r>
              <a:rPr lang="en-US" sz="9600" b="1">
                <a:solidFill>
                  <a:schemeClr val="bg1"/>
                </a:solidFill>
                <a:latin typeface="Calibri"/>
                <a:ea typeface="STXingkai"/>
                <a:cs typeface="Calibri Light"/>
              </a:rPr>
              <a:t>Thank You</a:t>
            </a:r>
          </a:p>
        </p:txBody>
      </p:sp>
    </p:spTree>
    <p:extLst>
      <p:ext uri="{BB962C8B-B14F-4D97-AF65-F5344CB8AC3E}">
        <p14:creationId xmlns:p14="http://schemas.microsoft.com/office/powerpoint/2010/main" val="146642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4E02009-9C28-3A93-F259-7931EF55D59A}"/>
              </a:ext>
            </a:extLst>
          </p:cNvPr>
          <p:cNvSpPr>
            <a:spLocks noGrp="1"/>
          </p:cNvSpPr>
          <p:nvPr>
            <p:ph type="title"/>
          </p:nvPr>
        </p:nvSpPr>
        <p:spPr>
          <a:xfrm>
            <a:off x="1188069" y="381935"/>
            <a:ext cx="4008583" cy="5974414"/>
          </a:xfrm>
        </p:spPr>
        <p:txBody>
          <a:bodyPr anchor="ctr">
            <a:normAutofit/>
          </a:bodyPr>
          <a:lstStyle/>
          <a:p>
            <a:r>
              <a:rPr lang="en-US" sz="7400">
                <a:solidFill>
                  <a:srgbClr val="FFFFFF"/>
                </a:solidFill>
                <a:cs typeface="Calibri Light"/>
              </a:rPr>
              <a:t>Objective</a:t>
            </a:r>
            <a:endParaRPr lang="en-US" sz="7400">
              <a:solidFill>
                <a:srgbClr val="FFFFFF"/>
              </a:solidFill>
            </a:endParaRPr>
          </a:p>
        </p:txBody>
      </p:sp>
      <p:grpSp>
        <p:nvGrpSpPr>
          <p:cNvPr id="41" name="Group 4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4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4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4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FEAB0414-61B6-E2C1-FA56-34F2FA53DCF4}"/>
              </a:ext>
            </a:extLst>
          </p:cNvPr>
          <p:cNvSpPr>
            <a:spLocks noGrp="1"/>
          </p:cNvSpPr>
          <p:nvPr>
            <p:ph idx="1"/>
          </p:nvPr>
        </p:nvSpPr>
        <p:spPr>
          <a:xfrm>
            <a:off x="6079519" y="540171"/>
            <a:ext cx="5468292" cy="5816178"/>
          </a:xfrm>
        </p:spPr>
        <p:txBody>
          <a:bodyPr vert="horz" lIns="91440" tIns="45720" rIns="91440" bIns="45720" rtlCol="0" anchor="ctr">
            <a:normAutofit/>
          </a:bodyPr>
          <a:lstStyle/>
          <a:p>
            <a:pPr marL="0" indent="0">
              <a:buNone/>
            </a:pPr>
            <a:r>
              <a:rPr lang="en-US" sz="3200">
                <a:solidFill>
                  <a:schemeClr val="tx1">
                    <a:alpha val="80000"/>
                  </a:schemeClr>
                </a:solidFill>
                <a:latin typeface="Calibri Light"/>
                <a:cs typeface="Times New Roman"/>
              </a:rPr>
              <a:t>Identify areas where ABC airline can make improvements to increase overall satisfaction levels amongst their passengers.</a:t>
            </a:r>
            <a:endParaRPr lang="en-US" sz="3200">
              <a:solidFill>
                <a:schemeClr val="tx1">
                  <a:alpha val="80000"/>
                </a:schemeClr>
              </a:solidFill>
              <a:latin typeface="Calibri Light"/>
              <a:cs typeface="Calibri"/>
            </a:endParaRPr>
          </a:p>
        </p:txBody>
      </p:sp>
      <p:cxnSp>
        <p:nvCxnSpPr>
          <p:cNvPr id="46" name="Straight Connector 4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009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4E02009-9C28-3A93-F259-7931EF55D59A}"/>
              </a:ext>
            </a:extLst>
          </p:cNvPr>
          <p:cNvSpPr>
            <a:spLocks noGrp="1"/>
          </p:cNvSpPr>
          <p:nvPr>
            <p:ph type="title"/>
          </p:nvPr>
        </p:nvSpPr>
        <p:spPr>
          <a:xfrm>
            <a:off x="369625" y="381935"/>
            <a:ext cx="5363249" cy="5974414"/>
          </a:xfrm>
        </p:spPr>
        <p:txBody>
          <a:bodyPr anchor="ctr">
            <a:normAutofit/>
          </a:bodyPr>
          <a:lstStyle/>
          <a:p>
            <a:r>
              <a:rPr lang="en-US" sz="6000">
                <a:solidFill>
                  <a:schemeClr val="bg1"/>
                </a:solidFill>
                <a:cs typeface="Calibri Light"/>
              </a:rPr>
              <a:t>Methodology</a:t>
            </a:r>
          </a:p>
        </p:txBody>
      </p:sp>
      <p:grpSp>
        <p:nvGrpSpPr>
          <p:cNvPr id="27" name="Group 26">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2">
            <a:extLst>
              <a:ext uri="{FF2B5EF4-FFF2-40B4-BE49-F238E27FC236}">
                <a16:creationId xmlns:a16="http://schemas.microsoft.com/office/drawing/2014/main" id="{1699C572-B76F-2EE5-8947-E3ECDE069858}"/>
              </a:ext>
            </a:extLst>
          </p:cNvPr>
          <p:cNvGraphicFramePr>
            <a:graphicFrameLocks noGrp="1"/>
          </p:cNvGraphicFramePr>
          <p:nvPr>
            <p:ph idx="1"/>
            <p:extLst>
              <p:ext uri="{D42A27DB-BD31-4B8C-83A1-F6EECF244321}">
                <p14:modId xmlns:p14="http://schemas.microsoft.com/office/powerpoint/2010/main" val="1471361904"/>
              </p:ext>
            </p:extLst>
          </p:nvPr>
        </p:nvGraphicFramePr>
        <p:xfrm>
          <a:off x="5952131" y="273403"/>
          <a:ext cx="5595669" cy="6270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514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4E02009-9C28-3A93-F259-7931EF55D59A}"/>
              </a:ext>
            </a:extLst>
          </p:cNvPr>
          <p:cNvSpPr>
            <a:spLocks noGrp="1"/>
          </p:cNvSpPr>
          <p:nvPr>
            <p:ph type="title"/>
          </p:nvPr>
        </p:nvSpPr>
        <p:spPr>
          <a:xfrm>
            <a:off x="369625" y="381935"/>
            <a:ext cx="5363249" cy="5974414"/>
          </a:xfrm>
        </p:spPr>
        <p:txBody>
          <a:bodyPr anchor="ctr">
            <a:normAutofit/>
          </a:bodyPr>
          <a:lstStyle/>
          <a:p>
            <a:r>
              <a:rPr lang="en-US" sz="6000">
                <a:solidFill>
                  <a:schemeClr val="bg1"/>
                </a:solidFill>
                <a:ea typeface="+mj-lt"/>
                <a:cs typeface="+mj-lt"/>
              </a:rPr>
              <a:t>Segmentation Variables </a:t>
            </a:r>
            <a:endParaRPr lang="en-US">
              <a:solidFill>
                <a:schemeClr val="bg1"/>
              </a:solidFill>
              <a:cs typeface="Calibri Light"/>
            </a:endParaRPr>
          </a:p>
        </p:txBody>
      </p:sp>
      <p:grpSp>
        <p:nvGrpSpPr>
          <p:cNvPr id="27" name="Group 26">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C82E7F-776B-E69B-9949-5430D90E67D1}"/>
              </a:ext>
            </a:extLst>
          </p:cNvPr>
          <p:cNvSpPr txBox="1"/>
          <p:nvPr/>
        </p:nvSpPr>
        <p:spPr>
          <a:xfrm>
            <a:off x="6095999" y="141110"/>
            <a:ext cx="5376333"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800">
                <a:latin typeface="Calibri Light"/>
                <a:ea typeface="+mn-lt"/>
                <a:cs typeface="+mn-lt"/>
              </a:rPr>
              <a:t>Departure and Arrival Time Convenience</a:t>
            </a:r>
          </a:p>
          <a:p>
            <a:pPr marL="342900" indent="-342900">
              <a:buFont typeface="Arial"/>
              <a:buChar char="•"/>
            </a:pPr>
            <a:r>
              <a:rPr lang="en-US" sz="2800">
                <a:latin typeface="Calibri Light"/>
                <a:ea typeface="+mn-lt"/>
                <a:cs typeface="+mn-lt"/>
              </a:rPr>
              <a:t>Ease of Online Booking</a:t>
            </a:r>
          </a:p>
          <a:p>
            <a:pPr marL="342900" indent="-342900">
              <a:buFont typeface="Arial"/>
              <a:buChar char="•"/>
            </a:pPr>
            <a:r>
              <a:rPr lang="en-US" sz="2800">
                <a:latin typeface="Calibri Light"/>
                <a:ea typeface="+mn-lt"/>
                <a:cs typeface="+mn-lt"/>
              </a:rPr>
              <a:t>Check-in Service</a:t>
            </a:r>
          </a:p>
          <a:p>
            <a:pPr marL="342900" indent="-342900">
              <a:buFont typeface="Arial"/>
              <a:buChar char="•"/>
            </a:pPr>
            <a:r>
              <a:rPr lang="en-US" sz="2800">
                <a:latin typeface="Calibri Light"/>
                <a:ea typeface="+mn-lt"/>
                <a:cs typeface="+mn-lt"/>
              </a:rPr>
              <a:t>Online Boarding</a:t>
            </a:r>
          </a:p>
          <a:p>
            <a:pPr marL="342900" indent="-342900">
              <a:buFont typeface="Arial"/>
              <a:buChar char="•"/>
            </a:pPr>
            <a:r>
              <a:rPr lang="en-US" sz="2800">
                <a:latin typeface="Calibri Light"/>
                <a:ea typeface="+mn-lt"/>
                <a:cs typeface="+mn-lt"/>
              </a:rPr>
              <a:t>Gate Location</a:t>
            </a:r>
          </a:p>
          <a:p>
            <a:pPr marL="342900" indent="-342900">
              <a:buFont typeface="Arial"/>
              <a:buChar char="•"/>
            </a:pPr>
            <a:r>
              <a:rPr lang="en-US" sz="2800">
                <a:latin typeface="Calibri Light"/>
                <a:ea typeface="+mn-lt"/>
                <a:cs typeface="+mn-lt"/>
              </a:rPr>
              <a:t>On-board Service</a:t>
            </a:r>
          </a:p>
          <a:p>
            <a:pPr marL="342900" indent="-342900">
              <a:buFont typeface="Arial"/>
              <a:buChar char="•"/>
            </a:pPr>
            <a:r>
              <a:rPr lang="en-US" sz="2800">
                <a:latin typeface="Calibri Light"/>
                <a:ea typeface="+mn-lt"/>
                <a:cs typeface="+mn-lt"/>
              </a:rPr>
              <a:t>Seat Comfort</a:t>
            </a:r>
          </a:p>
          <a:p>
            <a:pPr marL="342900" indent="-342900">
              <a:buFont typeface="Arial"/>
              <a:buChar char="•"/>
            </a:pPr>
            <a:r>
              <a:rPr lang="en-US" sz="2800">
                <a:latin typeface="Calibri Light"/>
                <a:ea typeface="+mn-lt"/>
                <a:cs typeface="+mn-lt"/>
              </a:rPr>
              <a:t>Leg Room Service</a:t>
            </a:r>
          </a:p>
          <a:p>
            <a:pPr marL="342900" indent="-342900">
              <a:buFont typeface="Arial"/>
              <a:buChar char="•"/>
            </a:pPr>
            <a:r>
              <a:rPr lang="en-US" sz="2800">
                <a:latin typeface="Calibri Light"/>
                <a:ea typeface="+mn-lt"/>
                <a:cs typeface="+mn-lt"/>
              </a:rPr>
              <a:t>Cleanliness</a:t>
            </a:r>
          </a:p>
          <a:p>
            <a:pPr marL="342900" indent="-342900">
              <a:buFont typeface="Arial"/>
              <a:buChar char="•"/>
            </a:pPr>
            <a:r>
              <a:rPr lang="en-US" sz="2800">
                <a:latin typeface="Calibri Light"/>
                <a:ea typeface="+mn-lt"/>
                <a:cs typeface="+mn-lt"/>
              </a:rPr>
              <a:t>Food and Drink</a:t>
            </a:r>
          </a:p>
          <a:p>
            <a:pPr marL="342900" indent="-342900">
              <a:buFont typeface="Arial"/>
              <a:buChar char="•"/>
            </a:pPr>
            <a:r>
              <a:rPr lang="en-US" sz="2800">
                <a:latin typeface="Calibri Light"/>
                <a:ea typeface="+mn-lt"/>
                <a:cs typeface="+mn-lt"/>
              </a:rPr>
              <a:t>In-flight Service</a:t>
            </a:r>
          </a:p>
          <a:p>
            <a:pPr marL="342900" indent="-342900">
              <a:buFont typeface="Arial"/>
              <a:buChar char="•"/>
            </a:pPr>
            <a:r>
              <a:rPr lang="en-US" sz="2800">
                <a:latin typeface="Calibri Light"/>
                <a:ea typeface="+mn-lt"/>
                <a:cs typeface="+mn-lt"/>
              </a:rPr>
              <a:t>In-flight </a:t>
            </a:r>
            <a:r>
              <a:rPr lang="en-US" sz="2800" err="1">
                <a:latin typeface="Calibri Light"/>
                <a:ea typeface="+mn-lt"/>
                <a:cs typeface="+mn-lt"/>
              </a:rPr>
              <a:t>Wifi</a:t>
            </a:r>
            <a:r>
              <a:rPr lang="en-US" sz="2800">
                <a:latin typeface="Calibri Light"/>
                <a:ea typeface="+mn-lt"/>
                <a:cs typeface="+mn-lt"/>
              </a:rPr>
              <a:t> Service</a:t>
            </a:r>
          </a:p>
          <a:p>
            <a:pPr marL="342900" indent="-342900">
              <a:buFont typeface="Arial"/>
              <a:buChar char="•"/>
            </a:pPr>
            <a:r>
              <a:rPr lang="en-US" sz="2800">
                <a:latin typeface="Calibri Light"/>
                <a:ea typeface="+mn-lt"/>
                <a:cs typeface="+mn-lt"/>
              </a:rPr>
              <a:t>In-flight Entertainment</a:t>
            </a:r>
          </a:p>
          <a:p>
            <a:pPr marL="342900" indent="-342900">
              <a:buFont typeface="Arial"/>
              <a:buChar char="•"/>
            </a:pPr>
            <a:r>
              <a:rPr lang="en-US" sz="2800">
                <a:latin typeface="Calibri Light"/>
                <a:ea typeface="+mn-lt"/>
                <a:cs typeface="+mn-lt"/>
              </a:rPr>
              <a:t>Baggage Handling</a:t>
            </a:r>
            <a:endParaRPr lang="en-US" sz="2800">
              <a:latin typeface="Calibri Light"/>
              <a:cs typeface="Calibri"/>
            </a:endParaRPr>
          </a:p>
        </p:txBody>
      </p:sp>
    </p:spTree>
    <p:extLst>
      <p:ext uri="{BB962C8B-B14F-4D97-AF65-F5344CB8AC3E}">
        <p14:creationId xmlns:p14="http://schemas.microsoft.com/office/powerpoint/2010/main" val="1006562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4E02009-9C28-3A93-F259-7931EF55D59A}"/>
              </a:ext>
            </a:extLst>
          </p:cNvPr>
          <p:cNvSpPr>
            <a:spLocks noGrp="1"/>
          </p:cNvSpPr>
          <p:nvPr>
            <p:ph type="title"/>
          </p:nvPr>
        </p:nvSpPr>
        <p:spPr>
          <a:xfrm>
            <a:off x="369625" y="381935"/>
            <a:ext cx="5363249" cy="5974414"/>
          </a:xfrm>
        </p:spPr>
        <p:txBody>
          <a:bodyPr anchor="ctr">
            <a:normAutofit/>
          </a:bodyPr>
          <a:lstStyle/>
          <a:p>
            <a:r>
              <a:rPr lang="en-US" sz="6000">
                <a:solidFill>
                  <a:schemeClr val="bg1"/>
                </a:solidFill>
                <a:ea typeface="+mj-lt"/>
                <a:cs typeface="+mj-lt"/>
              </a:rPr>
              <a:t>Descriptor Variables </a:t>
            </a:r>
            <a:endParaRPr lang="en-US">
              <a:solidFill>
                <a:schemeClr val="bg1"/>
              </a:solidFill>
              <a:cs typeface="Calibri Light"/>
            </a:endParaRPr>
          </a:p>
        </p:txBody>
      </p:sp>
      <p:grpSp>
        <p:nvGrpSpPr>
          <p:cNvPr id="27" name="Group 26">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C82E7F-776B-E69B-9949-5430D90E67D1}"/>
              </a:ext>
            </a:extLst>
          </p:cNvPr>
          <p:cNvSpPr txBox="1"/>
          <p:nvPr/>
        </p:nvSpPr>
        <p:spPr>
          <a:xfrm>
            <a:off x="6095999" y="141110"/>
            <a:ext cx="53763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a:cs typeface="Calibri"/>
            </a:endParaRPr>
          </a:p>
        </p:txBody>
      </p:sp>
      <p:sp>
        <p:nvSpPr>
          <p:cNvPr id="3" name="TextBox 2">
            <a:extLst>
              <a:ext uri="{FF2B5EF4-FFF2-40B4-BE49-F238E27FC236}">
                <a16:creationId xmlns:a16="http://schemas.microsoft.com/office/drawing/2014/main" id="{CE74D395-8F4B-FA87-BAFF-7012C877673F}"/>
              </a:ext>
            </a:extLst>
          </p:cNvPr>
          <p:cNvSpPr txBox="1"/>
          <p:nvPr/>
        </p:nvSpPr>
        <p:spPr>
          <a:xfrm>
            <a:off x="5966180" y="525735"/>
            <a:ext cx="5593641" cy="569386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457200" indent="-457200">
              <a:buFont typeface="Arial"/>
              <a:buChar char="•"/>
            </a:pPr>
            <a:endParaRPr lang="en-US" sz="2800">
              <a:latin typeface="Calibri Light"/>
              <a:cs typeface="Calibri Light"/>
            </a:endParaRPr>
          </a:p>
          <a:p>
            <a:pPr marL="457200" indent="-457200">
              <a:buFont typeface="Arial"/>
              <a:buChar char="•"/>
            </a:pPr>
            <a:r>
              <a:rPr lang="en-US" sz="2800">
                <a:latin typeface="Calibri Light"/>
                <a:cs typeface="Calibri Light"/>
              </a:rPr>
              <a:t>ID</a:t>
            </a:r>
          </a:p>
          <a:p>
            <a:pPr marL="457200" indent="-457200">
              <a:buFont typeface="Arial"/>
              <a:buChar char="•"/>
            </a:pPr>
            <a:endParaRPr lang="en-US" sz="2800">
              <a:latin typeface="Calibri Light"/>
              <a:cs typeface="Calibri Light"/>
            </a:endParaRPr>
          </a:p>
          <a:p>
            <a:pPr marL="457200" indent="-457200">
              <a:buFont typeface="Arial"/>
              <a:buChar char="•"/>
            </a:pPr>
            <a:r>
              <a:rPr lang="en-US" sz="2800">
                <a:latin typeface="Calibri Light"/>
                <a:cs typeface="Calibri Light"/>
              </a:rPr>
              <a:t>Gender</a:t>
            </a:r>
          </a:p>
          <a:p>
            <a:pPr marL="457200" indent="-457200">
              <a:buFont typeface="Arial"/>
              <a:buChar char="•"/>
            </a:pPr>
            <a:endParaRPr lang="en-US" sz="2800">
              <a:latin typeface="Calibri Light"/>
              <a:cs typeface="Calibri"/>
            </a:endParaRPr>
          </a:p>
          <a:p>
            <a:pPr marL="457200" indent="-457200">
              <a:buFont typeface="Arial"/>
              <a:buChar char="•"/>
            </a:pPr>
            <a:r>
              <a:rPr lang="en-US" sz="2800">
                <a:latin typeface="Calibri Light"/>
                <a:cs typeface="Calibri Light"/>
              </a:rPr>
              <a:t>Age</a:t>
            </a:r>
          </a:p>
          <a:p>
            <a:pPr marL="457200" indent="-457200">
              <a:buFont typeface="Arial"/>
              <a:buChar char="•"/>
            </a:pPr>
            <a:endParaRPr lang="en-US" sz="2800">
              <a:latin typeface="Calibri Light"/>
              <a:cs typeface="Calibri"/>
            </a:endParaRPr>
          </a:p>
          <a:p>
            <a:pPr marL="457200" indent="-457200">
              <a:buFont typeface="Arial"/>
              <a:buChar char="•"/>
            </a:pPr>
            <a:r>
              <a:rPr lang="en-US" sz="2800">
                <a:latin typeface="Calibri Light"/>
                <a:cs typeface="Calibri Light"/>
              </a:rPr>
              <a:t>Customer Type</a:t>
            </a:r>
            <a:r>
              <a:rPr lang="en-US" sz="2800">
                <a:latin typeface="Calibri Light"/>
                <a:ea typeface="+mn-lt"/>
                <a:cs typeface="+mn-lt"/>
              </a:rPr>
              <a:t> (First time / Returning)</a:t>
            </a:r>
            <a:endParaRPr lang="en-US" sz="2800">
              <a:latin typeface="Calibri Light"/>
              <a:cs typeface="Calibri"/>
            </a:endParaRPr>
          </a:p>
          <a:p>
            <a:pPr marL="457200" indent="-457200">
              <a:buFont typeface="Arial"/>
              <a:buChar char="•"/>
            </a:pPr>
            <a:endParaRPr lang="en-US" sz="2800">
              <a:latin typeface="Calibri Light"/>
              <a:cs typeface="Calibri"/>
            </a:endParaRPr>
          </a:p>
          <a:p>
            <a:pPr marL="457200" indent="-457200">
              <a:buFont typeface="Arial"/>
              <a:buChar char="•"/>
            </a:pPr>
            <a:r>
              <a:rPr lang="en-US" sz="2800">
                <a:latin typeface="Calibri Light"/>
                <a:cs typeface="Calibri Light"/>
              </a:rPr>
              <a:t>Type of Travel </a:t>
            </a:r>
            <a:r>
              <a:rPr lang="en-US" sz="2800">
                <a:latin typeface="Calibri Light"/>
                <a:ea typeface="+mn-lt"/>
                <a:cs typeface="+mn-lt"/>
              </a:rPr>
              <a:t>(Business/Personal)</a:t>
            </a:r>
            <a:endParaRPr lang="en-US" sz="2800">
              <a:latin typeface="Calibri Light"/>
              <a:cs typeface="Calibri"/>
            </a:endParaRPr>
          </a:p>
          <a:p>
            <a:pPr marL="457200" indent="-457200">
              <a:buFont typeface="Arial"/>
              <a:buChar char="•"/>
            </a:pPr>
            <a:endParaRPr lang="en-US" sz="2800">
              <a:latin typeface="Calibri Light"/>
              <a:cs typeface="Calibri"/>
            </a:endParaRPr>
          </a:p>
          <a:p>
            <a:pPr marL="457200" indent="-457200">
              <a:buFont typeface="Arial"/>
              <a:buChar char="•"/>
            </a:pPr>
            <a:endParaRPr lang="en-US" sz="2800">
              <a:latin typeface="Calibri Light"/>
              <a:cs typeface="Calibri"/>
            </a:endParaRPr>
          </a:p>
        </p:txBody>
      </p:sp>
    </p:spTree>
    <p:extLst>
      <p:ext uri="{BB962C8B-B14F-4D97-AF65-F5344CB8AC3E}">
        <p14:creationId xmlns:p14="http://schemas.microsoft.com/office/powerpoint/2010/main" val="3350733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Plane in red circle">
            <a:extLst>
              <a:ext uri="{FF2B5EF4-FFF2-40B4-BE49-F238E27FC236}">
                <a16:creationId xmlns:a16="http://schemas.microsoft.com/office/drawing/2014/main" id="{319A501E-DBBA-3FBD-ED90-F8ABF1F9F657}"/>
              </a:ext>
            </a:extLst>
          </p:cNvPr>
          <p:cNvPicPr>
            <a:picLocks noChangeAspect="1"/>
          </p:cNvPicPr>
          <p:nvPr/>
        </p:nvPicPr>
        <p:blipFill rotWithShape="1">
          <a:blip r:embed="rId3">
            <a:duotone>
              <a:schemeClr val="accent1">
                <a:shade val="45000"/>
                <a:satMod val="135000"/>
              </a:schemeClr>
              <a:prstClr val="white"/>
            </a:duotone>
            <a:alphaModFix amt="35000"/>
          </a:blip>
          <a:srcRect t="8468" b="11175"/>
          <a:stretch/>
        </p:blipFill>
        <p:spPr>
          <a:xfrm>
            <a:off x="20" y="10"/>
            <a:ext cx="12191981" cy="6857990"/>
          </a:xfrm>
          <a:prstGeom prst="rect">
            <a:avLst/>
          </a:prstGeom>
        </p:spPr>
      </p:pic>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Title 18">
            <a:extLst>
              <a:ext uri="{FF2B5EF4-FFF2-40B4-BE49-F238E27FC236}">
                <a16:creationId xmlns:a16="http://schemas.microsoft.com/office/drawing/2014/main" id="{478A009D-0308-213B-7BF4-C201C404BD4E}"/>
              </a:ext>
            </a:extLst>
          </p:cNvPr>
          <p:cNvSpPr>
            <a:spLocks noGrp="1"/>
          </p:cNvSpPr>
          <p:nvPr>
            <p:ph type="title"/>
          </p:nvPr>
        </p:nvSpPr>
        <p:spPr/>
        <p:txBody>
          <a:bodyPr>
            <a:normAutofit/>
          </a:bodyPr>
          <a:lstStyle/>
          <a:p>
            <a:pPr algn="ctr"/>
            <a:r>
              <a:rPr lang="en-US" sz="6000" err="1">
                <a:solidFill>
                  <a:schemeClr val="bg1"/>
                </a:solidFill>
                <a:cs typeface="Calibri Light"/>
              </a:rPr>
              <a:t>Dendogram</a:t>
            </a:r>
            <a:endParaRPr lang="en-US" sz="6000">
              <a:solidFill>
                <a:schemeClr val="bg1"/>
              </a:solidFill>
              <a:cs typeface="Calibri Light"/>
            </a:endParaRPr>
          </a:p>
        </p:txBody>
      </p:sp>
      <p:pic>
        <p:nvPicPr>
          <p:cNvPr id="38" name="Picture 38" descr="Chart, histogram&#10;&#10;Description automatically generated">
            <a:extLst>
              <a:ext uri="{FF2B5EF4-FFF2-40B4-BE49-F238E27FC236}">
                <a16:creationId xmlns:a16="http://schemas.microsoft.com/office/drawing/2014/main" id="{4272C23D-28D8-2D33-CE5A-D0247A4BD8E5}"/>
              </a:ext>
            </a:extLst>
          </p:cNvPr>
          <p:cNvPicPr>
            <a:picLocks noChangeAspect="1"/>
          </p:cNvPicPr>
          <p:nvPr/>
        </p:nvPicPr>
        <p:blipFill rotWithShape="1">
          <a:blip r:embed="rId4"/>
          <a:srcRect r="-92" b="17057"/>
          <a:stretch/>
        </p:blipFill>
        <p:spPr>
          <a:xfrm>
            <a:off x="2458840" y="1952439"/>
            <a:ext cx="7896121" cy="4647498"/>
          </a:xfrm>
          <a:prstGeom prst="rect">
            <a:avLst/>
          </a:prstGeom>
        </p:spPr>
      </p:pic>
    </p:spTree>
    <p:extLst>
      <p:ext uri="{BB962C8B-B14F-4D97-AF65-F5344CB8AC3E}">
        <p14:creationId xmlns:p14="http://schemas.microsoft.com/office/powerpoint/2010/main" val="244643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Plane in red circle">
            <a:extLst>
              <a:ext uri="{FF2B5EF4-FFF2-40B4-BE49-F238E27FC236}">
                <a16:creationId xmlns:a16="http://schemas.microsoft.com/office/drawing/2014/main" id="{319A501E-DBBA-3FBD-ED90-F8ABF1F9F657}"/>
              </a:ext>
            </a:extLst>
          </p:cNvPr>
          <p:cNvPicPr>
            <a:picLocks noChangeAspect="1"/>
          </p:cNvPicPr>
          <p:nvPr/>
        </p:nvPicPr>
        <p:blipFill rotWithShape="1">
          <a:blip r:embed="rId3">
            <a:duotone>
              <a:schemeClr val="accent1">
                <a:shade val="45000"/>
                <a:satMod val="135000"/>
              </a:schemeClr>
              <a:prstClr val="white"/>
            </a:duotone>
            <a:alphaModFix amt="35000"/>
          </a:blip>
          <a:srcRect t="8468" b="11175"/>
          <a:stretch/>
        </p:blipFill>
        <p:spPr>
          <a:xfrm>
            <a:off x="20" y="10"/>
            <a:ext cx="12191981" cy="6857990"/>
          </a:xfrm>
          <a:prstGeom prst="rect">
            <a:avLst/>
          </a:prstGeom>
        </p:spPr>
      </p:pic>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Title 18">
            <a:extLst>
              <a:ext uri="{FF2B5EF4-FFF2-40B4-BE49-F238E27FC236}">
                <a16:creationId xmlns:a16="http://schemas.microsoft.com/office/drawing/2014/main" id="{478A009D-0308-213B-7BF4-C201C404BD4E}"/>
              </a:ext>
            </a:extLst>
          </p:cNvPr>
          <p:cNvSpPr>
            <a:spLocks noGrp="1"/>
          </p:cNvSpPr>
          <p:nvPr>
            <p:ph type="title"/>
          </p:nvPr>
        </p:nvSpPr>
        <p:spPr/>
        <p:txBody>
          <a:bodyPr>
            <a:normAutofit/>
          </a:bodyPr>
          <a:lstStyle/>
          <a:p>
            <a:pPr algn="ctr"/>
            <a:r>
              <a:rPr lang="en-US" sz="6000">
                <a:solidFill>
                  <a:schemeClr val="bg1"/>
                </a:solidFill>
                <a:cs typeface="Calibri Light"/>
              </a:rPr>
              <a:t>Description of the Clusters</a:t>
            </a:r>
            <a:endParaRPr lang="en-US">
              <a:solidFill>
                <a:schemeClr val="bg1"/>
              </a:solidFill>
            </a:endParaRPr>
          </a:p>
        </p:txBody>
      </p:sp>
      <p:pic>
        <p:nvPicPr>
          <p:cNvPr id="2" name="Picture 2" descr="Table&#10;&#10;Description automatically generated">
            <a:extLst>
              <a:ext uri="{FF2B5EF4-FFF2-40B4-BE49-F238E27FC236}">
                <a16:creationId xmlns:a16="http://schemas.microsoft.com/office/drawing/2014/main" id="{064C7039-F2C1-87EF-E68C-326D3F6728AB}"/>
              </a:ext>
            </a:extLst>
          </p:cNvPr>
          <p:cNvPicPr>
            <a:picLocks noChangeAspect="1"/>
          </p:cNvPicPr>
          <p:nvPr/>
        </p:nvPicPr>
        <p:blipFill>
          <a:blip r:embed="rId4"/>
          <a:stretch>
            <a:fillRect/>
          </a:stretch>
        </p:blipFill>
        <p:spPr>
          <a:xfrm>
            <a:off x="835144" y="1787816"/>
            <a:ext cx="11082427" cy="1638479"/>
          </a:xfrm>
          <a:prstGeom prst="rect">
            <a:avLst/>
          </a:prstGeom>
        </p:spPr>
      </p:pic>
      <p:pic>
        <p:nvPicPr>
          <p:cNvPr id="3" name="Picture 3" descr="Table&#10;&#10;Description automatically generated">
            <a:extLst>
              <a:ext uri="{FF2B5EF4-FFF2-40B4-BE49-F238E27FC236}">
                <a16:creationId xmlns:a16="http://schemas.microsoft.com/office/drawing/2014/main" id="{75323B06-4101-64B2-9FB1-D88D44A4BCA1}"/>
              </a:ext>
            </a:extLst>
          </p:cNvPr>
          <p:cNvPicPr>
            <a:picLocks noChangeAspect="1"/>
          </p:cNvPicPr>
          <p:nvPr/>
        </p:nvPicPr>
        <p:blipFill>
          <a:blip r:embed="rId5"/>
          <a:stretch>
            <a:fillRect/>
          </a:stretch>
        </p:blipFill>
        <p:spPr>
          <a:xfrm>
            <a:off x="1418303" y="3700234"/>
            <a:ext cx="9502877" cy="2812791"/>
          </a:xfrm>
          <a:prstGeom prst="rect">
            <a:avLst/>
          </a:prstGeom>
        </p:spPr>
      </p:pic>
    </p:spTree>
    <p:extLst>
      <p:ext uri="{BB962C8B-B14F-4D97-AF65-F5344CB8AC3E}">
        <p14:creationId xmlns:p14="http://schemas.microsoft.com/office/powerpoint/2010/main" val="604097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Plane in red circle">
            <a:extLst>
              <a:ext uri="{FF2B5EF4-FFF2-40B4-BE49-F238E27FC236}">
                <a16:creationId xmlns:a16="http://schemas.microsoft.com/office/drawing/2014/main" id="{319A501E-DBBA-3FBD-ED90-F8ABF1F9F657}"/>
              </a:ext>
            </a:extLst>
          </p:cNvPr>
          <p:cNvPicPr>
            <a:picLocks noChangeAspect="1"/>
          </p:cNvPicPr>
          <p:nvPr/>
        </p:nvPicPr>
        <p:blipFill rotWithShape="1">
          <a:blip r:embed="rId2">
            <a:duotone>
              <a:schemeClr val="accent1">
                <a:shade val="45000"/>
                <a:satMod val="135000"/>
              </a:schemeClr>
              <a:prstClr val="white"/>
            </a:duotone>
            <a:alphaModFix amt="35000"/>
          </a:blip>
          <a:srcRect t="8468" b="11175"/>
          <a:stretch/>
        </p:blipFill>
        <p:spPr>
          <a:xfrm>
            <a:off x="20" y="10"/>
            <a:ext cx="12191981" cy="6857990"/>
          </a:xfrm>
          <a:prstGeom prst="rect">
            <a:avLst/>
          </a:prstGeom>
        </p:spPr>
      </p:pic>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Title 18">
            <a:extLst>
              <a:ext uri="{FF2B5EF4-FFF2-40B4-BE49-F238E27FC236}">
                <a16:creationId xmlns:a16="http://schemas.microsoft.com/office/drawing/2014/main" id="{478A009D-0308-213B-7BF4-C201C404BD4E}"/>
              </a:ext>
            </a:extLst>
          </p:cNvPr>
          <p:cNvSpPr>
            <a:spLocks noGrp="1"/>
          </p:cNvSpPr>
          <p:nvPr>
            <p:ph type="title"/>
          </p:nvPr>
        </p:nvSpPr>
        <p:spPr/>
        <p:txBody>
          <a:bodyPr>
            <a:normAutofit/>
          </a:bodyPr>
          <a:lstStyle/>
          <a:p>
            <a:pPr algn="ctr"/>
            <a:r>
              <a:rPr lang="en-US" sz="6000">
                <a:solidFill>
                  <a:schemeClr val="bg1"/>
                </a:solidFill>
                <a:cs typeface="Calibri Light"/>
              </a:rPr>
              <a:t>Scree Plot</a:t>
            </a:r>
          </a:p>
        </p:txBody>
      </p:sp>
      <p:pic>
        <p:nvPicPr>
          <p:cNvPr id="2" name="Picture 2" descr="Chart, line chart&#10;&#10;Description automatically generated">
            <a:extLst>
              <a:ext uri="{FF2B5EF4-FFF2-40B4-BE49-F238E27FC236}">
                <a16:creationId xmlns:a16="http://schemas.microsoft.com/office/drawing/2014/main" id="{B7986349-4350-DFC3-FE3C-3398E6292D12}"/>
              </a:ext>
            </a:extLst>
          </p:cNvPr>
          <p:cNvPicPr>
            <a:picLocks noChangeAspect="1"/>
          </p:cNvPicPr>
          <p:nvPr/>
        </p:nvPicPr>
        <p:blipFill rotWithShape="1">
          <a:blip r:embed="rId3"/>
          <a:srcRect r="70" b="10042"/>
          <a:stretch/>
        </p:blipFill>
        <p:spPr>
          <a:xfrm>
            <a:off x="2230494" y="1766961"/>
            <a:ext cx="7953615" cy="4737469"/>
          </a:xfrm>
          <a:prstGeom prst="rect">
            <a:avLst/>
          </a:prstGeom>
        </p:spPr>
      </p:pic>
    </p:spTree>
    <p:extLst>
      <p:ext uri="{BB962C8B-B14F-4D97-AF65-F5344CB8AC3E}">
        <p14:creationId xmlns:p14="http://schemas.microsoft.com/office/powerpoint/2010/main" val="35191765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6</Notes>
  <HiddenSlides>1</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Flying First Class with ABC Airline</vt:lpstr>
      <vt:lpstr>Business Problem</vt:lpstr>
      <vt:lpstr>Objective</vt:lpstr>
      <vt:lpstr>Methodology</vt:lpstr>
      <vt:lpstr>Segmentation Variables </vt:lpstr>
      <vt:lpstr>Descriptor Variables </vt:lpstr>
      <vt:lpstr>Dendogram</vt:lpstr>
      <vt:lpstr>Description of the Clusters</vt:lpstr>
      <vt:lpstr>Scree Plot</vt:lpstr>
      <vt:lpstr>Segment 1: “Younger Leisure Flyers” </vt:lpstr>
      <vt:lpstr>Segment 1: “Younger Leisure Flyers” </vt:lpstr>
      <vt:lpstr>Segment 2: “Younger  Professional Flyers” </vt:lpstr>
      <vt:lpstr>Segment 2: “Younger Professional Flyers”</vt:lpstr>
      <vt:lpstr>Segment 3: "Middle-aged Executive Flyers"</vt:lpstr>
      <vt:lpstr>Segment 3: "Middle-aged Executive Flyers"</vt:lpstr>
      <vt:lpstr>Segment 4: “Loyal Business Travelers”</vt:lpstr>
      <vt:lpstr>Segment 4: “Loyal Business Travelers”</vt:lpstr>
      <vt:lpstr>Managerial Conclusion </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S:</dc:title>
  <dc:creator>roshaan mahmood</dc:creator>
  <cp:revision>2</cp:revision>
  <dcterms:created xsi:type="dcterms:W3CDTF">2023-04-15T23:47:08Z</dcterms:created>
  <dcterms:modified xsi:type="dcterms:W3CDTF">2023-04-25T22:32:51Z</dcterms:modified>
</cp:coreProperties>
</file>