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sldIdLst>
    <p:sldId id="256" r:id="rId2"/>
    <p:sldId id="259" r:id="rId3"/>
    <p:sldId id="262" r:id="rId4"/>
    <p:sldId id="257" r:id="rId5"/>
    <p:sldId id="263" r:id="rId6"/>
    <p:sldId id="258" r:id="rId7"/>
    <p:sldId id="265" r:id="rId8"/>
    <p:sldId id="264" r:id="rId9"/>
    <p:sldId id="266" r:id="rId10"/>
    <p:sldId id="267"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9A39"/>
    <a:srgbClr val="6C1A00"/>
    <a:srgbClr val="FE9202"/>
    <a:srgbClr val="1D3A00"/>
    <a:srgbClr val="007033"/>
    <a:srgbClr val="E7FF01"/>
    <a:srgbClr val="5EEC3C"/>
    <a:srgbClr val="990099"/>
    <a:srgbClr val="CC0099"/>
    <a:srgbClr val="00AA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8" d="100"/>
          <a:sy n="78" d="100"/>
        </p:scale>
        <p:origin x="940" y="3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6589" y="1808225"/>
            <a:ext cx="4733855"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503066" y="3793390"/>
            <a:ext cx="5497378" cy="763525"/>
          </a:xfrm>
        </p:spPr>
        <p:txBody>
          <a:bodyPr>
            <a:normAutofit/>
          </a:bodyPr>
          <a:lstStyle>
            <a:lvl1pPr marL="0" indent="0" algn="r">
              <a:buNone/>
              <a:defRPr sz="2800" b="0" i="0">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12/6/2021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4375" y="281175"/>
            <a:ext cx="8246070" cy="763525"/>
          </a:xfrm>
        </p:spPr>
        <p:txBody>
          <a:bodyPr>
            <a:normAutofit/>
          </a:bodyPr>
          <a:lstStyle>
            <a:lvl1pPr algn="r">
              <a:defRPr sz="3600" baseline="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359510"/>
          </a:xfrm>
        </p:spPr>
        <p:txBody>
          <a:bodyPr/>
          <a:lstStyle>
            <a:lvl1pPr algn="l">
              <a:defRPr sz="2800">
                <a:solidFill>
                  <a:schemeClr val="accent1">
                    <a:lumMod val="50000"/>
                  </a:schemeClr>
                </a:solidFill>
              </a:defRPr>
            </a:lvl1pPr>
            <a:lvl2pPr algn="l">
              <a:defRPr>
                <a:solidFill>
                  <a:schemeClr val="accent1">
                    <a:lumMod val="50000"/>
                  </a:schemeClr>
                </a:solidFill>
              </a:defRPr>
            </a:lvl2pPr>
            <a:lvl3pPr algn="l">
              <a:defRPr>
                <a:solidFill>
                  <a:schemeClr val="accent1">
                    <a:lumMod val="50000"/>
                  </a:schemeClr>
                </a:solidFill>
              </a:defRPr>
            </a:lvl3pPr>
            <a:lvl4pPr algn="l">
              <a:defRPr>
                <a:solidFill>
                  <a:schemeClr val="accent1">
                    <a:lumMod val="50000"/>
                  </a:schemeClr>
                </a:solidFill>
              </a:defRPr>
            </a:lvl4pPr>
            <a:lvl5pPr algn="l">
              <a:defRPr>
                <a:solidFill>
                  <a:schemeClr val="accent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6260" y="281175"/>
            <a:ext cx="6566315" cy="725349"/>
          </a:xfrm>
          <a:noFill/>
        </p:spPr>
        <p:txBody>
          <a:bodyPr>
            <a:normAutofit/>
          </a:bodyPr>
          <a:lstStyle>
            <a:lvl1pPr algn="l">
              <a:defRPr sz="360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96260" y="1197405"/>
            <a:ext cx="6566315" cy="3511061"/>
          </a:xfrm>
        </p:spPr>
        <p:txBody>
          <a:bodyPr/>
          <a:lstStyle>
            <a:lvl1pPr algn="l">
              <a:defRPr sz="2800">
                <a:solidFill>
                  <a:schemeClr val="accent5">
                    <a:lumMod val="40000"/>
                    <a:lumOff val="60000"/>
                  </a:schemeClr>
                </a:solidFill>
              </a:defRPr>
            </a:lvl1pPr>
            <a:lvl2pPr algn="l">
              <a:defRPr>
                <a:solidFill>
                  <a:schemeClr val="accent5">
                    <a:lumMod val="40000"/>
                    <a:lumOff val="60000"/>
                  </a:schemeClr>
                </a:solidFill>
              </a:defRPr>
            </a:lvl2pPr>
            <a:lvl3pPr algn="l">
              <a:defRPr>
                <a:solidFill>
                  <a:schemeClr val="accent5">
                    <a:lumMod val="40000"/>
                    <a:lumOff val="60000"/>
                  </a:schemeClr>
                </a:solidFill>
              </a:defRPr>
            </a:lvl3pPr>
            <a:lvl4pPr algn="l">
              <a:defRPr>
                <a:solidFill>
                  <a:schemeClr val="accent5">
                    <a:lumMod val="40000"/>
                    <a:lumOff val="60000"/>
                  </a:schemeClr>
                </a:solidFill>
              </a:defRPr>
            </a:lvl4pPr>
            <a:lvl5pPr algn="l">
              <a:defRPr>
                <a:solidFill>
                  <a:schemeClr val="accent5">
                    <a:lumMod val="40000"/>
                    <a:lumOff val="6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12/6/2021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4375" y="281175"/>
            <a:ext cx="8246070" cy="763525"/>
          </a:xfrm>
        </p:spPr>
        <p:txBody>
          <a:bodyPr>
            <a:normAutofit/>
          </a:bodyPr>
          <a:lstStyle>
            <a:lvl1pPr algn="r">
              <a:defRPr sz="3600" baseline="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2">
                    <a:lumMod val="75000"/>
                  </a:schemeClr>
                </a:solidFill>
              </a:defRPr>
            </a:lvl1pPr>
            <a:lvl2pPr algn="ctr">
              <a:defRPr sz="2000">
                <a:solidFill>
                  <a:schemeClr val="tx2">
                    <a:lumMod val="75000"/>
                  </a:schemeClr>
                </a:solidFill>
              </a:defRPr>
            </a:lvl2pPr>
            <a:lvl3pPr algn="ctr">
              <a:defRPr sz="1800">
                <a:solidFill>
                  <a:schemeClr val="tx2">
                    <a:lumMod val="75000"/>
                  </a:schemeClr>
                </a:solidFill>
              </a:defRPr>
            </a:lvl3pPr>
            <a:lvl4pPr algn="ctr">
              <a:defRPr sz="1600">
                <a:solidFill>
                  <a:schemeClr val="tx2">
                    <a:lumMod val="75000"/>
                  </a:schemeClr>
                </a:solidFill>
              </a:defRPr>
            </a:lvl4pPr>
            <a:lvl5pPr algn="ct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2">
                    <a:lumMod val="75000"/>
                  </a:schemeClr>
                </a:solidFill>
              </a:defRPr>
            </a:lvl1pPr>
            <a:lvl2pPr algn="ctr">
              <a:defRPr sz="2000">
                <a:solidFill>
                  <a:schemeClr val="tx2">
                    <a:lumMod val="75000"/>
                  </a:schemeClr>
                </a:solidFill>
              </a:defRPr>
            </a:lvl2pPr>
            <a:lvl3pPr algn="ctr">
              <a:defRPr sz="1800">
                <a:solidFill>
                  <a:schemeClr val="tx2">
                    <a:lumMod val="75000"/>
                  </a:schemeClr>
                </a:solidFill>
              </a:defRPr>
            </a:lvl3pPr>
            <a:lvl4pPr algn="ctr">
              <a:defRPr sz="1600">
                <a:solidFill>
                  <a:schemeClr val="tx2">
                    <a:lumMod val="75000"/>
                  </a:schemeClr>
                </a:solidFill>
              </a:defRPr>
            </a:lvl4pPr>
            <a:lvl5pPr algn="ct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12/6/2021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7080" y="1808225"/>
            <a:ext cx="7940660" cy="1832460"/>
          </a:xfrm>
        </p:spPr>
        <p:txBody>
          <a:bodyPr/>
          <a:lstStyle/>
          <a:p>
            <a:r>
              <a:rPr lang="en-US" dirty="0"/>
              <a:t>CLIFF WALKING </a:t>
            </a:r>
            <a:br>
              <a:rPr lang="en-US" dirty="0"/>
            </a:br>
            <a:r>
              <a:rPr lang="en-US" dirty="0"/>
              <a:t>IMPLEMENTATION</a:t>
            </a:r>
          </a:p>
        </p:txBody>
      </p:sp>
      <p:sp>
        <p:nvSpPr>
          <p:cNvPr id="3" name="Subtitle 2"/>
          <p:cNvSpPr>
            <a:spLocks noGrp="1"/>
          </p:cNvSpPr>
          <p:nvPr>
            <p:ph type="subTitle" idx="1"/>
          </p:nvPr>
        </p:nvSpPr>
        <p:spPr>
          <a:xfrm>
            <a:off x="907080" y="3793390"/>
            <a:ext cx="7940660" cy="763525"/>
          </a:xfrm>
        </p:spPr>
        <p:txBody>
          <a:bodyPr>
            <a:normAutofit fontScale="55000" lnSpcReduction="20000"/>
          </a:bodyPr>
          <a:lstStyle/>
          <a:p>
            <a:r>
              <a:rPr lang="en-US" dirty="0"/>
              <a:t>BY: </a:t>
            </a:r>
          </a:p>
          <a:p>
            <a:r>
              <a:rPr lang="en-US" dirty="0"/>
              <a:t>PRUDHVI RAO SIDDURI (</a:t>
            </a:r>
            <a:r>
              <a:rPr lang="en-US" i="1" dirty="0"/>
              <a:t>00730354</a:t>
            </a:r>
            <a:r>
              <a:rPr lang="en-US" dirty="0"/>
              <a:t>)</a:t>
            </a:r>
          </a:p>
          <a:p>
            <a:r>
              <a:rPr lang="en-US" dirty="0"/>
              <a:t>VINEETH KUMAR DEEPALA (</a:t>
            </a:r>
            <a:r>
              <a:rPr lang="en-US" i="1" dirty="0"/>
              <a:t>00725520</a:t>
            </a:r>
            <a:r>
              <a:rPr lang="en-US" dirty="0"/>
              <a:t>)</a:t>
            </a:r>
          </a:p>
        </p:txBody>
      </p:sp>
      <p:pic>
        <p:nvPicPr>
          <p:cNvPr id="5" name="Picture 4" descr="Logo&#10;&#10;Description automatically generated">
            <a:extLst>
              <a:ext uri="{FF2B5EF4-FFF2-40B4-BE49-F238E27FC236}">
                <a16:creationId xmlns:a16="http://schemas.microsoft.com/office/drawing/2014/main" id="{6A9E9FA2-BCAA-4C66-9A20-99E7147AD1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436" y="128470"/>
            <a:ext cx="741425" cy="741425"/>
          </a:xfrm>
          <a:prstGeom prst="rect">
            <a:avLst/>
          </a:prstGeom>
        </p:spPr>
      </p:pic>
    </p:spTree>
    <p:extLst>
      <p:ext uri="{BB962C8B-B14F-4D97-AF65-F5344CB8AC3E}">
        <p14:creationId xmlns:p14="http://schemas.microsoft.com/office/powerpoint/2010/main" val="36392037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51D70-D14C-4997-99BC-7B37E8BAE8F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65E8D64-AC1B-4777-8993-A25563E1D915}"/>
              </a:ext>
            </a:extLst>
          </p:cNvPr>
          <p:cNvSpPr>
            <a:spLocks noGrp="1"/>
          </p:cNvSpPr>
          <p:nvPr>
            <p:ph idx="1"/>
          </p:nvPr>
        </p:nvSpPr>
        <p:spPr/>
        <p:txBody>
          <a:bodyPr>
            <a:normAutofit fontScale="70000" lnSpcReduction="20000"/>
          </a:bodyPr>
          <a:lstStyle/>
          <a:p>
            <a:r>
              <a:rPr lang="en-US" dirty="0"/>
              <a:t>Q-learning appears to produce a shorter (often optimal) path and so a better solution on the surface, but this ignores the intricacies that lie beneath.</a:t>
            </a:r>
          </a:p>
          <a:p>
            <a:r>
              <a:rPr lang="en-US" dirty="0"/>
              <a:t>Q-learning learns values for the best policy, the one that travels right up to the cliff's edge. Unfortunately, because of the "epsilon-greedy" action selection, it periodically falls off the cliff.</a:t>
            </a:r>
          </a:p>
          <a:p>
            <a:r>
              <a:rPr lang="en-US" dirty="0"/>
              <a:t>SARSA, on the other hand, considers the action chosen and learns the longer but safer way via the grid's top reaches. Despite the fact that Q-learning learns the values of the optimal policy, it performs worse online than SARSA, which learns the roundabout policy. Of course, both techniques would asymptotically converge to the optimal policy if were gradually reduced.</a:t>
            </a:r>
          </a:p>
        </p:txBody>
      </p:sp>
    </p:spTree>
    <p:extLst>
      <p:ext uri="{BB962C8B-B14F-4D97-AF65-F5344CB8AC3E}">
        <p14:creationId xmlns:p14="http://schemas.microsoft.com/office/powerpoint/2010/main" val="3058037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433880"/>
            <a:ext cx="6566315" cy="725349"/>
          </a:xfrm>
        </p:spPr>
        <p:txBody>
          <a:bodyPr>
            <a:normAutofit/>
          </a:bodyPr>
          <a:lstStyle/>
          <a:p>
            <a:r>
              <a:rPr lang="en-US" dirty="0"/>
              <a:t>WHAT YOU LEARN:</a:t>
            </a: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96260" y="1197405"/>
                <a:ext cx="6566315" cy="3511061"/>
              </a:xfrm>
            </p:spPr>
            <p:txBody>
              <a:bodyPr>
                <a:normAutofit/>
              </a:bodyPr>
              <a:lstStyle/>
              <a:p>
                <a:r>
                  <a:rPr lang="en-US" dirty="0"/>
                  <a:t>What is Reinforcement learning?</a:t>
                </a:r>
              </a:p>
              <a:p>
                <a:r>
                  <a:rPr lang="en-US" dirty="0"/>
                  <a:t>What is Cliff Walking?</a:t>
                </a:r>
              </a:p>
              <a:p>
                <a:r>
                  <a:rPr lang="en-US" dirty="0"/>
                  <a:t>Implementation of Q-learning and SARSA in Cliff Walking.</a:t>
                </a:r>
              </a:p>
              <a:p>
                <a:r>
                  <a:rPr lang="en-US" dirty="0"/>
                  <a:t>Comparison between Q-Learning and SARSA.</a:t>
                </a:r>
              </a:p>
              <a:p>
                <a:r>
                  <a:rPr lang="en-US" dirty="0"/>
                  <a:t>Bellman’s Equation and </a:t>
                </a:r>
                <a14:m>
                  <m:oMath xmlns:m="http://schemas.openxmlformats.org/officeDocument/2006/math">
                    <m:r>
                      <m:rPr>
                        <m:sty m:val="p"/>
                      </m:rPr>
                      <a:rPr lang="en-US" b="0" i="1" smtClean="0">
                        <a:latin typeface="Cambria Math" panose="02040503050406030204" pitchFamily="18" charset="0"/>
                      </a:rPr>
                      <m:t>ϵ</m:t>
                    </m:r>
                  </m:oMath>
                </a14:m>
                <a:r>
                  <a:rPr lang="en-US" b="0" dirty="0"/>
                  <a:t>-greedy.</a:t>
                </a:r>
              </a:p>
              <a:p>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296260" y="1197405"/>
                <a:ext cx="6566315" cy="3511061"/>
              </a:xfrm>
              <a:blipFill>
                <a:blip r:embed="rId2"/>
                <a:stretch>
                  <a:fillRect l="-1671" t="-1563" r="-1393" b="-2431"/>
                </a:stretch>
              </a:blipFill>
            </p:spPr>
            <p:txBody>
              <a:bodyPr/>
              <a:lstStyle/>
              <a:p>
                <a:r>
                  <a:rPr lang="en-US">
                    <a:noFill/>
                  </a:rPr>
                  <a:t> </a:t>
                </a:r>
              </a:p>
            </p:txBody>
          </p:sp>
        </mc:Fallback>
      </mc:AlternateContent>
    </p:spTree>
    <p:extLst>
      <p:ext uri="{BB962C8B-B14F-4D97-AF65-F5344CB8AC3E}">
        <p14:creationId xmlns:p14="http://schemas.microsoft.com/office/powerpoint/2010/main" val="11016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p:cTn id="14"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p:cTn id="21"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 calcmode="lin" valueType="num">
                                      <p:cBhvr>
                                        <p:cTn id="28"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 calcmode="lin" valueType="num">
                                      <p:cBhvr>
                                        <p:cTn id="35"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D689A-1909-420B-BC07-1B0F5F724E77}"/>
              </a:ext>
            </a:extLst>
          </p:cNvPr>
          <p:cNvSpPr>
            <a:spLocks noGrp="1"/>
          </p:cNvSpPr>
          <p:nvPr>
            <p:ph type="title"/>
          </p:nvPr>
        </p:nvSpPr>
        <p:spPr/>
        <p:txBody>
          <a:bodyPr/>
          <a:lstStyle/>
          <a:p>
            <a:r>
              <a:rPr lang="en-US" dirty="0"/>
              <a:t>What is RL?</a:t>
            </a:r>
          </a:p>
        </p:txBody>
      </p:sp>
      <p:sp>
        <p:nvSpPr>
          <p:cNvPr id="3" name="Content Placeholder 2">
            <a:extLst>
              <a:ext uri="{FF2B5EF4-FFF2-40B4-BE49-F238E27FC236}">
                <a16:creationId xmlns:a16="http://schemas.microsoft.com/office/drawing/2014/main" id="{7D25DF87-1BB9-4E3D-BD81-11DCE0EF68F6}"/>
              </a:ext>
            </a:extLst>
          </p:cNvPr>
          <p:cNvSpPr>
            <a:spLocks noGrp="1"/>
          </p:cNvSpPr>
          <p:nvPr>
            <p:ph idx="1"/>
          </p:nvPr>
        </p:nvSpPr>
        <p:spPr/>
        <p:txBody>
          <a:bodyPr/>
          <a:lstStyle/>
          <a:p>
            <a:r>
              <a:rPr lang="en-US" dirty="0"/>
              <a:t>Reinforcement learning (RL) is a branch of machine learning that studies how intelligent agents should operate in each environment to maximize the concept of cumulative reward.</a:t>
            </a:r>
          </a:p>
          <a:p>
            <a:r>
              <a:rPr lang="en-US" dirty="0"/>
              <a:t>Reinforcement learning, along with supervised and unsupervised learning, is one of the three main machine learning paradigms.</a:t>
            </a:r>
          </a:p>
        </p:txBody>
      </p:sp>
    </p:spTree>
    <p:extLst>
      <p:ext uri="{BB962C8B-B14F-4D97-AF65-F5344CB8AC3E}">
        <p14:creationId xmlns:p14="http://schemas.microsoft.com/office/powerpoint/2010/main" val="1415793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nchor="ctr">
            <a:normAutofit/>
          </a:bodyPr>
          <a:lstStyle/>
          <a:p>
            <a:pPr>
              <a:lnSpc>
                <a:spcPct val="90000"/>
              </a:lnSpc>
            </a:pPr>
            <a:r>
              <a:rPr lang="en-US" sz="3700"/>
              <a:t>			WHAT IS CLIFF WALKING?</a:t>
            </a:r>
          </a:p>
        </p:txBody>
      </p:sp>
      <p:sp>
        <p:nvSpPr>
          <p:cNvPr id="3" name="Content Placeholder 2"/>
          <p:cNvSpPr>
            <a:spLocks noGrp="1"/>
          </p:cNvSpPr>
          <p:nvPr>
            <p:ph sz="half" idx="1"/>
          </p:nvPr>
        </p:nvSpPr>
        <p:spPr>
          <a:xfrm>
            <a:off x="457200" y="1350109"/>
            <a:ext cx="4038600" cy="3512216"/>
          </a:xfrm>
        </p:spPr>
        <p:txBody>
          <a:bodyPr>
            <a:normAutofit/>
          </a:bodyPr>
          <a:lstStyle/>
          <a:p>
            <a:pPr>
              <a:lnSpc>
                <a:spcPct val="90000"/>
              </a:lnSpc>
            </a:pPr>
            <a:r>
              <a:rPr lang="en-US" sz="1500" dirty="0"/>
              <a:t>Cliff walking is a scenario in which the AI agent may find itself at any possible location within the environment.</a:t>
            </a:r>
          </a:p>
          <a:p>
            <a:pPr>
              <a:lnSpc>
                <a:spcPct val="90000"/>
              </a:lnSpc>
            </a:pPr>
            <a:r>
              <a:rPr lang="en-US" sz="1500" dirty="0"/>
              <a:t>AI agent must learn to reach the target location without falling off the cliff(which is represented by one or more locations) even though the agent does not know which is the target location.</a:t>
            </a:r>
          </a:p>
          <a:p>
            <a:pPr>
              <a:lnSpc>
                <a:spcPct val="90000"/>
              </a:lnSpc>
            </a:pPr>
            <a:r>
              <a:rPr lang="en-US" sz="1500" dirty="0"/>
              <a:t>The AI agent’s possible actions are to move UP, DOWN, LEFT, or RIGHT.</a:t>
            </a:r>
          </a:p>
          <a:p>
            <a:pPr>
              <a:lnSpc>
                <a:spcPct val="90000"/>
              </a:lnSpc>
            </a:pPr>
            <a:r>
              <a:rPr lang="en-US" sz="1500" dirty="0"/>
              <a:t>AI agent learns environment by relying on and updating the Q-values by Q-Learning technique and SARSA.</a:t>
            </a:r>
          </a:p>
          <a:p>
            <a:pPr>
              <a:lnSpc>
                <a:spcPct val="90000"/>
              </a:lnSpc>
            </a:pPr>
            <a:endParaRPr lang="en-US" sz="1500" dirty="0"/>
          </a:p>
          <a:p>
            <a:pPr>
              <a:lnSpc>
                <a:spcPct val="90000"/>
              </a:lnSpc>
            </a:pPr>
            <a:endParaRPr lang="en-US" sz="1500" dirty="0"/>
          </a:p>
        </p:txBody>
      </p:sp>
      <p:sp>
        <p:nvSpPr>
          <p:cNvPr id="8" name="Content Placeholder 3">
            <a:extLst>
              <a:ext uri="{FF2B5EF4-FFF2-40B4-BE49-F238E27FC236}">
                <a16:creationId xmlns:a16="http://schemas.microsoft.com/office/drawing/2014/main" id="{7B1EB9BC-917C-49E2-A7FE-88C6EAB74CF8}"/>
              </a:ext>
            </a:extLst>
          </p:cNvPr>
          <p:cNvSpPr>
            <a:spLocks noGrp="1"/>
          </p:cNvSpPr>
          <p:nvPr>
            <p:ph sz="half" idx="2"/>
          </p:nvPr>
        </p:nvSpPr>
        <p:spPr>
          <a:xfrm>
            <a:off x="4648200" y="1200151"/>
            <a:ext cx="4038600" cy="3394472"/>
          </a:xfrm>
        </p:spPr>
        <p:txBody>
          <a:bodyPr/>
          <a:lstStyle/>
          <a:p>
            <a:pPr marL="0" indent="0">
              <a:buNone/>
            </a:pPr>
            <a:r>
              <a:rPr lang="en-US" sz="2800" dirty="0"/>
              <a:t>       </a:t>
            </a:r>
          </a:p>
          <a:p>
            <a:pPr marL="0" indent="0">
              <a:buNone/>
            </a:pPr>
            <a:r>
              <a:rPr lang="en-US" dirty="0"/>
              <a:t>             </a:t>
            </a:r>
            <a:r>
              <a:rPr lang="en-US" sz="1500" i="1" dirty="0"/>
              <a:t>Cliff Map used</a:t>
            </a:r>
          </a:p>
          <a:p>
            <a:pPr marL="0" indent="0">
              <a:buNone/>
            </a:pPr>
            <a:r>
              <a:rPr lang="en-US" dirty="0"/>
              <a:t>            </a:t>
            </a:r>
          </a:p>
          <a:p>
            <a:pPr marL="0" indent="0">
              <a:buNone/>
            </a:pPr>
            <a:endParaRPr lang="en-US" dirty="0"/>
          </a:p>
        </p:txBody>
      </p:sp>
      <p:pic>
        <p:nvPicPr>
          <p:cNvPr id="7" name="Picture 6">
            <a:extLst>
              <a:ext uri="{FF2B5EF4-FFF2-40B4-BE49-F238E27FC236}">
                <a16:creationId xmlns:a16="http://schemas.microsoft.com/office/drawing/2014/main" id="{30AC3461-6870-4D64-9215-0546C407CA51}"/>
              </a:ext>
            </a:extLst>
          </p:cNvPr>
          <p:cNvPicPr>
            <a:picLocks noChangeAspect="1"/>
          </p:cNvPicPr>
          <p:nvPr/>
        </p:nvPicPr>
        <p:blipFill>
          <a:blip r:embed="rId2"/>
          <a:stretch>
            <a:fillRect/>
          </a:stretch>
        </p:blipFill>
        <p:spPr>
          <a:xfrm>
            <a:off x="4572000" y="2877160"/>
            <a:ext cx="4324572" cy="1714588"/>
          </a:xfrm>
          <a:prstGeom prst="rect">
            <a:avLst/>
          </a:prstGeom>
        </p:spPr>
      </p:pic>
      <p:cxnSp>
        <p:nvCxnSpPr>
          <p:cNvPr id="10" name="Straight Arrow Connector 9">
            <a:extLst>
              <a:ext uri="{FF2B5EF4-FFF2-40B4-BE49-F238E27FC236}">
                <a16:creationId xmlns:a16="http://schemas.microsoft.com/office/drawing/2014/main" id="{F4086522-C107-4BBC-8203-7DD7F7303BB9}"/>
              </a:ext>
            </a:extLst>
          </p:cNvPr>
          <p:cNvCxnSpPr>
            <a:cxnSpLocks/>
          </p:cNvCxnSpPr>
          <p:nvPr/>
        </p:nvCxnSpPr>
        <p:spPr>
          <a:xfrm>
            <a:off x="6404460" y="2113635"/>
            <a:ext cx="1" cy="763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033094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AC4DA-DADD-4C52-82CC-E6C7F7E02CA3}"/>
              </a:ext>
            </a:extLst>
          </p:cNvPr>
          <p:cNvSpPr>
            <a:spLocks noGrp="1"/>
          </p:cNvSpPr>
          <p:nvPr>
            <p:ph type="title"/>
          </p:nvPr>
        </p:nvSpPr>
        <p:spPr/>
        <p:txBody>
          <a:bodyPr/>
          <a:lstStyle/>
          <a:p>
            <a:r>
              <a:rPr lang="en-US" dirty="0"/>
              <a:t>Q-Learning and SARSA</a:t>
            </a:r>
          </a:p>
        </p:txBody>
      </p:sp>
      <p:sp>
        <p:nvSpPr>
          <p:cNvPr id="3" name="Content Placeholder 2">
            <a:extLst>
              <a:ext uri="{FF2B5EF4-FFF2-40B4-BE49-F238E27FC236}">
                <a16:creationId xmlns:a16="http://schemas.microsoft.com/office/drawing/2014/main" id="{9777A9E9-7DFB-44AB-BB09-6A39061D336D}"/>
              </a:ext>
            </a:extLst>
          </p:cNvPr>
          <p:cNvSpPr>
            <a:spLocks noGrp="1"/>
          </p:cNvSpPr>
          <p:nvPr>
            <p:ph idx="1"/>
          </p:nvPr>
        </p:nvSpPr>
        <p:spPr/>
        <p:txBody>
          <a:bodyPr/>
          <a:lstStyle/>
          <a:p>
            <a:r>
              <a:rPr lang="en-US" sz="2200" dirty="0"/>
              <a:t>The greedy strategy is used to learn the Q-value in the Q-Learning technique, which is an Off Policy technique. The SARSA approach, on the other hand, is an On Policy that learns the Q-value from the present policy's activity</a:t>
            </a:r>
            <a:r>
              <a:rPr lang="en-US" dirty="0"/>
              <a:t>.</a:t>
            </a:r>
          </a:p>
          <a:p>
            <a:endParaRPr lang="en-US" dirty="0"/>
          </a:p>
        </p:txBody>
      </p:sp>
      <p:pic>
        <p:nvPicPr>
          <p:cNvPr id="7" name="Picture 6" descr="A picture containing text, whiteboard, document&#10;&#10;Description automatically generated">
            <a:extLst>
              <a:ext uri="{FF2B5EF4-FFF2-40B4-BE49-F238E27FC236}">
                <a16:creationId xmlns:a16="http://schemas.microsoft.com/office/drawing/2014/main" id="{1AAAA002-9D2E-407F-B86C-BAC4C14B38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079" y="3182571"/>
            <a:ext cx="6871725" cy="1527050"/>
          </a:xfrm>
          <a:prstGeom prst="rect">
            <a:avLst/>
          </a:prstGeom>
        </p:spPr>
      </p:pic>
    </p:spTree>
    <p:extLst>
      <p:ext uri="{BB962C8B-B14F-4D97-AF65-F5344CB8AC3E}">
        <p14:creationId xmlns:p14="http://schemas.microsoft.com/office/powerpoint/2010/main" val="3072623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5" y="281175"/>
            <a:ext cx="7940660" cy="763525"/>
          </a:xfrm>
        </p:spPr>
        <p:txBody>
          <a:bodyPr>
            <a:normAutofit/>
          </a:bodyPr>
          <a:lstStyle/>
          <a:p>
            <a:r>
              <a:rPr lang="en-US" dirty="0"/>
              <a:t>APPROACH</a:t>
            </a:r>
          </a:p>
        </p:txBody>
      </p:sp>
      <p:sp>
        <p:nvSpPr>
          <p:cNvPr id="6" name="Content Placeholder 5"/>
          <p:cNvSpPr>
            <a:spLocks noGrp="1"/>
          </p:cNvSpPr>
          <p:nvPr>
            <p:ph sz="half" idx="2"/>
          </p:nvPr>
        </p:nvSpPr>
        <p:spPr>
          <a:xfrm>
            <a:off x="448964" y="1502815"/>
            <a:ext cx="8093365" cy="3054100"/>
          </a:xfrm>
        </p:spPr>
        <p:txBody>
          <a:bodyPr>
            <a:normAutofit fontScale="92500" lnSpcReduction="20000"/>
          </a:bodyPr>
          <a:lstStyle/>
          <a:p>
            <a:pPr algn="l"/>
            <a:r>
              <a:rPr lang="en-US" dirty="0"/>
              <a:t>Defining a function called ‘Cliff’. We are implementing the cliff map.</a:t>
            </a:r>
          </a:p>
          <a:p>
            <a:pPr algn="l"/>
            <a:r>
              <a:rPr lang="en-US" dirty="0"/>
              <a:t>The Cliff Map will represent the board and will be able to:</a:t>
            </a:r>
          </a:p>
          <a:p>
            <a:pPr algn="l"/>
            <a:r>
              <a:rPr lang="en-US" dirty="0"/>
              <a:t>Keep track of where an agent is right now.</a:t>
            </a:r>
          </a:p>
          <a:p>
            <a:pPr algn="l"/>
            <a:r>
              <a:rPr lang="en-US" dirty="0"/>
              <a:t>Determine the agent's next move and if the game is over when given an action.</a:t>
            </a:r>
          </a:p>
          <a:p>
            <a:pPr algn="l"/>
            <a:r>
              <a:rPr lang="en-US" dirty="0"/>
              <a:t>As a reward, provide feedback.</a:t>
            </a:r>
          </a:p>
          <a:p>
            <a:pPr algn="l"/>
            <a:r>
              <a:rPr lang="en-US" dirty="0"/>
              <a:t>Rewarding the agent with ‘-1’ transitions except to those into the region marked ‘</a:t>
            </a:r>
            <a:r>
              <a:rPr lang="en-US" i="1" dirty="0"/>
              <a:t>Cliff’.</a:t>
            </a:r>
          </a:p>
        </p:txBody>
      </p:sp>
    </p:spTree>
    <p:extLst>
      <p:ext uri="{BB962C8B-B14F-4D97-AF65-F5344CB8AC3E}">
        <p14:creationId xmlns:p14="http://schemas.microsoft.com/office/powerpoint/2010/main" val="41707837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6E2DB-48F6-4CC8-B5EE-63FD945AD860}"/>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81975D88-56AA-4CCA-B246-A40DE4F7D9C5}"/>
              </a:ext>
            </a:extLst>
          </p:cNvPr>
          <p:cNvSpPr>
            <a:spLocks noGrp="1"/>
          </p:cNvSpPr>
          <p:nvPr>
            <p:ph idx="1"/>
          </p:nvPr>
        </p:nvSpPr>
        <p:spPr/>
        <p:txBody>
          <a:bodyPr/>
          <a:lstStyle/>
          <a:p>
            <a:pPr algn="l"/>
            <a:r>
              <a:rPr lang="en-US" dirty="0"/>
              <a:t>Applying Q-learning and SARSA for getting the agent to the desired location.</a:t>
            </a:r>
          </a:p>
          <a:p>
            <a:pPr algn="l"/>
            <a:r>
              <a:rPr lang="en-US" dirty="0"/>
              <a:t>Comparing the agent’s behavior between two methods.</a:t>
            </a:r>
          </a:p>
          <a:p>
            <a:pPr algn="l"/>
            <a:r>
              <a:rPr lang="en-US" dirty="0"/>
              <a:t>SARSA takes safest path and Q-Learning uses optimal and shortest path </a:t>
            </a:r>
          </a:p>
        </p:txBody>
      </p:sp>
    </p:spTree>
    <p:extLst>
      <p:ext uri="{BB962C8B-B14F-4D97-AF65-F5344CB8AC3E}">
        <p14:creationId xmlns:p14="http://schemas.microsoft.com/office/powerpoint/2010/main" val="2539734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F817-B0E3-489A-8B4C-E78BDE1947E8}"/>
              </a:ext>
            </a:extLst>
          </p:cNvPr>
          <p:cNvSpPr>
            <a:spLocks noGrp="1"/>
          </p:cNvSpPr>
          <p:nvPr>
            <p:ph type="title"/>
          </p:nvPr>
        </p:nvSpPr>
        <p:spPr/>
        <p:txBody>
          <a:bodyPr/>
          <a:lstStyle/>
          <a:p>
            <a:r>
              <a:rPr lang="en-US" dirty="0"/>
              <a:t>Q-Learning vs SARSA</a:t>
            </a:r>
          </a:p>
        </p:txBody>
      </p:sp>
      <p:sp>
        <p:nvSpPr>
          <p:cNvPr id="3" name="Text Placeholder 2">
            <a:extLst>
              <a:ext uri="{FF2B5EF4-FFF2-40B4-BE49-F238E27FC236}">
                <a16:creationId xmlns:a16="http://schemas.microsoft.com/office/drawing/2014/main" id="{E62FE9BE-4E8B-49EC-B98A-6C00C193F2F0}"/>
              </a:ext>
            </a:extLst>
          </p:cNvPr>
          <p:cNvSpPr>
            <a:spLocks noGrp="1"/>
          </p:cNvSpPr>
          <p:nvPr>
            <p:ph type="body" idx="1"/>
          </p:nvPr>
        </p:nvSpPr>
        <p:spPr>
          <a:xfrm>
            <a:off x="296260" y="3793390"/>
            <a:ext cx="4040188" cy="479822"/>
          </a:xfrm>
        </p:spPr>
        <p:txBody>
          <a:bodyPr/>
          <a:lstStyle/>
          <a:p>
            <a:r>
              <a:rPr lang="en-US" dirty="0"/>
              <a:t>Q-LEARNING</a:t>
            </a:r>
          </a:p>
        </p:txBody>
      </p:sp>
      <p:pic>
        <p:nvPicPr>
          <p:cNvPr id="8" name="Content Placeholder 7" descr="Text, letter&#10;&#10;Description automatically generated">
            <a:extLst>
              <a:ext uri="{FF2B5EF4-FFF2-40B4-BE49-F238E27FC236}">
                <a16:creationId xmlns:a16="http://schemas.microsoft.com/office/drawing/2014/main" id="{56B7400F-A763-4F77-AB46-F513F7F144A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48965" y="1655520"/>
            <a:ext cx="4040188" cy="1985165"/>
          </a:xfrm>
        </p:spPr>
      </p:pic>
      <p:sp>
        <p:nvSpPr>
          <p:cNvPr id="5" name="Text Placeholder 4">
            <a:extLst>
              <a:ext uri="{FF2B5EF4-FFF2-40B4-BE49-F238E27FC236}">
                <a16:creationId xmlns:a16="http://schemas.microsoft.com/office/drawing/2014/main" id="{E62DE7C3-49F1-41BB-BA42-D4DAECC376FC}"/>
              </a:ext>
            </a:extLst>
          </p:cNvPr>
          <p:cNvSpPr>
            <a:spLocks noGrp="1"/>
          </p:cNvSpPr>
          <p:nvPr>
            <p:ph type="body" sz="quarter" idx="3"/>
          </p:nvPr>
        </p:nvSpPr>
        <p:spPr>
          <a:xfrm>
            <a:off x="4724705" y="2113635"/>
            <a:ext cx="4041775" cy="479822"/>
          </a:xfrm>
        </p:spPr>
        <p:txBody>
          <a:bodyPr/>
          <a:lstStyle/>
          <a:p>
            <a:r>
              <a:rPr lang="en-US" dirty="0"/>
              <a:t>SARSA</a:t>
            </a:r>
          </a:p>
        </p:txBody>
      </p:sp>
      <p:pic>
        <p:nvPicPr>
          <p:cNvPr id="10" name="Content Placeholder 9" descr="Text, letter&#10;&#10;Description automatically generated">
            <a:extLst>
              <a:ext uri="{FF2B5EF4-FFF2-40B4-BE49-F238E27FC236}">
                <a16:creationId xmlns:a16="http://schemas.microsoft.com/office/drawing/2014/main" id="{1FAFD883-7BBE-4528-8F75-1877657E54B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572000" y="2724455"/>
            <a:ext cx="4325704" cy="1985166"/>
          </a:xfrm>
        </p:spPr>
      </p:pic>
    </p:spTree>
    <p:extLst>
      <p:ext uri="{BB962C8B-B14F-4D97-AF65-F5344CB8AC3E}">
        <p14:creationId xmlns:p14="http://schemas.microsoft.com/office/powerpoint/2010/main" val="3387137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3A4CD-B6F5-48DD-B042-02044F7F3F4A}"/>
              </a:ext>
            </a:extLst>
          </p:cNvPr>
          <p:cNvSpPr>
            <a:spLocks noGrp="1"/>
          </p:cNvSpPr>
          <p:nvPr>
            <p:ph type="title"/>
          </p:nvPr>
        </p:nvSpPr>
        <p:spPr/>
        <p:txBody>
          <a:bodyPr/>
          <a:lstStyle/>
          <a:p>
            <a:r>
              <a:rPr lang="en-US" dirty="0"/>
              <a:t>WHEN TO USE Q-LEARNING AND SARSA?</a:t>
            </a:r>
          </a:p>
        </p:txBody>
      </p:sp>
      <p:sp>
        <p:nvSpPr>
          <p:cNvPr id="3" name="Text Placeholder 2">
            <a:extLst>
              <a:ext uri="{FF2B5EF4-FFF2-40B4-BE49-F238E27FC236}">
                <a16:creationId xmlns:a16="http://schemas.microsoft.com/office/drawing/2014/main" id="{DB6D7138-3BFA-4438-BF63-7924966FDCF7}"/>
              </a:ext>
            </a:extLst>
          </p:cNvPr>
          <p:cNvSpPr>
            <a:spLocks noGrp="1"/>
          </p:cNvSpPr>
          <p:nvPr>
            <p:ph type="body" idx="1"/>
          </p:nvPr>
        </p:nvSpPr>
        <p:spPr/>
        <p:txBody>
          <a:bodyPr/>
          <a:lstStyle/>
          <a:p>
            <a:r>
              <a:rPr lang="en-US" dirty="0"/>
              <a:t>Q-LEARNING</a:t>
            </a:r>
          </a:p>
        </p:txBody>
      </p:sp>
      <p:sp>
        <p:nvSpPr>
          <p:cNvPr id="4" name="Content Placeholder 3">
            <a:extLst>
              <a:ext uri="{FF2B5EF4-FFF2-40B4-BE49-F238E27FC236}">
                <a16:creationId xmlns:a16="http://schemas.microsoft.com/office/drawing/2014/main" id="{33BD0CCB-6F3D-426B-A83A-DD4D19C550F3}"/>
              </a:ext>
            </a:extLst>
          </p:cNvPr>
          <p:cNvSpPr>
            <a:spLocks noGrp="1"/>
          </p:cNvSpPr>
          <p:nvPr>
            <p:ph sz="half" idx="2"/>
          </p:nvPr>
        </p:nvSpPr>
        <p:spPr/>
        <p:txBody>
          <a:bodyPr>
            <a:normAutofit fontScale="85000" lnSpcReduction="10000"/>
          </a:bodyPr>
          <a:lstStyle/>
          <a:p>
            <a:r>
              <a:rPr lang="en-US" b="0" i="0" dirty="0">
                <a:solidFill>
                  <a:srgbClr val="292929"/>
                </a:solidFill>
                <a:effectLst/>
                <a:latin typeface="charter"/>
              </a:rPr>
              <a:t>Learning is cheap</a:t>
            </a:r>
          </a:p>
          <a:p>
            <a:r>
              <a:rPr lang="en-US" b="0" i="0" dirty="0">
                <a:solidFill>
                  <a:srgbClr val="292929"/>
                </a:solidFill>
                <a:effectLst/>
                <a:latin typeface="charter"/>
              </a:rPr>
              <a:t>You want to explore a lot</a:t>
            </a:r>
          </a:p>
          <a:p>
            <a:r>
              <a:rPr lang="en-US" b="0" i="0" dirty="0">
                <a:solidFill>
                  <a:srgbClr val="292929"/>
                </a:solidFill>
                <a:effectLst/>
                <a:latin typeface="charter"/>
              </a:rPr>
              <a:t>The action problem is easy to solve</a:t>
            </a:r>
          </a:p>
          <a:p>
            <a:r>
              <a:rPr lang="en-US" b="0" i="0" dirty="0">
                <a:solidFill>
                  <a:srgbClr val="292929"/>
                </a:solidFill>
                <a:effectLst/>
                <a:latin typeface="charter"/>
              </a:rPr>
              <a:t>Rewards while learning doesn’t matter</a:t>
            </a:r>
          </a:p>
          <a:p>
            <a:r>
              <a:rPr lang="en-US" b="0" i="0" dirty="0">
                <a:solidFill>
                  <a:srgbClr val="292929"/>
                </a:solidFill>
                <a:effectLst/>
                <a:latin typeface="charter"/>
              </a:rPr>
              <a:t>You are risk-seeking</a:t>
            </a:r>
          </a:p>
          <a:p>
            <a:endParaRPr lang="en-US" dirty="0"/>
          </a:p>
        </p:txBody>
      </p:sp>
      <p:sp>
        <p:nvSpPr>
          <p:cNvPr id="5" name="Text Placeholder 4">
            <a:extLst>
              <a:ext uri="{FF2B5EF4-FFF2-40B4-BE49-F238E27FC236}">
                <a16:creationId xmlns:a16="http://schemas.microsoft.com/office/drawing/2014/main" id="{0341CFF7-58E5-41D2-AB40-9E969AAB1593}"/>
              </a:ext>
            </a:extLst>
          </p:cNvPr>
          <p:cNvSpPr>
            <a:spLocks noGrp="1"/>
          </p:cNvSpPr>
          <p:nvPr>
            <p:ph type="body" sz="quarter" idx="3"/>
          </p:nvPr>
        </p:nvSpPr>
        <p:spPr/>
        <p:txBody>
          <a:bodyPr/>
          <a:lstStyle/>
          <a:p>
            <a:r>
              <a:rPr lang="en-US" dirty="0"/>
              <a:t>SARSA</a:t>
            </a:r>
          </a:p>
        </p:txBody>
      </p:sp>
      <p:sp>
        <p:nvSpPr>
          <p:cNvPr id="6" name="Content Placeholder 5">
            <a:extLst>
              <a:ext uri="{FF2B5EF4-FFF2-40B4-BE49-F238E27FC236}">
                <a16:creationId xmlns:a16="http://schemas.microsoft.com/office/drawing/2014/main" id="{D9782C50-FCD6-4A6E-B07B-A7AA23998FDC}"/>
              </a:ext>
            </a:extLst>
          </p:cNvPr>
          <p:cNvSpPr>
            <a:spLocks noGrp="1"/>
          </p:cNvSpPr>
          <p:nvPr>
            <p:ph sz="quarter" idx="4"/>
          </p:nvPr>
        </p:nvSpPr>
        <p:spPr/>
        <p:txBody>
          <a:bodyPr>
            <a:normAutofit fontScale="85000" lnSpcReduction="10000"/>
          </a:bodyPr>
          <a:lstStyle/>
          <a:p>
            <a:r>
              <a:rPr lang="en-US" dirty="0"/>
              <a:t>Learning is expensive</a:t>
            </a:r>
          </a:p>
          <a:p>
            <a:r>
              <a:rPr lang="en-US" b="0" i="0" dirty="0">
                <a:solidFill>
                  <a:srgbClr val="292929"/>
                </a:solidFill>
                <a:effectLst/>
                <a:latin typeface="charter"/>
              </a:rPr>
              <a:t>You don’t need to explore everything</a:t>
            </a:r>
          </a:p>
          <a:p>
            <a:r>
              <a:rPr lang="en-US" b="0" i="0" dirty="0">
                <a:solidFill>
                  <a:srgbClr val="292929"/>
                </a:solidFill>
                <a:effectLst/>
                <a:latin typeface="charter"/>
              </a:rPr>
              <a:t>The action problem is hard to solve</a:t>
            </a:r>
          </a:p>
          <a:p>
            <a:r>
              <a:rPr lang="en-US" b="0" i="0" dirty="0">
                <a:solidFill>
                  <a:srgbClr val="292929"/>
                </a:solidFill>
                <a:effectLst/>
                <a:latin typeface="charter"/>
              </a:rPr>
              <a:t>Rewards while learning matters</a:t>
            </a:r>
          </a:p>
          <a:p>
            <a:r>
              <a:rPr lang="en-US" b="0" i="0" dirty="0">
                <a:solidFill>
                  <a:srgbClr val="292929"/>
                </a:solidFill>
                <a:effectLst/>
                <a:latin typeface="charter"/>
              </a:rPr>
              <a:t>You are risk-averse</a:t>
            </a:r>
          </a:p>
          <a:p>
            <a:endParaRPr lang="en-US" dirty="0"/>
          </a:p>
        </p:txBody>
      </p:sp>
    </p:spTree>
    <p:extLst>
      <p:ext uri="{BB962C8B-B14F-4D97-AF65-F5344CB8AC3E}">
        <p14:creationId xmlns:p14="http://schemas.microsoft.com/office/powerpoint/2010/main" val="3364402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566</Words>
  <Application>Microsoft Office PowerPoint</Application>
  <PresentationFormat>On-screen Show (16:9)</PresentationFormat>
  <Paragraphs>54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Cambria Math</vt:lpstr>
      <vt:lpstr>charter</vt:lpstr>
      <vt:lpstr>Office Theme</vt:lpstr>
      <vt:lpstr>CLIFF WALKING  IMPLEMENTATION</vt:lpstr>
      <vt:lpstr>WHAT YOU LEARN:</vt:lpstr>
      <vt:lpstr>What is RL?</vt:lpstr>
      <vt:lpstr>   WHAT IS CLIFF WALKING?</vt:lpstr>
      <vt:lpstr>Q-Learning and SARSA</vt:lpstr>
      <vt:lpstr>APPROACH</vt:lpstr>
      <vt:lpstr>Contd..</vt:lpstr>
      <vt:lpstr>Q-Learning vs SARSA</vt:lpstr>
      <vt:lpstr>WHEN TO USE Q-LEARNING AND SARSA?</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2021-12-07T03:42:26Z</dcterms:modified>
</cp:coreProperties>
</file>