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132161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260727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920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164710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3952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1067600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2521637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373473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128229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6E792-514C-4421-B297-A7B7BBC8AD1B}"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220088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06E792-514C-4421-B297-A7B7BBC8AD1B}"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194197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06E792-514C-4421-B297-A7B7BBC8AD1B}"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394821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6E792-514C-4421-B297-A7B7BBC8AD1B}"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67843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6E792-514C-4421-B297-A7B7BBC8AD1B}"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400669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6E792-514C-4421-B297-A7B7BBC8AD1B}"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54790-2A35-416F-B301-F7B13DE92DBF}" type="slidenum">
              <a:rPr lang="en-US" smtClean="0"/>
              <a:t>‹#›</a:t>
            </a:fld>
            <a:endParaRPr lang="en-US"/>
          </a:p>
        </p:txBody>
      </p:sp>
    </p:spTree>
    <p:extLst>
      <p:ext uri="{BB962C8B-B14F-4D97-AF65-F5344CB8AC3E}">
        <p14:creationId xmlns:p14="http://schemas.microsoft.com/office/powerpoint/2010/main" val="268264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54790-2A35-416F-B301-F7B13DE92DBF}" type="slidenum">
              <a:rPr lang="en-US" smtClean="0"/>
              <a:t>‹#›</a:t>
            </a:fld>
            <a:endParaRPr lang="en-US"/>
          </a:p>
        </p:txBody>
      </p:sp>
      <p:sp>
        <p:nvSpPr>
          <p:cNvPr id="5" name="Date Placeholder 4"/>
          <p:cNvSpPr>
            <a:spLocks noGrp="1"/>
          </p:cNvSpPr>
          <p:nvPr>
            <p:ph type="dt" sz="half" idx="10"/>
          </p:nvPr>
        </p:nvSpPr>
        <p:spPr/>
        <p:txBody>
          <a:bodyPr/>
          <a:lstStyle/>
          <a:p>
            <a:fld id="{7C06E792-514C-4421-B297-A7B7BBC8AD1B}" type="datetimeFigureOut">
              <a:rPr lang="en-US" smtClean="0"/>
              <a:t>5/13/2022</a:t>
            </a:fld>
            <a:endParaRPr lang="en-US"/>
          </a:p>
        </p:txBody>
      </p:sp>
    </p:spTree>
    <p:extLst>
      <p:ext uri="{BB962C8B-B14F-4D97-AF65-F5344CB8AC3E}">
        <p14:creationId xmlns:p14="http://schemas.microsoft.com/office/powerpoint/2010/main" val="261740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06E792-514C-4421-B297-A7B7BBC8AD1B}" type="datetimeFigureOut">
              <a:rPr lang="en-US" smtClean="0"/>
              <a:t>5/13/2022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854790-2A35-416F-B301-F7B13DE92DBF}" type="slidenum">
              <a:rPr lang="en-US" smtClean="0"/>
              <a:t>‹#›</a:t>
            </a:fld>
            <a:endParaRPr lang="en-US"/>
          </a:p>
        </p:txBody>
      </p:sp>
    </p:spTree>
    <p:extLst>
      <p:ext uri="{BB962C8B-B14F-4D97-AF65-F5344CB8AC3E}">
        <p14:creationId xmlns:p14="http://schemas.microsoft.com/office/powerpoint/2010/main" val="13168043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69736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673E-9AAE-42CD-A066-070E22F35E7F}"/>
              </a:ext>
            </a:extLst>
          </p:cNvPr>
          <p:cNvSpPr>
            <a:spLocks noGrp="1"/>
          </p:cNvSpPr>
          <p:nvPr>
            <p:ph type="ctrTitle"/>
          </p:nvPr>
        </p:nvSpPr>
        <p:spPr/>
        <p:txBody>
          <a:bodyPr/>
          <a:lstStyle/>
          <a:p>
            <a:pPr algn="ctr"/>
            <a:r>
              <a:rPr lang="en-US" dirty="0">
                <a:solidFill>
                  <a:schemeClr val="accent2">
                    <a:lumMod val="50000"/>
                  </a:schemeClr>
                </a:solidFill>
                <a:latin typeface="Congenial Black" panose="02000503040000020004" pitchFamily="2" charset="0"/>
                <a:ea typeface="Cascadia Code Light" panose="020B0609020000020004" pitchFamily="49" charset="0"/>
                <a:cs typeface="Cascadia Code Light" panose="020B0609020000020004" pitchFamily="49" charset="0"/>
              </a:rPr>
              <a:t>NATURAL LANGUAGE PROCESSING</a:t>
            </a:r>
          </a:p>
        </p:txBody>
      </p:sp>
      <p:sp>
        <p:nvSpPr>
          <p:cNvPr id="3" name="Subtitle 2">
            <a:extLst>
              <a:ext uri="{FF2B5EF4-FFF2-40B4-BE49-F238E27FC236}">
                <a16:creationId xmlns:a16="http://schemas.microsoft.com/office/drawing/2014/main" id="{450A698D-2D30-4E1A-A59B-117CA2B16215}"/>
              </a:ext>
            </a:extLst>
          </p:cNvPr>
          <p:cNvSpPr>
            <a:spLocks noGrp="1"/>
          </p:cNvSpPr>
          <p:nvPr>
            <p:ph type="subTitle" idx="1"/>
          </p:nvPr>
        </p:nvSpPr>
        <p:spPr/>
        <p:txBody>
          <a:bodyPr>
            <a:normAutofit fontScale="25000" lnSpcReduction="20000"/>
          </a:bodyPr>
          <a:lstStyle/>
          <a:p>
            <a:pPr algn="ctr"/>
            <a:endParaRPr lang="en-US" sz="12800" b="1" dirty="0">
              <a:solidFill>
                <a:schemeClr val="accent2">
                  <a:lumMod val="50000"/>
                </a:schemeClr>
              </a:solidFill>
            </a:endParaRPr>
          </a:p>
          <a:p>
            <a:pPr algn="ctr"/>
            <a:r>
              <a:rPr lang="en-US" sz="12800" b="1" dirty="0">
                <a:solidFill>
                  <a:schemeClr val="accent2">
                    <a:lumMod val="50000"/>
                  </a:schemeClr>
                </a:solidFill>
              </a:rPr>
              <a:t>TEAM MEMBERS :</a:t>
            </a:r>
          </a:p>
          <a:p>
            <a:pPr algn="ctr"/>
            <a:r>
              <a:rPr lang="en-US" sz="9600" dirty="0">
                <a:solidFill>
                  <a:schemeClr val="accent2">
                    <a:lumMod val="50000"/>
                  </a:schemeClr>
                </a:solidFill>
              </a:rPr>
              <a:t>SYEDA FATIHA BUTTUL</a:t>
            </a:r>
          </a:p>
          <a:p>
            <a:pPr algn="ctr"/>
            <a:r>
              <a:rPr lang="en-US" sz="9600" dirty="0">
                <a:solidFill>
                  <a:schemeClr val="accent2">
                    <a:lumMod val="50000"/>
                  </a:schemeClr>
                </a:solidFill>
              </a:rPr>
              <a:t>VINEETH KUMAR DEEPALA</a:t>
            </a:r>
          </a:p>
          <a:p>
            <a:pPr algn="ctr"/>
            <a:r>
              <a:rPr lang="en-US" sz="9600" dirty="0">
                <a:solidFill>
                  <a:schemeClr val="accent2">
                    <a:lumMod val="50000"/>
                  </a:schemeClr>
                </a:solidFill>
              </a:rPr>
              <a:t>CHARITHA PALLY</a:t>
            </a:r>
          </a:p>
          <a:p>
            <a:endParaRPr lang="en-US" dirty="0"/>
          </a:p>
        </p:txBody>
      </p:sp>
      <p:pic>
        <p:nvPicPr>
          <p:cNvPr id="6" name="Picture 5" descr="Logo&#10;&#10;Description automatically generated">
            <a:extLst>
              <a:ext uri="{FF2B5EF4-FFF2-40B4-BE49-F238E27FC236}">
                <a16:creationId xmlns:a16="http://schemas.microsoft.com/office/drawing/2014/main" id="{64432609-B358-4A12-A4EE-F29208278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215" y="254000"/>
            <a:ext cx="3088640" cy="1849928"/>
          </a:xfrm>
          <a:prstGeom prst="rect">
            <a:avLst/>
          </a:prstGeom>
        </p:spPr>
      </p:pic>
    </p:spTree>
    <p:extLst>
      <p:ext uri="{BB962C8B-B14F-4D97-AF65-F5344CB8AC3E}">
        <p14:creationId xmlns:p14="http://schemas.microsoft.com/office/powerpoint/2010/main" val="207685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1ECA-F100-4677-878C-4A40A794C164}"/>
              </a:ext>
            </a:extLst>
          </p:cNvPr>
          <p:cNvSpPr>
            <a:spLocks noGrp="1"/>
          </p:cNvSpPr>
          <p:nvPr>
            <p:ph type="title"/>
          </p:nvPr>
        </p:nvSpPr>
        <p:spPr>
          <a:xfrm>
            <a:off x="677334" y="609600"/>
            <a:ext cx="8596668" cy="1198880"/>
          </a:xfrm>
        </p:spPr>
        <p:txBody>
          <a:bodyPr>
            <a:normAutofit/>
          </a:bodyPr>
          <a:lstStyle/>
          <a:p>
            <a:pPr algn="ctr"/>
            <a:r>
              <a:rPr lang="en-US" sz="4000" dirty="0">
                <a:solidFill>
                  <a:schemeClr val="accent2">
                    <a:lumMod val="50000"/>
                  </a:schemeClr>
                </a:solidFill>
                <a:latin typeface="Congenial Black" panose="020B0604020202020204" pitchFamily="2" charset="0"/>
              </a:rPr>
              <a:t>PROJECT   TOPIC </a:t>
            </a:r>
          </a:p>
        </p:txBody>
      </p:sp>
      <p:sp>
        <p:nvSpPr>
          <p:cNvPr id="3" name="Content Placeholder 2">
            <a:extLst>
              <a:ext uri="{FF2B5EF4-FFF2-40B4-BE49-F238E27FC236}">
                <a16:creationId xmlns:a16="http://schemas.microsoft.com/office/drawing/2014/main" id="{8855CD79-5FCB-4FBB-B02D-7248AF40D4CE}"/>
              </a:ext>
            </a:extLst>
          </p:cNvPr>
          <p:cNvSpPr>
            <a:spLocks noGrp="1"/>
          </p:cNvSpPr>
          <p:nvPr>
            <p:ph idx="1"/>
          </p:nvPr>
        </p:nvSpPr>
        <p:spPr>
          <a:xfrm>
            <a:off x="677334" y="1554481"/>
            <a:ext cx="8596668" cy="4486882"/>
          </a:xfrm>
        </p:spPr>
        <p:txBody>
          <a:bodyPr>
            <a:normAutofit/>
          </a:bodyPr>
          <a:lstStyle/>
          <a:p>
            <a:pPr marL="0" indent="0" algn="ctr">
              <a:buNone/>
            </a:pPr>
            <a:r>
              <a:rPr lang="en-US" sz="3600" dirty="0">
                <a:solidFill>
                  <a:schemeClr val="accent2">
                    <a:lumMod val="75000"/>
                  </a:schemeClr>
                </a:solidFill>
                <a:latin typeface="Bahnschrift SemiBold SemiConden" panose="020B0502040204020203" pitchFamily="34" charset="0"/>
              </a:rPr>
              <a:t>GENERATION OF AUTOMATIC IMAGE CAPTIONING USING NATURAL LANGUAGE PROCESSING</a:t>
            </a:r>
          </a:p>
          <a:p>
            <a:pPr marL="0" indent="0" algn="ctr">
              <a:buNone/>
            </a:pPr>
            <a:endParaRPr lang="en-US" sz="3600" dirty="0">
              <a:solidFill>
                <a:schemeClr val="accent2">
                  <a:lumMod val="75000"/>
                </a:schemeClr>
              </a:solidFill>
              <a:latin typeface="Bahnschrift SemiBold SemiConden" panose="020B0502040204020203" pitchFamily="34" charset="0"/>
            </a:endParaRPr>
          </a:p>
          <a:p>
            <a:pPr marL="0" indent="0" algn="ctr">
              <a:buNone/>
            </a:pPr>
            <a:endParaRPr lang="en-US" sz="3600" dirty="0">
              <a:solidFill>
                <a:schemeClr val="accent2">
                  <a:lumMod val="75000"/>
                </a:schemeClr>
              </a:solidFill>
              <a:latin typeface="Bahnschrift SemiBold SemiConden" panose="020B0502040204020203" pitchFamily="34" charset="0"/>
            </a:endParaRPr>
          </a:p>
          <a:p>
            <a:pPr marL="0" indent="0" algn="ctr">
              <a:buNone/>
            </a:pPr>
            <a:r>
              <a:rPr lang="en-US" sz="3600" dirty="0">
                <a:solidFill>
                  <a:schemeClr val="accent2">
                    <a:lumMod val="75000"/>
                  </a:schemeClr>
                </a:solidFill>
                <a:latin typeface="Bahnschrift SemiBold SemiConden" panose="020B0502040204020203" pitchFamily="34" charset="0"/>
              </a:rPr>
              <a:t>  :</a:t>
            </a:r>
            <a:r>
              <a:rPr lang="en-US" sz="3600" dirty="0">
                <a:solidFill>
                  <a:schemeClr val="accent2">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FOX</a:t>
            </a:r>
          </a:p>
        </p:txBody>
      </p:sp>
      <p:pic>
        <p:nvPicPr>
          <p:cNvPr id="5" name="Picture 4" descr="A picture containing clipart&#10;&#10;Description automatically generated">
            <a:extLst>
              <a:ext uri="{FF2B5EF4-FFF2-40B4-BE49-F238E27FC236}">
                <a16:creationId xmlns:a16="http://schemas.microsoft.com/office/drawing/2014/main" id="{AB7B335B-713C-4327-AF76-1C24C679F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80" y="3322321"/>
            <a:ext cx="2763520" cy="3108960"/>
          </a:xfrm>
          <a:prstGeom prst="rect">
            <a:avLst/>
          </a:prstGeom>
        </p:spPr>
      </p:pic>
    </p:spTree>
    <p:extLst>
      <p:ext uri="{BB962C8B-B14F-4D97-AF65-F5344CB8AC3E}">
        <p14:creationId xmlns:p14="http://schemas.microsoft.com/office/powerpoint/2010/main" val="250246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E3AC-E7C7-4AB5-B94D-1373462F8AC4}"/>
              </a:ext>
            </a:extLst>
          </p:cNvPr>
          <p:cNvSpPr>
            <a:spLocks noGrp="1"/>
          </p:cNvSpPr>
          <p:nvPr>
            <p:ph type="title"/>
          </p:nvPr>
        </p:nvSpPr>
        <p:spPr/>
        <p:txBody>
          <a:bodyPr>
            <a:normAutofit/>
          </a:bodyPr>
          <a:lstStyle/>
          <a:p>
            <a:pPr algn="ctr"/>
            <a:r>
              <a:rPr lang="en-US" sz="4000" dirty="0">
                <a:solidFill>
                  <a:schemeClr val="accent2">
                    <a:lumMod val="50000"/>
                  </a:schemeClr>
                </a:solidFill>
                <a:latin typeface="Congenial Black" panose="02000503040000020004" pitchFamily="2" charset="0"/>
              </a:rPr>
              <a:t>STATEMENT  OF  PROJECT OBJECTIVES</a:t>
            </a:r>
          </a:p>
        </p:txBody>
      </p:sp>
      <p:sp>
        <p:nvSpPr>
          <p:cNvPr id="3" name="Content Placeholder 2">
            <a:extLst>
              <a:ext uri="{FF2B5EF4-FFF2-40B4-BE49-F238E27FC236}">
                <a16:creationId xmlns:a16="http://schemas.microsoft.com/office/drawing/2014/main" id="{5A22F294-ED25-4C62-AB4E-677ADDF30EC4}"/>
              </a:ext>
            </a:extLst>
          </p:cNvPr>
          <p:cNvSpPr>
            <a:spLocks noGrp="1"/>
          </p:cNvSpPr>
          <p:nvPr>
            <p:ph idx="1"/>
          </p:nvPr>
        </p:nvSpPr>
        <p:spPr/>
        <p:txBody>
          <a:bodyPr>
            <a:normAutofit fontScale="92500" lnSpcReduction="20000"/>
          </a:bodyPr>
          <a:lstStyle/>
          <a:p>
            <a:pPr algn="just"/>
            <a:r>
              <a:rPr lang="en-US" sz="3200" dirty="0">
                <a:solidFill>
                  <a:schemeClr val="accent2">
                    <a:lumMod val="75000"/>
                  </a:schemeClr>
                </a:solidFill>
              </a:rPr>
              <a:t>To create a thorough picture caption strategy, we will combine techniques from computer vision and natural language processing. This function will be in charge of creating computer-generated natural captions of any images that are given.</a:t>
            </a:r>
          </a:p>
          <a:p>
            <a:pPr algn="just"/>
            <a:r>
              <a:rPr lang="en-US" sz="3200" dirty="0">
                <a:solidFill>
                  <a:schemeClr val="accent2">
                    <a:lumMod val="75000"/>
                  </a:schemeClr>
                </a:solidFill>
              </a:rPr>
              <a:t>In this project, we are training a language model which will produce coherent descriptions of the given images.</a:t>
            </a:r>
          </a:p>
          <a:p>
            <a:pPr marL="0" indent="0" algn="just">
              <a:buNone/>
            </a:pPr>
            <a:endParaRPr lang="en-US" sz="3200" dirty="0">
              <a:solidFill>
                <a:schemeClr val="accent2">
                  <a:lumMod val="75000"/>
                </a:schemeClr>
              </a:solidFill>
            </a:endParaRPr>
          </a:p>
        </p:txBody>
      </p:sp>
    </p:spTree>
    <p:extLst>
      <p:ext uri="{BB962C8B-B14F-4D97-AF65-F5344CB8AC3E}">
        <p14:creationId xmlns:p14="http://schemas.microsoft.com/office/powerpoint/2010/main" val="282894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2628-DB32-4976-95AD-94A63F75F6A2}"/>
              </a:ext>
            </a:extLst>
          </p:cNvPr>
          <p:cNvSpPr>
            <a:spLocks noGrp="1"/>
          </p:cNvSpPr>
          <p:nvPr>
            <p:ph type="title"/>
          </p:nvPr>
        </p:nvSpPr>
        <p:spPr/>
        <p:txBody>
          <a:bodyPr>
            <a:normAutofit/>
          </a:bodyPr>
          <a:lstStyle/>
          <a:p>
            <a:pPr algn="ctr"/>
            <a:r>
              <a:rPr lang="en-US" sz="4800" b="1" dirty="0">
                <a:solidFill>
                  <a:schemeClr val="accent2">
                    <a:lumMod val="50000"/>
                  </a:schemeClr>
                </a:solidFill>
                <a:latin typeface="Congenial Black" panose="02000503040000020004" pitchFamily="2" charset="0"/>
              </a:rPr>
              <a:t>STATEMENT OF VALUE </a:t>
            </a:r>
          </a:p>
        </p:txBody>
      </p:sp>
      <p:sp>
        <p:nvSpPr>
          <p:cNvPr id="3" name="Content Placeholder 2">
            <a:extLst>
              <a:ext uri="{FF2B5EF4-FFF2-40B4-BE49-F238E27FC236}">
                <a16:creationId xmlns:a16="http://schemas.microsoft.com/office/drawing/2014/main" id="{3B4DFC31-8111-403A-A716-1EAD212267D0}"/>
              </a:ext>
            </a:extLst>
          </p:cNvPr>
          <p:cNvSpPr>
            <a:spLocks noGrp="1"/>
          </p:cNvSpPr>
          <p:nvPr>
            <p:ph idx="1"/>
          </p:nvPr>
        </p:nvSpPr>
        <p:spPr>
          <a:xfrm>
            <a:off x="677334" y="1686561"/>
            <a:ext cx="8596668" cy="4354802"/>
          </a:xfrm>
        </p:spPr>
        <p:txBody>
          <a:bodyPr>
            <a:normAutofit/>
          </a:bodyPr>
          <a:lstStyle/>
          <a:p>
            <a:pPr marL="0" indent="0">
              <a:buNone/>
            </a:pPr>
            <a:r>
              <a:rPr lang="en-US" sz="3200" dirty="0">
                <a:solidFill>
                  <a:schemeClr val="accent2">
                    <a:lumMod val="75000"/>
                  </a:schemeClr>
                </a:solidFill>
                <a:latin typeface="Calibri" panose="020F0502020204030204" pitchFamily="34" charset="0"/>
                <a:cs typeface="Calibri" panose="020F0502020204030204" pitchFamily="34" charset="0"/>
              </a:rPr>
              <a:t>Search engines implement automated picture captioning to extract and provide relevant search results to users based on annotation keywords, to categorize personal multimedia collections, for automatic product labeling in online catalogs, in computer vision development, and other fields of business and research.</a:t>
            </a:r>
          </a:p>
        </p:txBody>
      </p:sp>
    </p:spTree>
    <p:extLst>
      <p:ext uri="{BB962C8B-B14F-4D97-AF65-F5344CB8AC3E}">
        <p14:creationId xmlns:p14="http://schemas.microsoft.com/office/powerpoint/2010/main" val="55539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19-01ED-4B71-B8AA-E22CA3345BB7}"/>
              </a:ext>
            </a:extLst>
          </p:cNvPr>
          <p:cNvSpPr>
            <a:spLocks noGrp="1"/>
          </p:cNvSpPr>
          <p:nvPr>
            <p:ph type="title"/>
          </p:nvPr>
        </p:nvSpPr>
        <p:spPr/>
        <p:txBody>
          <a:bodyPr>
            <a:normAutofit fontScale="90000"/>
          </a:bodyPr>
          <a:lstStyle/>
          <a:p>
            <a:pPr algn="ctr"/>
            <a:r>
              <a:rPr lang="en-US" sz="4800" dirty="0">
                <a:solidFill>
                  <a:schemeClr val="accent2">
                    <a:lumMod val="50000"/>
                  </a:schemeClr>
                </a:solidFill>
                <a:latin typeface="Congenial Black" panose="02000503040000020004" pitchFamily="2" charset="0"/>
              </a:rPr>
              <a:t>REVIEW OF STATE OF WORK AND RELEVANT WORKS</a:t>
            </a:r>
          </a:p>
        </p:txBody>
      </p:sp>
      <p:sp>
        <p:nvSpPr>
          <p:cNvPr id="3" name="Content Placeholder 2">
            <a:extLst>
              <a:ext uri="{FF2B5EF4-FFF2-40B4-BE49-F238E27FC236}">
                <a16:creationId xmlns:a16="http://schemas.microsoft.com/office/drawing/2014/main" id="{D58BCB6D-EE1F-498A-A28C-597F1334B827}"/>
              </a:ext>
            </a:extLst>
          </p:cNvPr>
          <p:cNvSpPr>
            <a:spLocks noGrp="1"/>
          </p:cNvSpPr>
          <p:nvPr>
            <p:ph idx="1"/>
          </p:nvPr>
        </p:nvSpPr>
        <p:spPr/>
        <p:txBody>
          <a:bodyPr/>
          <a:lstStyle/>
          <a:p>
            <a:pPr algn="ctr">
              <a:buFont typeface="Arial" panose="020B0604020202020204" pitchFamily="34" charset="0"/>
              <a:buChar char="•"/>
            </a:pPr>
            <a:endParaRPr lang="en-US" b="1" dirty="0">
              <a:solidFill>
                <a:schemeClr val="accent2">
                  <a:lumMod val="50000"/>
                </a:schemeClr>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dirty="0">
                <a:solidFill>
                  <a:schemeClr val="accent2">
                    <a:lumMod val="50000"/>
                  </a:schemeClr>
                </a:solidFill>
                <a:latin typeface="Calibri" panose="020F0502020204030204" pitchFamily="34" charset="0"/>
                <a:cs typeface="Calibri" panose="020F0502020204030204" pitchFamily="34" charset="0"/>
              </a:rPr>
              <a:t>https://github.com/christiandimaio/Image-Captioning-with-Python</a:t>
            </a:r>
          </a:p>
          <a:p>
            <a:pPr algn="just">
              <a:buFont typeface="Arial" panose="020B0604020202020204" pitchFamily="34" charset="0"/>
              <a:buChar char="•"/>
            </a:pPr>
            <a:r>
              <a:rPr lang="en-US" b="1" dirty="0">
                <a:solidFill>
                  <a:schemeClr val="accent2">
                    <a:lumMod val="50000"/>
                  </a:schemeClr>
                </a:solidFill>
                <a:latin typeface="Calibri" panose="020F0502020204030204" pitchFamily="34" charset="0"/>
                <a:cs typeface="Calibri" panose="020F0502020204030204" pitchFamily="34" charset="0"/>
                <a:hlinkClick r:id="rId2"/>
              </a:rPr>
              <a:t>https://ieeexplore.ieee.org/document/8697360</a:t>
            </a:r>
            <a:endParaRPr lang="en-US" b="1"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406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2DBE-3728-4F44-8355-4A32C78B0295}"/>
              </a:ext>
            </a:extLst>
          </p:cNvPr>
          <p:cNvSpPr>
            <a:spLocks noGrp="1"/>
          </p:cNvSpPr>
          <p:nvPr>
            <p:ph type="title"/>
          </p:nvPr>
        </p:nvSpPr>
        <p:spPr/>
        <p:txBody>
          <a:bodyPr>
            <a:normAutofit/>
          </a:bodyPr>
          <a:lstStyle/>
          <a:p>
            <a:pPr algn="ctr"/>
            <a:r>
              <a:rPr lang="en-US" sz="4800" dirty="0">
                <a:solidFill>
                  <a:schemeClr val="accent2">
                    <a:lumMod val="50000"/>
                  </a:schemeClr>
                </a:solidFill>
                <a:latin typeface="Congenial Black" panose="02000503040000020004" pitchFamily="2" charset="0"/>
              </a:rPr>
              <a:t>APPROACH</a:t>
            </a:r>
          </a:p>
        </p:txBody>
      </p:sp>
      <p:sp>
        <p:nvSpPr>
          <p:cNvPr id="3" name="Content Placeholder 2">
            <a:extLst>
              <a:ext uri="{FF2B5EF4-FFF2-40B4-BE49-F238E27FC236}">
                <a16:creationId xmlns:a16="http://schemas.microsoft.com/office/drawing/2014/main" id="{62173EB0-A9C8-4D6A-AAC6-63C241E41AF0}"/>
              </a:ext>
            </a:extLst>
          </p:cNvPr>
          <p:cNvSpPr>
            <a:spLocks noGrp="1"/>
          </p:cNvSpPr>
          <p:nvPr>
            <p:ph idx="1"/>
          </p:nvPr>
        </p:nvSpPr>
        <p:spPr>
          <a:xfrm>
            <a:off x="677334" y="1625601"/>
            <a:ext cx="8596668" cy="4415762"/>
          </a:xfrm>
        </p:spPr>
        <p:txBody>
          <a:bodyPr/>
          <a:lstStyle/>
          <a:p>
            <a:pPr marL="0" indent="0">
              <a:buNone/>
            </a:pPr>
            <a:r>
              <a:rPr lang="en-US" sz="2400" b="1" dirty="0">
                <a:solidFill>
                  <a:schemeClr val="accent2">
                    <a:lumMod val="50000"/>
                  </a:schemeClr>
                </a:solidFill>
              </a:rPr>
              <a:t>Datasets: Flickr image Dataset from Kaggle.</a:t>
            </a:r>
            <a:endParaRPr lang="en-US" sz="2400" dirty="0">
              <a:solidFill>
                <a:schemeClr val="accent2">
                  <a:lumMod val="50000"/>
                </a:schemeClr>
              </a:solidFill>
            </a:endParaRPr>
          </a:p>
          <a:p>
            <a:pPr marL="0" indent="0">
              <a:buNone/>
            </a:pPr>
            <a:r>
              <a:rPr lang="en-US" sz="2000" b="1" dirty="0">
                <a:solidFill>
                  <a:schemeClr val="accent2">
                    <a:lumMod val="50000"/>
                  </a:schemeClr>
                </a:solidFill>
              </a:rPr>
              <a:t>Tools and technologies</a:t>
            </a:r>
            <a:r>
              <a:rPr lang="en-US" dirty="0"/>
              <a:t>: NLTK, Jupyter notebook, PyTorch, TensorFlow</a:t>
            </a:r>
          </a:p>
        </p:txBody>
      </p:sp>
    </p:spTree>
    <p:extLst>
      <p:ext uri="{BB962C8B-B14F-4D97-AF65-F5344CB8AC3E}">
        <p14:creationId xmlns:p14="http://schemas.microsoft.com/office/powerpoint/2010/main" val="342778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5305-62DF-41CF-94D2-EB8922D6E91F}"/>
              </a:ext>
            </a:extLst>
          </p:cNvPr>
          <p:cNvSpPr>
            <a:spLocks noGrp="1"/>
          </p:cNvSpPr>
          <p:nvPr>
            <p:ph type="title"/>
          </p:nvPr>
        </p:nvSpPr>
        <p:spPr/>
        <p:txBody>
          <a:bodyPr>
            <a:normAutofit/>
          </a:bodyPr>
          <a:lstStyle/>
          <a:p>
            <a:pPr algn="ctr"/>
            <a:r>
              <a:rPr lang="en-US" sz="4800" dirty="0">
                <a:solidFill>
                  <a:schemeClr val="accent2">
                    <a:lumMod val="50000"/>
                  </a:schemeClr>
                </a:solidFill>
                <a:latin typeface="Congenial Black" panose="02000503040000020004" pitchFamily="2" charset="0"/>
              </a:rPr>
              <a:t>DELIVERABLES</a:t>
            </a:r>
          </a:p>
        </p:txBody>
      </p:sp>
      <p:sp>
        <p:nvSpPr>
          <p:cNvPr id="3" name="Content Placeholder 2">
            <a:extLst>
              <a:ext uri="{FF2B5EF4-FFF2-40B4-BE49-F238E27FC236}">
                <a16:creationId xmlns:a16="http://schemas.microsoft.com/office/drawing/2014/main" id="{9A597E63-6CCB-467C-85F5-6429B9D9C732}"/>
              </a:ext>
            </a:extLst>
          </p:cNvPr>
          <p:cNvSpPr>
            <a:spLocks noGrp="1"/>
          </p:cNvSpPr>
          <p:nvPr>
            <p:ph idx="1"/>
          </p:nvPr>
        </p:nvSpPr>
        <p:spPr/>
        <p:txBody>
          <a:bodyPr/>
          <a:lstStyle/>
          <a:p>
            <a:pPr>
              <a:buFont typeface="Arial" panose="020B0604020202020204" pitchFamily="34" charset="0"/>
              <a:buChar char="•"/>
            </a:pPr>
            <a:r>
              <a:rPr lang="en-US" sz="2000" b="1" dirty="0">
                <a:solidFill>
                  <a:schemeClr val="accent2">
                    <a:lumMod val="50000"/>
                  </a:schemeClr>
                </a:solidFill>
                <a:latin typeface="Calibri" panose="020F0502020204030204" pitchFamily="34" charset="0"/>
                <a:cs typeface="Calibri" panose="020F0502020204030204" pitchFamily="34" charset="0"/>
              </a:rPr>
              <a:t>PowerPoint presentation of the project</a:t>
            </a:r>
          </a:p>
          <a:p>
            <a:pPr>
              <a:buFont typeface="Arial" panose="020B0604020202020204" pitchFamily="34" charset="0"/>
              <a:buChar char="•"/>
            </a:pPr>
            <a:r>
              <a:rPr lang="en-US" sz="2000" b="1" dirty="0">
                <a:solidFill>
                  <a:schemeClr val="accent2">
                    <a:lumMod val="50000"/>
                  </a:schemeClr>
                </a:solidFill>
                <a:latin typeface="Calibri" panose="020F0502020204030204" pitchFamily="34" charset="0"/>
                <a:cs typeface="Calibri" panose="020F0502020204030204" pitchFamily="34" charset="0"/>
              </a:rPr>
              <a:t>Project report</a:t>
            </a:r>
          </a:p>
          <a:p>
            <a:pPr>
              <a:buFont typeface="Arial" panose="020B0604020202020204" pitchFamily="34" charset="0"/>
              <a:buChar char="•"/>
            </a:pPr>
            <a:r>
              <a:rPr lang="en-US" sz="2000" b="1" dirty="0">
                <a:solidFill>
                  <a:schemeClr val="accent2">
                    <a:lumMod val="50000"/>
                  </a:schemeClr>
                </a:solidFill>
                <a:latin typeface="Calibri" panose="020F0502020204030204" pitchFamily="34" charset="0"/>
                <a:cs typeface="Calibri" panose="020F0502020204030204" pitchFamily="34" charset="0"/>
              </a:rPr>
              <a:t>Project source files</a:t>
            </a:r>
          </a:p>
          <a:p>
            <a:pPr>
              <a:buFont typeface="Arial" panose="020B0604020202020204" pitchFamily="34" charset="0"/>
              <a:buChar char="•"/>
            </a:pPr>
            <a:r>
              <a:rPr lang="en-US" sz="2000" b="1" dirty="0">
                <a:solidFill>
                  <a:schemeClr val="accent2">
                    <a:lumMod val="50000"/>
                  </a:schemeClr>
                </a:solidFill>
                <a:latin typeface="Calibri" panose="020F0502020204030204" pitchFamily="34" charset="0"/>
                <a:cs typeface="Calibri" panose="020F0502020204030204" pitchFamily="34" charset="0"/>
              </a:rPr>
              <a:t>Project demo video </a:t>
            </a:r>
          </a:p>
          <a:p>
            <a:pPr>
              <a:buFont typeface="Arial" panose="020B0604020202020204" pitchFamily="34" charset="0"/>
              <a:buChar char="•"/>
            </a:pPr>
            <a:r>
              <a:rPr lang="en-US" sz="2000" b="1" dirty="0">
                <a:solidFill>
                  <a:schemeClr val="accent2">
                    <a:lumMod val="50000"/>
                  </a:schemeClr>
                </a:solidFill>
                <a:latin typeface="Calibri" panose="020F0502020204030204" pitchFamily="34" charset="0"/>
                <a:cs typeface="Calibri" panose="020F0502020204030204" pitchFamily="34" charset="0"/>
              </a:rPr>
              <a:t>Project code and .MD file on </a:t>
            </a:r>
            <a:r>
              <a:rPr lang="en-US" sz="2000" b="1" dirty="0" err="1">
                <a:solidFill>
                  <a:schemeClr val="accent2">
                    <a:lumMod val="50000"/>
                  </a:schemeClr>
                </a:solidFill>
                <a:latin typeface="Calibri" panose="020F0502020204030204" pitchFamily="34" charset="0"/>
                <a:cs typeface="Calibri" panose="020F0502020204030204" pitchFamily="34" charset="0"/>
              </a:rPr>
              <a:t>Github</a:t>
            </a:r>
            <a:r>
              <a:rPr lang="en-US" sz="2000" b="1" dirty="0">
                <a:solidFill>
                  <a:schemeClr val="accent2">
                    <a:lumMod val="50000"/>
                  </a:schemeClr>
                </a:solidFill>
                <a:latin typeface="Calibri" panose="020F0502020204030204" pitchFamily="34" charset="0"/>
                <a:cs typeface="Calibri" panose="020F0502020204030204" pitchFamily="34" charset="0"/>
              </a:rPr>
              <a:t> </a:t>
            </a:r>
            <a:r>
              <a:rPr lang="en-US" sz="2000" b="1" dirty="0" err="1">
                <a:solidFill>
                  <a:schemeClr val="accent2">
                    <a:lumMod val="50000"/>
                  </a:schemeClr>
                </a:solidFill>
                <a:latin typeface="Calibri" panose="020F0502020204030204" pitchFamily="34" charset="0"/>
                <a:cs typeface="Calibri" panose="020F0502020204030204" pitchFamily="34" charset="0"/>
              </a:rPr>
              <a:t>Respository</a:t>
            </a:r>
            <a:endParaRPr lang="en-US" sz="2000" b="1" dirty="0">
              <a:solidFill>
                <a:schemeClr val="accent2">
                  <a:lumMod val="50000"/>
                </a:schemeClr>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87777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8824-DCA8-4322-9880-441B5CDA6B5E}"/>
              </a:ext>
            </a:extLst>
          </p:cNvPr>
          <p:cNvSpPr>
            <a:spLocks noGrp="1"/>
          </p:cNvSpPr>
          <p:nvPr>
            <p:ph type="title"/>
          </p:nvPr>
        </p:nvSpPr>
        <p:spPr/>
        <p:txBody>
          <a:bodyPr>
            <a:normAutofit/>
          </a:bodyPr>
          <a:lstStyle/>
          <a:p>
            <a:pPr algn="ctr"/>
            <a:r>
              <a:rPr lang="en-US" sz="4800" dirty="0">
                <a:solidFill>
                  <a:schemeClr val="accent2">
                    <a:lumMod val="50000"/>
                  </a:schemeClr>
                </a:solidFill>
                <a:latin typeface="Congenial Black" panose="02000503040000020004" pitchFamily="2" charset="0"/>
              </a:rPr>
              <a:t>EVALUATION  METHODOLOGY</a:t>
            </a:r>
          </a:p>
        </p:txBody>
      </p:sp>
      <p:sp>
        <p:nvSpPr>
          <p:cNvPr id="3" name="Content Placeholder 2">
            <a:extLst>
              <a:ext uri="{FF2B5EF4-FFF2-40B4-BE49-F238E27FC236}">
                <a16:creationId xmlns:a16="http://schemas.microsoft.com/office/drawing/2014/main" id="{68A31D27-6C64-489E-AF66-40A2A953AC33}"/>
              </a:ext>
            </a:extLst>
          </p:cNvPr>
          <p:cNvSpPr>
            <a:spLocks noGrp="1"/>
          </p:cNvSpPr>
          <p:nvPr>
            <p:ph idx="1"/>
          </p:nvPr>
        </p:nvSpPr>
        <p:spPr/>
        <p:txBody>
          <a:bodyPr>
            <a:normAutofit fontScale="92500"/>
          </a:bodyPr>
          <a:lstStyle/>
          <a:p>
            <a:pPr marL="0" indent="0">
              <a:buNone/>
            </a:pPr>
            <a:r>
              <a:rPr lang="en-US" sz="2800" b="1" dirty="0">
                <a:solidFill>
                  <a:schemeClr val="accent2">
                    <a:lumMod val="50000"/>
                  </a:schemeClr>
                </a:solidFill>
                <a:latin typeface="Calibri" panose="020F0502020204030204" pitchFamily="34" charset="0"/>
                <a:cs typeface="Calibri" panose="020F0502020204030204" pitchFamily="34" charset="0"/>
              </a:rPr>
              <a:t>Based on the captions produced they should be appropriate to the images given as input from the dataset.</a:t>
            </a:r>
          </a:p>
          <a:p>
            <a:pPr marL="0" indent="0">
              <a:buNone/>
            </a:pPr>
            <a:r>
              <a:rPr lang="en-US" sz="2800" b="1" dirty="0">
                <a:solidFill>
                  <a:schemeClr val="accent2">
                    <a:lumMod val="50000"/>
                  </a:schemeClr>
                </a:solidFill>
                <a:latin typeface="Calibri" panose="020F0502020204030204" pitchFamily="34" charset="0"/>
                <a:cs typeface="Calibri" panose="020F0502020204030204" pitchFamily="34" charset="0"/>
              </a:rPr>
              <a:t>BLEU: It is the score on how well our model translates the image to the description</a:t>
            </a:r>
          </a:p>
          <a:p>
            <a:pPr marL="0" indent="0">
              <a:buNone/>
            </a:pPr>
            <a:r>
              <a:rPr lang="en-US" sz="2800" b="1" dirty="0">
                <a:solidFill>
                  <a:schemeClr val="accent2">
                    <a:lumMod val="50000"/>
                  </a:schemeClr>
                </a:solidFill>
                <a:latin typeface="Calibri" panose="020F0502020204030204" pitchFamily="34" charset="0"/>
                <a:cs typeface="Calibri" panose="020F0502020204030204" pitchFamily="34" charset="0"/>
              </a:rPr>
              <a:t>METEOR: Meteor score gives us how well our outcome and predicted text match.</a:t>
            </a:r>
          </a:p>
          <a:p>
            <a:pPr marL="0" indent="0">
              <a:buNone/>
            </a:pPr>
            <a:r>
              <a:rPr lang="en-US" sz="2800" b="1" dirty="0">
                <a:solidFill>
                  <a:schemeClr val="accent2">
                    <a:lumMod val="50000"/>
                  </a:schemeClr>
                </a:solidFill>
                <a:latin typeface="Calibri" panose="020F0502020204030204" pitchFamily="34" charset="0"/>
                <a:cs typeface="Calibri" panose="020F0502020204030204" pitchFamily="34" charset="0"/>
              </a:rPr>
              <a:t>argmax ACCURACY: It is calculated to see batch improvements while training our model.</a:t>
            </a:r>
          </a:p>
        </p:txBody>
      </p:sp>
    </p:spTree>
    <p:extLst>
      <p:ext uri="{BB962C8B-B14F-4D97-AF65-F5344CB8AC3E}">
        <p14:creationId xmlns:p14="http://schemas.microsoft.com/office/powerpoint/2010/main" val="28405951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283</TotalTime>
  <Words>280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Bahnschrift SemiBold SemiConden</vt:lpstr>
      <vt:lpstr>Calibri</vt:lpstr>
      <vt:lpstr>Cascadia Code SemiLight</vt:lpstr>
      <vt:lpstr>Congenial Black</vt:lpstr>
      <vt:lpstr>Trebuchet MS</vt:lpstr>
      <vt:lpstr>Wingdings 3</vt:lpstr>
      <vt:lpstr>Facet</vt:lpstr>
      <vt:lpstr>NATURAL LANGUAGE PROCESSING</vt:lpstr>
      <vt:lpstr>PROJECT   TOPIC </vt:lpstr>
      <vt:lpstr>STATEMENT  OF  PROJECT OBJECTIVES</vt:lpstr>
      <vt:lpstr>STATEMENT OF VALUE </vt:lpstr>
      <vt:lpstr>REVIEW OF STATE OF WORK AND RELEVANT WORKS</vt:lpstr>
      <vt:lpstr>APPROACH</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charitha pally</dc:creator>
  <cp:lastModifiedBy>Deepala, Vineeth Kumar</cp:lastModifiedBy>
  <cp:revision>3</cp:revision>
  <dcterms:created xsi:type="dcterms:W3CDTF">2022-03-31T02:03:00Z</dcterms:created>
  <dcterms:modified xsi:type="dcterms:W3CDTF">2022-05-13T17:19:59Z</dcterms:modified>
</cp:coreProperties>
</file>