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7" r:id="rId4"/>
    <p:sldId id="258" r:id="rId5"/>
    <p:sldId id="268" r:id="rId6"/>
    <p:sldId id="269" r:id="rId7"/>
    <p:sldId id="270"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61" d="100"/>
          <a:sy n="61" d="100"/>
        </p:scale>
        <p:origin x="884" y="6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28-Apr-2021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28-Apr-2021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28-Apr-2021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28-Apr-2021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28-Apr-2021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28-Apr-2021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28-Apr-2021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28-Apr-2021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28-Apr-2021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28-Apr-2021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717331"/>
            <a:ext cx="4098175" cy="3733800"/>
          </a:xfrm>
        </p:spPr>
        <p:txBody>
          <a:bodyPr>
            <a:noAutofit/>
          </a:bodyPr>
          <a:lstStyle/>
          <a:p>
            <a:r>
              <a:rPr lang="en-US" sz="7200" dirty="0"/>
              <a:t>Cardio Vascular Disease</a:t>
            </a:r>
            <a:br>
              <a:rPr lang="en-US" sz="7200" dirty="0"/>
            </a:br>
            <a:r>
              <a:rPr lang="en-US" sz="7200" dirty="0"/>
              <a:t>(CVD) </a:t>
            </a:r>
          </a:p>
        </p:txBody>
      </p:sp>
      <p:sp>
        <p:nvSpPr>
          <p:cNvPr id="3" name="Subtitle 2"/>
          <p:cNvSpPr>
            <a:spLocks noGrp="1"/>
          </p:cNvSpPr>
          <p:nvPr>
            <p:ph type="subTitle" idx="1"/>
          </p:nvPr>
        </p:nvSpPr>
        <p:spPr>
          <a:xfrm>
            <a:off x="626225" y="4572000"/>
            <a:ext cx="4098175" cy="1295400"/>
          </a:xfrm>
        </p:spPr>
        <p:txBody>
          <a:bodyPr>
            <a:normAutofit lnSpcReduction="10000"/>
          </a:bodyPr>
          <a:lstStyle/>
          <a:p>
            <a:r>
              <a:rPr lang="en-US" dirty="0"/>
              <a:t>TEAM 15</a:t>
            </a:r>
          </a:p>
          <a:p>
            <a:r>
              <a:rPr lang="en-US" dirty="0" err="1"/>
              <a:t>Deepakvanshikumar</a:t>
            </a:r>
            <a:r>
              <a:rPr lang="en-US" dirty="0"/>
              <a:t> Tuniya</a:t>
            </a:r>
          </a:p>
          <a:p>
            <a:r>
              <a:rPr lang="en-US" dirty="0"/>
              <a:t>Komal </a:t>
            </a:r>
            <a:r>
              <a:rPr lang="en-US" dirty="0" err="1"/>
              <a:t>PimPARIYA</a:t>
            </a:r>
            <a:endParaRPr lang="en-US" dirty="0"/>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Context &amp; Problem Statement</a:t>
            </a:r>
          </a:p>
        </p:txBody>
      </p:sp>
      <p:sp>
        <p:nvSpPr>
          <p:cNvPr id="3" name="Content Placeholder 2"/>
          <p:cNvSpPr>
            <a:spLocks noGrp="1"/>
          </p:cNvSpPr>
          <p:nvPr>
            <p:ph idx="1"/>
          </p:nvPr>
        </p:nvSpPr>
        <p:spPr/>
        <p:txBody>
          <a:bodyPr/>
          <a:lstStyle/>
          <a:p>
            <a:endParaRPr lang="en-US" dirty="0"/>
          </a:p>
          <a:p>
            <a:r>
              <a:rPr lang="en-US" dirty="0"/>
              <a:t>Healthcare company going through CVD reports of patient to check who is at risk of diseases and if they can apply control measures to prevent those who are at borderline as the disease is number 1 cause of death globally.</a:t>
            </a:r>
          </a:p>
          <a:p>
            <a:r>
              <a:rPr lang="en-US" dirty="0"/>
              <a:t>Healthcare consultant looking into Cardiovascular Disease(CVD) Patient examination results to predict if they have CVD or not by model comparison technique.</a:t>
            </a:r>
          </a:p>
          <a:p>
            <a:r>
              <a:rPr lang="en-US" dirty="0"/>
              <a:t>Focusing on the patients that don’t have CVD and to check on risk factors and aspects like alcohol consumption and smoking if done in excess can affect them with CVD.</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Tackling Business Idea.</a:t>
            </a:r>
          </a:p>
        </p:txBody>
      </p:sp>
      <p:sp>
        <p:nvSpPr>
          <p:cNvPr id="3" name="Content Placeholder 2"/>
          <p:cNvSpPr>
            <a:spLocks noGrp="1"/>
          </p:cNvSpPr>
          <p:nvPr>
            <p:ph sz="half" idx="1"/>
          </p:nvPr>
        </p:nvSpPr>
        <p:spPr>
          <a:xfrm>
            <a:off x="1066800" y="1825624"/>
            <a:ext cx="6705600" cy="4575175"/>
          </a:xfrm>
        </p:spPr>
        <p:txBody>
          <a:bodyPr>
            <a:normAutofit/>
          </a:bodyPr>
          <a:lstStyle/>
          <a:p>
            <a:r>
              <a:rPr lang="en-US" sz="2200" dirty="0"/>
              <a:t>Patient profile would be different based on health and lifestyle patterns. </a:t>
            </a:r>
          </a:p>
          <a:p>
            <a:r>
              <a:rPr lang="en-US" sz="2200" dirty="0"/>
              <a:t>To achieve the goal patients will be segregated on their habits such as smoker or non-smoker and consumption of alcohol.</a:t>
            </a:r>
          </a:p>
          <a:p>
            <a:r>
              <a:rPr lang="en-US" sz="2200" dirty="0"/>
              <a:t>Paying more attention to people who don’t have CVD but can have the diseases if frequency of their habits increase.</a:t>
            </a:r>
          </a:p>
          <a:p>
            <a:r>
              <a:rPr lang="en-US" sz="2200" dirty="0"/>
              <a:t>The company has factual information, information given by the patient and results of medical examination to support business problem.</a:t>
            </a:r>
          </a:p>
        </p:txBody>
      </p:sp>
      <p:sp>
        <p:nvSpPr>
          <p:cNvPr id="8" name="Content Placeholder 3">
            <a:extLst>
              <a:ext uri="{FF2B5EF4-FFF2-40B4-BE49-F238E27FC236}">
                <a16:creationId xmlns:a16="http://schemas.microsoft.com/office/drawing/2014/main" id="{BAB653A7-2577-4F24-ABAB-29438383E82F}"/>
              </a:ext>
            </a:extLst>
          </p:cNvPr>
          <p:cNvSpPr>
            <a:spLocks noGrp="1"/>
          </p:cNvSpPr>
          <p:nvPr>
            <p:ph sz="half" idx="2"/>
          </p:nvPr>
        </p:nvSpPr>
        <p:spPr>
          <a:xfrm>
            <a:off x="8229600" y="2133600"/>
            <a:ext cx="3200400" cy="3508376"/>
          </a:xfrm>
        </p:spPr>
        <p:txBody>
          <a:bodyPr>
            <a:normAutofit/>
          </a:bodyPr>
          <a:lstStyle/>
          <a:p>
            <a:r>
              <a:rPr lang="en-US" sz="4000" dirty="0"/>
              <a:t>Resources:</a:t>
            </a:r>
          </a:p>
          <a:p>
            <a:pPr marL="457200" indent="-457200">
              <a:buFont typeface="+mj-lt"/>
              <a:buAutoNum type="arabicPeriod"/>
            </a:pPr>
            <a:r>
              <a:rPr lang="en-US" sz="4000" dirty="0">
                <a:solidFill>
                  <a:srgbClr val="C00000"/>
                </a:solidFill>
              </a:rPr>
              <a:t>Excel</a:t>
            </a:r>
          </a:p>
          <a:p>
            <a:pPr marL="457200" indent="-457200">
              <a:buFont typeface="+mj-lt"/>
              <a:buAutoNum type="arabicPeriod"/>
            </a:pPr>
            <a:r>
              <a:rPr lang="en-US" sz="4000" dirty="0">
                <a:solidFill>
                  <a:srgbClr val="C00000"/>
                </a:solidFill>
              </a:rPr>
              <a:t>Python</a:t>
            </a:r>
          </a:p>
          <a:p>
            <a:pPr marL="457200" indent="-457200">
              <a:buFont typeface="+mj-lt"/>
              <a:buAutoNum type="arabicPeriod"/>
            </a:pPr>
            <a:r>
              <a:rPr lang="en-US" sz="4000" dirty="0">
                <a:solidFill>
                  <a:srgbClr val="C00000"/>
                </a:solidFill>
              </a:rPr>
              <a:t>SAS</a:t>
            </a:r>
          </a:p>
        </p:txBody>
      </p:sp>
    </p:spTree>
    <p:extLst>
      <p:ext uri="{BB962C8B-B14F-4D97-AF65-F5344CB8AC3E}">
        <p14:creationId xmlns:p14="http://schemas.microsoft.com/office/powerpoint/2010/main" val="212962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Data Description and Data Visualization</a:t>
            </a:r>
          </a:p>
        </p:txBody>
      </p:sp>
      <p:sp>
        <p:nvSpPr>
          <p:cNvPr id="12" name="Content Placeholder 2">
            <a:extLst>
              <a:ext uri="{FF2B5EF4-FFF2-40B4-BE49-F238E27FC236}">
                <a16:creationId xmlns:a16="http://schemas.microsoft.com/office/drawing/2014/main" id="{AD9B361B-4C0D-4DAA-93C0-F41C43FEB3CF}"/>
              </a:ext>
            </a:extLst>
          </p:cNvPr>
          <p:cNvSpPr>
            <a:spLocks noGrp="1"/>
          </p:cNvSpPr>
          <p:nvPr>
            <p:ph sz="half" idx="1"/>
          </p:nvPr>
        </p:nvSpPr>
        <p:spPr>
          <a:xfrm>
            <a:off x="1066800" y="1905001"/>
            <a:ext cx="4800600" cy="4686298"/>
          </a:xfrm>
        </p:spPr>
        <p:txBody>
          <a:bodyPr>
            <a:noAutofit/>
          </a:bodyPr>
          <a:lstStyle/>
          <a:p>
            <a:r>
              <a:rPr lang="en-US" sz="2300" dirty="0"/>
              <a:t>Data consist of 70,000 rows, 13 observations, 4 binary variables, 1 categorical variable, 5 continuous variables and target variable ‘cardio’.</a:t>
            </a:r>
          </a:p>
          <a:p>
            <a:r>
              <a:rPr lang="en-US" sz="2300" dirty="0"/>
              <a:t>Bar plot of variable smoke and alcohol which is segregated on the basis of patients with cardiovascular diseases and patient without it.</a:t>
            </a:r>
          </a:p>
          <a:p>
            <a:r>
              <a:rPr lang="en-US" sz="2300" dirty="0"/>
              <a:t>Target variable is well balanced with 50.7% patients having CVD and 49.3% not having CVD. </a:t>
            </a:r>
          </a:p>
        </p:txBody>
      </p:sp>
      <p:pic>
        <p:nvPicPr>
          <p:cNvPr id="7" name="Content Placeholder 6">
            <a:extLst>
              <a:ext uri="{FF2B5EF4-FFF2-40B4-BE49-F238E27FC236}">
                <a16:creationId xmlns:a16="http://schemas.microsoft.com/office/drawing/2014/main" id="{C078ED1D-B9C9-4803-90F3-71E5421B8230}"/>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096000" y="1943102"/>
            <a:ext cx="5943600" cy="4686298"/>
          </a:xfrm>
          <a:prstGeom prst="rect">
            <a:avLst/>
          </a:prstGeom>
          <a:noFill/>
          <a:ln>
            <a:noFill/>
          </a:ln>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2700" y="457200"/>
            <a:ext cx="3932237" cy="1524000"/>
          </a:xfrm>
        </p:spPr>
        <p:txBody>
          <a:bodyPr anchor="b">
            <a:noAutofit/>
          </a:bodyPr>
          <a:lstStyle/>
          <a:p>
            <a:r>
              <a:rPr lang="en-US" sz="4400" dirty="0"/>
              <a:t>Data Mining Models:</a:t>
            </a:r>
          </a:p>
        </p:txBody>
      </p:sp>
      <p:sp>
        <p:nvSpPr>
          <p:cNvPr id="3" name="Content Placeholder 2"/>
          <p:cNvSpPr>
            <a:spLocks noGrp="1"/>
          </p:cNvSpPr>
          <p:nvPr>
            <p:ph idx="1"/>
          </p:nvPr>
        </p:nvSpPr>
        <p:spPr>
          <a:xfrm>
            <a:off x="609600" y="457201"/>
            <a:ext cx="5943600" cy="5943600"/>
          </a:xfrm>
        </p:spPr>
        <p:txBody>
          <a:bodyPr>
            <a:noAutofit/>
          </a:bodyPr>
          <a:lstStyle/>
          <a:p>
            <a:r>
              <a:rPr lang="en-US" sz="3100" dirty="0"/>
              <a:t>Target  variable ‘Cardio’ is used for prediction of data.</a:t>
            </a:r>
          </a:p>
          <a:p>
            <a:r>
              <a:rPr lang="en-US" sz="3100" dirty="0"/>
              <a:t>Outcome variable is a binary variable with patients having CVD as ‘1’ and those who don’t as ‘0’.</a:t>
            </a:r>
          </a:p>
          <a:p>
            <a:r>
              <a:rPr lang="en-US" sz="3100" dirty="0"/>
              <a:t>As data is binary, classification data mining models are used for prediction of business problem.</a:t>
            </a:r>
          </a:p>
          <a:p>
            <a:r>
              <a:rPr lang="en-US" sz="3100" dirty="0"/>
              <a:t>Four top performing data mining models have been applied.</a:t>
            </a:r>
          </a:p>
        </p:txBody>
      </p:sp>
      <p:sp>
        <p:nvSpPr>
          <p:cNvPr id="8" name="Text Placeholder 3">
            <a:extLst>
              <a:ext uri="{FF2B5EF4-FFF2-40B4-BE49-F238E27FC236}">
                <a16:creationId xmlns:a16="http://schemas.microsoft.com/office/drawing/2014/main" id="{922AE886-B28D-4A8E-A0A8-04CB991189CB}"/>
              </a:ext>
            </a:extLst>
          </p:cNvPr>
          <p:cNvSpPr>
            <a:spLocks noGrp="1"/>
          </p:cNvSpPr>
          <p:nvPr>
            <p:ph type="body" sz="half" idx="2"/>
          </p:nvPr>
        </p:nvSpPr>
        <p:spPr>
          <a:xfrm>
            <a:off x="7616934" y="2209800"/>
            <a:ext cx="3932237" cy="3886200"/>
          </a:xfrm>
        </p:spPr>
        <p:txBody>
          <a:bodyPr>
            <a:normAutofit/>
          </a:bodyPr>
          <a:lstStyle/>
          <a:p>
            <a:pPr marL="457200" indent="-457200">
              <a:buFont typeface="+mj-lt"/>
              <a:buAutoNum type="arabicPeriod"/>
            </a:pPr>
            <a:r>
              <a:rPr lang="en-US" sz="3200" dirty="0"/>
              <a:t>Logistic Regression</a:t>
            </a:r>
          </a:p>
          <a:p>
            <a:pPr marL="457200" indent="-457200">
              <a:buFont typeface="+mj-lt"/>
              <a:buAutoNum type="arabicPeriod"/>
            </a:pPr>
            <a:r>
              <a:rPr lang="en-US" sz="3200" dirty="0"/>
              <a:t>Decision Tree</a:t>
            </a:r>
          </a:p>
          <a:p>
            <a:pPr marL="457200" indent="-457200">
              <a:buFont typeface="+mj-lt"/>
              <a:buAutoNum type="arabicPeriod"/>
            </a:pPr>
            <a:r>
              <a:rPr lang="en-US" sz="3200" dirty="0" err="1"/>
              <a:t>eXtreme</a:t>
            </a:r>
            <a:r>
              <a:rPr lang="en-US" sz="3200" dirty="0"/>
              <a:t> Gradient Boosting</a:t>
            </a:r>
          </a:p>
          <a:p>
            <a:pPr marL="457200" indent="-457200">
              <a:buFont typeface="+mj-lt"/>
              <a:buAutoNum type="arabicPeriod"/>
            </a:pPr>
            <a:r>
              <a:rPr lang="en-US" sz="3200" dirty="0"/>
              <a:t>Random Forest</a:t>
            </a:r>
          </a:p>
          <a:p>
            <a:endParaRPr lang="en-US" dirty="0"/>
          </a:p>
        </p:txBody>
      </p:sp>
    </p:spTree>
    <p:extLst>
      <p:ext uri="{BB962C8B-B14F-4D97-AF65-F5344CB8AC3E}">
        <p14:creationId xmlns:p14="http://schemas.microsoft.com/office/powerpoint/2010/main" val="3217420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Description</a:t>
            </a:r>
          </a:p>
        </p:txBody>
      </p:sp>
      <p:sp>
        <p:nvSpPr>
          <p:cNvPr id="3" name="Content Placeholder 2"/>
          <p:cNvSpPr>
            <a:spLocks noGrp="1"/>
          </p:cNvSpPr>
          <p:nvPr>
            <p:ph idx="1"/>
          </p:nvPr>
        </p:nvSpPr>
        <p:spPr>
          <a:xfrm>
            <a:off x="1066800" y="1676400"/>
            <a:ext cx="9677400" cy="4724400"/>
          </a:xfrm>
        </p:spPr>
        <p:txBody>
          <a:bodyPr>
            <a:normAutofit lnSpcReduction="10000"/>
          </a:bodyPr>
          <a:lstStyle/>
          <a:p>
            <a:r>
              <a:rPr lang="en-US" dirty="0"/>
              <a:t>Logistic Regression:  The regression model is used to examine relationship between binary target variable ‘cardio’ and independent variables which will have only two outcomes.</a:t>
            </a:r>
          </a:p>
          <a:p>
            <a:r>
              <a:rPr lang="en-US" dirty="0"/>
              <a:t>Decision Trees: Decision Tree is applied to implement training model which predicts target variable ‘cardio’ by learning simple decision rules inferred from prior training data.  </a:t>
            </a:r>
          </a:p>
          <a:p>
            <a:r>
              <a:rPr lang="en-US" dirty="0" err="1"/>
              <a:t>eXtreme</a:t>
            </a:r>
            <a:r>
              <a:rPr lang="en-US" dirty="0"/>
              <a:t> Gradient Boosting: This models suits well as it uses many trees where one tries to predict the target variable ‘cardio’ and another tries to predict the residual of first tree and so on.</a:t>
            </a:r>
          </a:p>
          <a:p>
            <a:r>
              <a:rPr lang="en-US" dirty="0"/>
              <a:t>Random Forest: As this is a classification problem, decision trees are generated from the training data for those who don’t have CVD. Votes are collected from each tree and best are selected by votes. Most voted tree is final prediction.</a:t>
            </a:r>
          </a:p>
        </p:txBody>
      </p:sp>
    </p:spTree>
    <p:extLst>
      <p:ext uri="{BB962C8B-B14F-4D97-AF65-F5344CB8AC3E}">
        <p14:creationId xmlns:p14="http://schemas.microsoft.com/office/powerpoint/2010/main" val="3970519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Result Discussion</a:t>
            </a:r>
          </a:p>
        </p:txBody>
      </p:sp>
      <p:sp>
        <p:nvSpPr>
          <p:cNvPr id="3" name="Content Placeholder 2"/>
          <p:cNvSpPr>
            <a:spLocks noGrp="1"/>
          </p:cNvSpPr>
          <p:nvPr>
            <p:ph sz="half" idx="1"/>
          </p:nvPr>
        </p:nvSpPr>
        <p:spPr>
          <a:xfrm>
            <a:off x="1066800" y="1524000"/>
            <a:ext cx="5715000" cy="4876799"/>
          </a:xfrm>
        </p:spPr>
        <p:txBody>
          <a:bodyPr>
            <a:normAutofit/>
          </a:bodyPr>
          <a:lstStyle/>
          <a:p>
            <a:endParaRPr lang="en-US" sz="1700" dirty="0"/>
          </a:p>
          <a:p>
            <a:r>
              <a:rPr lang="en-US" sz="1700" dirty="0"/>
              <a:t>Results of the for data mining models are based on seven measures such as model accuracy, confusion matrix, precision, recall, f1-score,support and </a:t>
            </a:r>
            <a:r>
              <a:rPr lang="en-US" sz="1700" dirty="0" err="1"/>
              <a:t>auc</a:t>
            </a:r>
            <a:r>
              <a:rPr lang="en-US" sz="1700" dirty="0"/>
              <a:t> scores.</a:t>
            </a:r>
          </a:p>
          <a:p>
            <a:r>
              <a:rPr lang="en-US" sz="1700" dirty="0"/>
              <a:t>Model accuracy is overall model performance and efficiency with consideration of other six measures.</a:t>
            </a:r>
          </a:p>
          <a:p>
            <a:r>
              <a:rPr lang="en-US" sz="1700" dirty="0"/>
              <a:t>In the bar plot, the model comparison displays accuracy scores of four models applied.  It is seen there’s negligible difference in the performance.</a:t>
            </a:r>
          </a:p>
          <a:p>
            <a:r>
              <a:rPr lang="en-US" sz="1700" dirty="0"/>
              <a:t>Logistic Regression having 70.9% accuracy, Decision Tree 72.4% , Random forest 72.8% and  </a:t>
            </a:r>
            <a:r>
              <a:rPr lang="en-US" sz="1700" dirty="0" err="1"/>
              <a:t>xGBoost</a:t>
            </a:r>
            <a:r>
              <a:rPr lang="en-US" sz="1700" dirty="0"/>
              <a:t> is the top performing model with 73.9% accuracy.</a:t>
            </a:r>
          </a:p>
          <a:p>
            <a:r>
              <a:rPr lang="en-US" sz="1700" dirty="0"/>
              <a:t>Comparing all measures, </a:t>
            </a:r>
            <a:r>
              <a:rPr lang="en-US" sz="1700" dirty="0" err="1"/>
              <a:t>xGBoost</a:t>
            </a:r>
            <a:r>
              <a:rPr lang="en-US" sz="1700" dirty="0"/>
              <a:t> is the best prediction model to predict if a patient has presence or absence of Cardiovascular Diseases(CVD).</a:t>
            </a:r>
          </a:p>
        </p:txBody>
      </p:sp>
      <p:pic>
        <p:nvPicPr>
          <p:cNvPr id="5" name="Content Placeholder 4">
            <a:extLst>
              <a:ext uri="{FF2B5EF4-FFF2-40B4-BE49-F238E27FC236}">
                <a16:creationId xmlns:a16="http://schemas.microsoft.com/office/drawing/2014/main" id="{4EDCCF4D-546B-4040-BF56-D3447C0283B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58000" y="1825625"/>
            <a:ext cx="4800600" cy="4575174"/>
          </a:xfrm>
          <a:prstGeom prst="rect">
            <a:avLst/>
          </a:prstGeom>
          <a:noFill/>
          <a:ln>
            <a:noFill/>
          </a:ln>
        </p:spPr>
      </p:pic>
    </p:spTree>
    <p:extLst>
      <p:ext uri="{BB962C8B-B14F-4D97-AF65-F5344CB8AC3E}">
        <p14:creationId xmlns:p14="http://schemas.microsoft.com/office/powerpoint/2010/main" val="59253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Interpretation of Result</a:t>
            </a:r>
          </a:p>
        </p:txBody>
      </p:sp>
      <p:sp>
        <p:nvSpPr>
          <p:cNvPr id="3" name="Content Placeholder 2"/>
          <p:cNvSpPr>
            <a:spLocks noGrp="1"/>
          </p:cNvSpPr>
          <p:nvPr>
            <p:ph sz="half" idx="1"/>
          </p:nvPr>
        </p:nvSpPr>
        <p:spPr>
          <a:xfrm>
            <a:off x="1066800" y="1825624"/>
            <a:ext cx="4800600" cy="4575175"/>
          </a:xfrm>
        </p:spPr>
        <p:txBody>
          <a:bodyPr>
            <a:normAutofit/>
          </a:bodyPr>
          <a:lstStyle/>
          <a:p>
            <a:r>
              <a:rPr lang="en-US" dirty="0"/>
              <a:t>The count plot displays examination results of patients segregated by age.</a:t>
            </a:r>
          </a:p>
          <a:p>
            <a:r>
              <a:rPr lang="en-US" dirty="0"/>
              <a:t>Graph displays that patients with age 50 have more presence of CVD.</a:t>
            </a:r>
          </a:p>
          <a:p>
            <a:r>
              <a:rPr lang="en-US" dirty="0"/>
              <a:t>This states that patients with age 50 not having CVD should be more focused by the company to look for risk of getting diseases, their habits and lifestyle patterns need to be taken care of.</a:t>
            </a:r>
          </a:p>
        </p:txBody>
      </p:sp>
      <p:pic>
        <p:nvPicPr>
          <p:cNvPr id="5" name="Content Placeholder 4">
            <a:extLst>
              <a:ext uri="{FF2B5EF4-FFF2-40B4-BE49-F238E27FC236}">
                <a16:creationId xmlns:a16="http://schemas.microsoft.com/office/drawing/2014/main" id="{12DBC840-94B0-4714-8A95-BA780655C0B8}"/>
              </a:ext>
            </a:extLst>
          </p:cNvPr>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67400" y="1825625"/>
            <a:ext cx="6248400" cy="4575174"/>
          </a:xfrm>
          <a:prstGeom prst="rect">
            <a:avLst/>
          </a:prstGeom>
          <a:noFill/>
          <a:ln>
            <a:noFill/>
          </a:ln>
        </p:spPr>
      </p:pic>
    </p:spTree>
    <p:extLst>
      <p:ext uri="{BB962C8B-B14F-4D97-AF65-F5344CB8AC3E}">
        <p14:creationId xmlns:p14="http://schemas.microsoft.com/office/powerpoint/2010/main" val="174165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Insights </a:t>
            </a:r>
          </a:p>
        </p:txBody>
      </p:sp>
      <p:sp>
        <p:nvSpPr>
          <p:cNvPr id="3" name="Content Placeholder 2"/>
          <p:cNvSpPr>
            <a:spLocks noGrp="1"/>
          </p:cNvSpPr>
          <p:nvPr>
            <p:ph idx="1"/>
          </p:nvPr>
        </p:nvSpPr>
        <p:spPr>
          <a:xfrm>
            <a:off x="1066800" y="1676400"/>
            <a:ext cx="9677400" cy="4724400"/>
          </a:xfrm>
        </p:spPr>
        <p:txBody>
          <a:bodyPr>
            <a:normAutofit/>
          </a:bodyPr>
          <a:lstStyle/>
          <a:p>
            <a:r>
              <a:rPr lang="en-US" dirty="0"/>
              <a:t>Extra attention provided to patients with age 50 and above. </a:t>
            </a:r>
          </a:p>
          <a:p>
            <a:r>
              <a:rPr lang="en-US" dirty="0"/>
              <a:t>Promote good lifestyle and spread awareness about smoking can be harmful causing CVD.</a:t>
            </a:r>
          </a:p>
          <a:p>
            <a:r>
              <a:rPr lang="en-US" dirty="0"/>
              <a:t>Imply a limit in consumption of alcohol.</a:t>
            </a:r>
          </a:p>
          <a:p>
            <a:r>
              <a:rPr lang="en-US" dirty="0"/>
              <a:t>Keep a regular tab on health attributes like blood pressure, cholesterol level and sugar levels.</a:t>
            </a:r>
          </a:p>
          <a:p>
            <a:r>
              <a:rPr lang="en-US" dirty="0"/>
              <a:t>Inculcate physical fitness for the patients according to their BMI as we have gender, height and weight stats of patient.</a:t>
            </a:r>
          </a:p>
        </p:txBody>
      </p:sp>
    </p:spTree>
    <p:extLst>
      <p:ext uri="{BB962C8B-B14F-4D97-AF65-F5344CB8AC3E}">
        <p14:creationId xmlns:p14="http://schemas.microsoft.com/office/powerpoint/2010/main" val="2835117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3826</TotalTime>
  <Words>753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Medium</vt:lpstr>
      <vt:lpstr>Medical Design 16x9</vt:lpstr>
      <vt:lpstr>Cardio Vascular Disease (CVD) </vt:lpstr>
      <vt:lpstr>Business Context &amp; Problem Statement</vt:lpstr>
      <vt:lpstr>Tackling Business Idea.</vt:lpstr>
      <vt:lpstr>Data Description and Data Visualization</vt:lpstr>
      <vt:lpstr>Data Mining Models:</vt:lpstr>
      <vt:lpstr>Model Description</vt:lpstr>
      <vt:lpstr>Result Discussion</vt:lpstr>
      <vt:lpstr>Interpretation of Result</vt:lpstr>
      <vt:lpstr>Managerial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Vascular Disease (CVD)</dc:title>
  <dc:creator>Deepak Tuniya</dc:creator>
  <cp:lastModifiedBy>Deepak Tuniya</cp:lastModifiedBy>
  <cp:revision>35</cp:revision>
  <dcterms:created xsi:type="dcterms:W3CDTF">2021-04-24T10:40:59Z</dcterms:created>
  <dcterms:modified xsi:type="dcterms:W3CDTF">2021-04-30T00:21:55Z</dcterms:modified>
</cp:coreProperties>
</file>