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1" r:id="rId4"/>
  </p:sldMasterIdLst>
  <p:notesMasterIdLst>
    <p:notesMasterId r:id="rId26"/>
  </p:notesMasterIdLst>
  <p:sldIdLst>
    <p:sldId id="256" r:id="rId5"/>
    <p:sldId id="279" r:id="rId6"/>
    <p:sldId id="278" r:id="rId7"/>
    <p:sldId id="280" r:id="rId8"/>
    <p:sldId id="286" r:id="rId9"/>
    <p:sldId id="281" r:id="rId10"/>
    <p:sldId id="282" r:id="rId11"/>
    <p:sldId id="283" r:id="rId12"/>
    <p:sldId id="287" r:id="rId13"/>
    <p:sldId id="296" r:id="rId14"/>
    <p:sldId id="297" r:id="rId15"/>
    <p:sldId id="284" r:id="rId16"/>
    <p:sldId id="285" r:id="rId17"/>
    <p:sldId id="288" r:id="rId18"/>
    <p:sldId id="290" r:id="rId19"/>
    <p:sldId id="289" r:id="rId20"/>
    <p:sldId id="292" r:id="rId21"/>
    <p:sldId id="291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SET – Sonar Signals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</a:t>
          </a:r>
          <a:r>
            <a:rPr lang="en-US" baseline="0" dirty="0"/>
            <a:t> </a:t>
          </a:r>
          <a:r>
            <a:rPr lang="en-US" baseline="0" dirty="0" err="1"/>
            <a:t>MININg</a:t>
          </a:r>
          <a:r>
            <a:rPr lang="en-US" baseline="0" dirty="0"/>
            <a:t> TOOL – </a:t>
          </a:r>
          <a:r>
            <a:rPr lang="en-US" baseline="0" dirty="0" err="1"/>
            <a:t>Rapidminer</a:t>
          </a:r>
          <a:r>
            <a:rPr lang="en-US" baseline="0" dirty="0"/>
            <a:t> Studio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Programming tool – R studio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NeighborX="-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AFB66-B9BF-4FDF-98D8-22A047FE018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3971A7-174D-418A-8532-1662F81AC58D}">
      <dgm:prSet/>
      <dgm:spPr/>
      <dgm:t>
        <a:bodyPr/>
        <a:lstStyle/>
        <a:p>
          <a:r>
            <a:rPr lang="en-US" dirty="0"/>
            <a:t>The label associated with each record contains the letter "R" if the object is a rock.</a:t>
          </a:r>
        </a:p>
      </dgm:t>
    </dgm:pt>
    <dgm:pt modelId="{161F4383-F54F-4739-AA9F-CF3AA527CADA}" type="parTrans" cxnId="{C5D5CA3F-4F87-4EFC-826D-F963CA12BEAE}">
      <dgm:prSet/>
      <dgm:spPr/>
      <dgm:t>
        <a:bodyPr/>
        <a:lstStyle/>
        <a:p>
          <a:endParaRPr lang="en-US"/>
        </a:p>
      </dgm:t>
    </dgm:pt>
    <dgm:pt modelId="{F5D95387-422C-44A4-80D7-D89D2198385A}" type="sibTrans" cxnId="{C5D5CA3F-4F87-4EFC-826D-F963CA12BEAE}">
      <dgm:prSet/>
      <dgm:spPr/>
      <dgm:t>
        <a:bodyPr/>
        <a:lstStyle/>
        <a:p>
          <a:endParaRPr lang="en-US"/>
        </a:p>
      </dgm:t>
    </dgm:pt>
    <dgm:pt modelId="{1B6D34A6-2938-4C3C-9993-A93937C2D064}">
      <dgm:prSet/>
      <dgm:spPr/>
      <dgm:t>
        <a:bodyPr/>
        <a:lstStyle/>
        <a:p>
          <a:r>
            <a:rPr lang="en-US"/>
            <a:t>"M" if it is a mine (metal cylinder).</a:t>
          </a:r>
        </a:p>
      </dgm:t>
    </dgm:pt>
    <dgm:pt modelId="{D94E7804-7BF4-4604-ADCC-A2F48E8B72F3}" type="parTrans" cxnId="{FBB93079-FAC7-4CC1-A323-6EE9F22F3E42}">
      <dgm:prSet/>
      <dgm:spPr/>
      <dgm:t>
        <a:bodyPr/>
        <a:lstStyle/>
        <a:p>
          <a:endParaRPr lang="en-US"/>
        </a:p>
      </dgm:t>
    </dgm:pt>
    <dgm:pt modelId="{3E5677CA-A378-4862-8C1F-0DAFA8C044C9}" type="sibTrans" cxnId="{FBB93079-FAC7-4CC1-A323-6EE9F22F3E42}">
      <dgm:prSet/>
      <dgm:spPr/>
      <dgm:t>
        <a:bodyPr/>
        <a:lstStyle/>
        <a:p>
          <a:endParaRPr lang="en-US"/>
        </a:p>
      </dgm:t>
    </dgm:pt>
    <dgm:pt modelId="{3A8DDFA2-C76E-4652-BF9A-C44FD1C6E2E3}" type="pres">
      <dgm:prSet presAssocID="{51EAFB66-B9BF-4FDF-98D8-22A047FE018C}" presName="linear" presStyleCnt="0">
        <dgm:presLayoutVars>
          <dgm:animLvl val="lvl"/>
          <dgm:resizeHandles val="exact"/>
        </dgm:presLayoutVars>
      </dgm:prSet>
      <dgm:spPr/>
    </dgm:pt>
    <dgm:pt modelId="{53C87132-9775-46B6-8CB5-794929673956}" type="pres">
      <dgm:prSet presAssocID="{D63971A7-174D-418A-8532-1662F81AC5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E112AF-8005-477C-BE6C-0985F0D9E216}" type="pres">
      <dgm:prSet presAssocID="{F5D95387-422C-44A4-80D7-D89D2198385A}" presName="spacer" presStyleCnt="0"/>
      <dgm:spPr/>
    </dgm:pt>
    <dgm:pt modelId="{3E0DBB8A-2195-4D51-87FC-EF941B97E015}" type="pres">
      <dgm:prSet presAssocID="{1B6D34A6-2938-4C3C-9993-A93937C2D06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5D5CA3F-4F87-4EFC-826D-F963CA12BEAE}" srcId="{51EAFB66-B9BF-4FDF-98D8-22A047FE018C}" destId="{D63971A7-174D-418A-8532-1662F81AC58D}" srcOrd="0" destOrd="0" parTransId="{161F4383-F54F-4739-AA9F-CF3AA527CADA}" sibTransId="{F5D95387-422C-44A4-80D7-D89D2198385A}"/>
    <dgm:cxn modelId="{B7571265-8931-49EC-875B-065F64C938F6}" type="presOf" srcId="{D63971A7-174D-418A-8532-1662F81AC58D}" destId="{53C87132-9775-46B6-8CB5-794929673956}" srcOrd="0" destOrd="0" presId="urn:microsoft.com/office/officeart/2005/8/layout/vList2"/>
    <dgm:cxn modelId="{E0C7A44B-3D5D-4024-AD31-3EDB33C2AF9E}" type="presOf" srcId="{51EAFB66-B9BF-4FDF-98D8-22A047FE018C}" destId="{3A8DDFA2-C76E-4652-BF9A-C44FD1C6E2E3}" srcOrd="0" destOrd="0" presId="urn:microsoft.com/office/officeart/2005/8/layout/vList2"/>
    <dgm:cxn modelId="{FBB93079-FAC7-4CC1-A323-6EE9F22F3E42}" srcId="{51EAFB66-B9BF-4FDF-98D8-22A047FE018C}" destId="{1B6D34A6-2938-4C3C-9993-A93937C2D064}" srcOrd="1" destOrd="0" parTransId="{D94E7804-7BF4-4604-ADCC-A2F48E8B72F3}" sibTransId="{3E5677CA-A378-4862-8C1F-0DAFA8C044C9}"/>
    <dgm:cxn modelId="{67BD6CB9-EB41-4EE9-A63A-2A23A5B8805F}" type="presOf" srcId="{1B6D34A6-2938-4C3C-9993-A93937C2D064}" destId="{3E0DBB8A-2195-4D51-87FC-EF941B97E015}" srcOrd="0" destOrd="0" presId="urn:microsoft.com/office/officeart/2005/8/layout/vList2"/>
    <dgm:cxn modelId="{CFC3F18E-6A9D-4B3C-B549-A4BA43DC94FF}" type="presParOf" srcId="{3A8DDFA2-C76E-4652-BF9A-C44FD1C6E2E3}" destId="{53C87132-9775-46B6-8CB5-794929673956}" srcOrd="0" destOrd="0" presId="urn:microsoft.com/office/officeart/2005/8/layout/vList2"/>
    <dgm:cxn modelId="{CA2D2FDD-BC7B-4FCA-8FF3-FF5642A2346D}" type="presParOf" srcId="{3A8DDFA2-C76E-4652-BF9A-C44FD1C6E2E3}" destId="{4DE112AF-8005-477C-BE6C-0985F0D9E216}" srcOrd="1" destOrd="0" presId="urn:microsoft.com/office/officeart/2005/8/layout/vList2"/>
    <dgm:cxn modelId="{63CF8D82-A604-4769-B9AA-1A6FDFA633B3}" type="presParOf" srcId="{3A8DDFA2-C76E-4652-BF9A-C44FD1C6E2E3}" destId="{3E0DBB8A-2195-4D51-87FC-EF941B97E0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850" y="198481"/>
          <a:ext cx="1921500" cy="1921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24350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00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DATA SET – Sonar Signals</a:t>
          </a:r>
        </a:p>
      </dsp:txBody>
      <dsp:txXfrm>
        <a:off x="600" y="2718481"/>
        <a:ext cx="3150000" cy="720000"/>
      </dsp:txXfrm>
    </dsp:sp>
    <dsp:sp modelId="{BCD8CDD9-0C56-4401-ADB1-8B48DAB2C96F}">
      <dsp:nvSpPr>
        <dsp:cNvPr id="0" name=""/>
        <dsp:cNvSpPr/>
      </dsp:nvSpPr>
      <dsp:spPr>
        <a:xfrm>
          <a:off x="4316100" y="198481"/>
          <a:ext cx="1921500" cy="1921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725600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701850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DATA</a:t>
          </a:r>
          <a:r>
            <a:rPr lang="en-US" sz="2300" kern="1200" baseline="0" dirty="0"/>
            <a:t> </a:t>
          </a:r>
          <a:r>
            <a:rPr lang="en-US" sz="2300" kern="1200" baseline="0" dirty="0" err="1"/>
            <a:t>MININg</a:t>
          </a:r>
          <a:r>
            <a:rPr lang="en-US" sz="2300" kern="1200" baseline="0" dirty="0"/>
            <a:t> TOOL – </a:t>
          </a:r>
          <a:r>
            <a:rPr lang="en-US" sz="2300" kern="1200" baseline="0" dirty="0" err="1"/>
            <a:t>Rapidminer</a:t>
          </a:r>
          <a:r>
            <a:rPr lang="en-US" sz="2300" kern="1200" baseline="0" dirty="0"/>
            <a:t> Studio</a:t>
          </a:r>
          <a:endParaRPr lang="en-US" sz="2300" kern="1200" dirty="0"/>
        </a:p>
      </dsp:txBody>
      <dsp:txXfrm>
        <a:off x="3701850" y="2718481"/>
        <a:ext cx="3150000" cy="720000"/>
      </dsp:txXfrm>
    </dsp:sp>
    <dsp:sp modelId="{FF93E135-77D6-48A0-8871-9BC93D705D06}">
      <dsp:nvSpPr>
        <dsp:cNvPr id="0" name=""/>
        <dsp:cNvSpPr/>
      </dsp:nvSpPr>
      <dsp:spPr>
        <a:xfrm>
          <a:off x="8017350" y="198481"/>
          <a:ext cx="1921500" cy="1921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417324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403100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Programming tool – R studio</a:t>
          </a:r>
        </a:p>
      </dsp:txBody>
      <dsp:txXfrm>
        <a:off x="7403100" y="2718481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7132-9775-46B6-8CB5-794929673956}">
      <dsp:nvSpPr>
        <dsp:cNvPr id="0" name=""/>
        <dsp:cNvSpPr/>
      </dsp:nvSpPr>
      <dsp:spPr>
        <a:xfrm>
          <a:off x="0" y="116010"/>
          <a:ext cx="10553700" cy="15116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The label associated with each record contains the letter "R" if the object is a rock.</a:t>
          </a:r>
        </a:p>
      </dsp:txBody>
      <dsp:txXfrm>
        <a:off x="73792" y="189802"/>
        <a:ext cx="10406116" cy="1364056"/>
      </dsp:txXfrm>
    </dsp:sp>
    <dsp:sp modelId="{3E0DBB8A-2195-4D51-87FC-EF941B97E015}">
      <dsp:nvSpPr>
        <dsp:cNvPr id="0" name=""/>
        <dsp:cNvSpPr/>
      </dsp:nvSpPr>
      <dsp:spPr>
        <a:xfrm>
          <a:off x="0" y="1737090"/>
          <a:ext cx="10553700" cy="15116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"M" if it is a mine (metal cylinder).</a:t>
          </a:r>
        </a:p>
      </dsp:txBody>
      <dsp:txXfrm>
        <a:off x="73792" y="1810882"/>
        <a:ext cx="10406116" cy="136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11-Aug-2019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E26E-BCB2-4FD5-8FD5-81A5EAE94C21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208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11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289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6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1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0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4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3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3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7EE424C-FCA3-4EDD-B274-8E055D649B7D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111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7EE424C-FCA3-4EDD-B274-8E055D649B7D}" type="datetime1">
              <a:rPr lang="en-US" smtClean="0"/>
              <a:t>11-Aug-2019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5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adx891/sonar-data-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802" y="639097"/>
            <a:ext cx="4961534" cy="40954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Distinguish between rocks and mines using Sonar Signal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785656"/>
          </a:xfrm>
        </p:spPr>
        <p:txBody>
          <a:bodyPr>
            <a:normAutofit/>
          </a:bodyPr>
          <a:lstStyle/>
          <a:p>
            <a:r>
              <a:rPr lang="en-US"/>
              <a:t>10512387 – DEEPAKVANSHIKUMAR TUNIYA</a:t>
            </a:r>
          </a:p>
          <a:p>
            <a:r>
              <a:rPr lang="en-US"/>
              <a:t>10514141 – JAYESH DEOGIRIKAR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3" r="65558" b="-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25569-63F8-44AD-8977-4776902E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Explore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82C87-1BFA-4E11-B54D-DC626B46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548640"/>
            <a:ext cx="6268062" cy="54927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4675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CB3EF-9C29-43A6-8B94-0BDCCC31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Explore the Data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E89C46-4503-41FC-A970-C4962EEB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357505"/>
            <a:ext cx="6268062" cy="59740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2002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F9E59-B47D-4C33-B7EE-BE6C38D8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Explore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2E16D-CAA7-4E7F-8D7E-F4847E3C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40" y="2239170"/>
            <a:ext cx="11875320" cy="44688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5591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9E59-B47D-4C33-B7EE-BE6C38D8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7254-D23E-472F-A91B-35A9CF3D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stage we organize the data performing transformations on the unorganized part of data.</a:t>
            </a:r>
          </a:p>
          <a:p>
            <a:r>
              <a:rPr lang="en-US" sz="2400" dirty="0"/>
              <a:t>The task is time consuming and tedious.</a:t>
            </a:r>
          </a:p>
          <a:p>
            <a:r>
              <a:rPr lang="en-US" sz="2400" dirty="0"/>
              <a:t>Steps in which the preparation is processed: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Clean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Construct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Integrate and form the data.</a:t>
            </a:r>
          </a:p>
        </p:txBody>
      </p:sp>
    </p:spTree>
    <p:extLst>
      <p:ext uri="{BB962C8B-B14F-4D97-AF65-F5344CB8AC3E}">
        <p14:creationId xmlns:p14="http://schemas.microsoft.com/office/powerpoint/2010/main" val="254079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72EE-FC1C-4257-9EF6-0CD96566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Data Cleansing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0E887A-624C-4746-AEE3-9E44444A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Scaling of the independent attributes.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Remove low quality columns.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There are no missing values.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EC5185CB-6657-478D-9E37-58BE7BAF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125141"/>
            <a:ext cx="6267743" cy="43090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56527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B475-396E-4FD1-9FFA-700DD0B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B569-F273-4391-AF0C-6DCBC0E1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Since the data is cleaned and prepared we proceed to build the model.</a:t>
            </a:r>
          </a:p>
          <a:p>
            <a:r>
              <a:rPr lang="en-US" sz="2000" dirty="0"/>
              <a:t>We will be using </a:t>
            </a:r>
            <a:r>
              <a:rPr lang="en-US" sz="2000" dirty="0" err="1"/>
              <a:t>AutoModel</a:t>
            </a:r>
            <a:r>
              <a:rPr lang="en-US" sz="2000" dirty="0"/>
              <a:t> technique to understand the performance of each model.</a:t>
            </a:r>
          </a:p>
          <a:p>
            <a:r>
              <a:rPr lang="en-US" sz="2000" dirty="0"/>
              <a:t>We will be building the following 4 models: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Support Vector Machine(SVM)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Generalized Linear Model (GLM)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Naïve Bayes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Deep Learning</a:t>
            </a:r>
          </a:p>
          <a:p>
            <a:r>
              <a:rPr lang="en-US" sz="2000" dirty="0"/>
              <a:t>After </a:t>
            </a:r>
            <a:r>
              <a:rPr lang="en-US" sz="2000" dirty="0" err="1"/>
              <a:t>AutoModel</a:t>
            </a:r>
            <a:r>
              <a:rPr lang="en-US" sz="2000" dirty="0"/>
              <a:t> Support Vector Machine(SVM) is the best performing model. </a:t>
            </a:r>
          </a:p>
        </p:txBody>
      </p:sp>
    </p:spTree>
    <p:extLst>
      <p:ext uri="{BB962C8B-B14F-4D97-AF65-F5344CB8AC3E}">
        <p14:creationId xmlns:p14="http://schemas.microsoft.com/office/powerpoint/2010/main" val="302191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4308C-D1BE-44E7-9D45-D32176D6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Modelling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1D5461-F2E0-4102-A207-971A99764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09"/>
          <a:stretch/>
        </p:blipFill>
        <p:spPr>
          <a:xfrm>
            <a:off x="451514" y="179359"/>
            <a:ext cx="10855147" cy="434784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47042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96CA0-AEE2-4816-9AC8-A3FAAE1F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Modelling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3DF72C0-876A-42B9-8187-A1C5E82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6" y="485775"/>
            <a:ext cx="9889165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85392D-F4CA-43B3-8674-C07C33DE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EFEFE"/>
                </a:solidFill>
              </a:rPr>
              <a:t>Relative Operating Characteristics (ROC) curve is used to compare quality and performance of various models.</a:t>
            </a:r>
          </a:p>
        </p:txBody>
      </p:sp>
    </p:spTree>
    <p:extLst>
      <p:ext uri="{BB962C8B-B14F-4D97-AF65-F5344CB8AC3E}">
        <p14:creationId xmlns:p14="http://schemas.microsoft.com/office/powerpoint/2010/main" val="4147422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FB12-A387-49C3-A052-3E43118C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/>
              <a:t>Evaluation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20FFBD9-C4A7-4C9D-A6B6-9B456170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1112317"/>
            <a:ext cx="11163299" cy="27350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DBAC75-33FB-4326-A92D-18A5CA11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EFE"/>
                </a:solidFill>
              </a:rPr>
              <a:t>Support Vector Machine - Performance</a:t>
            </a:r>
          </a:p>
        </p:txBody>
      </p:sp>
    </p:spTree>
    <p:extLst>
      <p:ext uri="{BB962C8B-B14F-4D97-AF65-F5344CB8AC3E}">
        <p14:creationId xmlns:p14="http://schemas.microsoft.com/office/powerpoint/2010/main" val="2472610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9D405-A0D6-4E89-A4FC-D4F72B78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/>
              <a:t>Evaluation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4F2946F-B468-4FDC-AAF8-0467C423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" y="488792"/>
            <a:ext cx="10773410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290F88-E9B8-4D14-B76A-09AD22E1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EFEFE"/>
                </a:solidFill>
              </a:rPr>
              <a:t>Support Vector Machine – </a:t>
            </a:r>
            <a:r>
              <a:rPr lang="en-US" sz="2000" dirty="0" err="1">
                <a:solidFill>
                  <a:srgbClr val="FEFEFE"/>
                </a:solidFill>
              </a:rPr>
              <a:t>Predicitons</a:t>
            </a:r>
            <a:endParaRPr lang="en-US" sz="2000" dirty="0">
              <a:solidFill>
                <a:srgbClr val="FEFEFE"/>
              </a:solidFill>
            </a:endParaRPr>
          </a:p>
          <a:p>
            <a:r>
              <a:rPr lang="en-US" sz="2000" dirty="0">
                <a:solidFill>
                  <a:srgbClr val="FEFEFE"/>
                </a:solidFill>
              </a:rPr>
              <a:t>The model is tested against real 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2193878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681B-55F0-4928-B74A-3F35495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2B44-8D61-4E06-9B12-71072090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project we will predict the best accurate model to discriminate sonar signals which bounce off by roughly rock cylinders and by metal cylinder mines.</a:t>
            </a:r>
          </a:p>
          <a:p>
            <a:r>
              <a:rPr lang="en-US" sz="2000" dirty="0"/>
              <a:t>We perform CRISP-DM methodology on our model which stands for </a:t>
            </a:r>
            <a:r>
              <a:rPr lang="en-US" sz="2000" dirty="0" err="1"/>
              <a:t>CRoss</a:t>
            </a:r>
            <a:r>
              <a:rPr lang="en-US" sz="2000" dirty="0"/>
              <a:t> Industry Standard Project for Data Mining.</a:t>
            </a:r>
          </a:p>
          <a:p>
            <a:r>
              <a:rPr lang="en-US" sz="2000" dirty="0"/>
              <a:t>It is powerful and robust model.</a:t>
            </a:r>
          </a:p>
          <a:p>
            <a:r>
              <a:rPr lang="en-US" sz="2000" dirty="0"/>
              <a:t>It defines life cycle of Data mining Project. </a:t>
            </a:r>
          </a:p>
        </p:txBody>
      </p:sp>
    </p:spTree>
    <p:extLst>
      <p:ext uri="{BB962C8B-B14F-4D97-AF65-F5344CB8AC3E}">
        <p14:creationId xmlns:p14="http://schemas.microsoft.com/office/powerpoint/2010/main" val="87549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A872-30BF-432A-BA4C-0997F4CB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A12C-E027-42C6-AA1E-450C0EDD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the real world we have generated the prediction report of the model.</a:t>
            </a:r>
          </a:p>
          <a:p>
            <a:r>
              <a:rPr lang="en-US" sz="2000" dirty="0"/>
              <a:t>It gives a good understanding to the stakeholders of the objectives achieved.</a:t>
            </a:r>
          </a:p>
          <a:p>
            <a:r>
              <a:rPr lang="en-US" sz="2000" dirty="0"/>
              <a:t>The model needs to be maintained and monitored.</a:t>
            </a:r>
          </a:p>
          <a:p>
            <a:r>
              <a:rPr lang="en-US" sz="2000" dirty="0"/>
              <a:t>Check the accuracy of the model according to the plan in regular intervals with the new facts is mandatory.</a:t>
            </a:r>
          </a:p>
          <a:p>
            <a:r>
              <a:rPr lang="en-US" sz="2000" dirty="0"/>
              <a:t>We can change the model if any of the parameters are changed or added. </a:t>
            </a:r>
          </a:p>
        </p:txBody>
      </p:sp>
    </p:spTree>
    <p:extLst>
      <p:ext uri="{BB962C8B-B14F-4D97-AF65-F5344CB8AC3E}">
        <p14:creationId xmlns:p14="http://schemas.microsoft.com/office/powerpoint/2010/main" val="377169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8F8B-86D7-413A-B57D-EF8A7879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2DF3-38A8-46E6-A7BF-5E59FCF1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have seen various stages of CRISP-DM.</a:t>
            </a:r>
          </a:p>
          <a:p>
            <a:r>
              <a:rPr lang="en-US" sz="2400" dirty="0"/>
              <a:t>We saw how the tasks are performed and accuracy of the models is implemented in CRISP-DM.</a:t>
            </a:r>
          </a:p>
          <a:p>
            <a:r>
              <a:rPr lang="en-US" sz="2400" dirty="0"/>
              <a:t>Thus we have successfully achieved the objectives using CRISP-DM Methodology.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98C3-B9DE-445C-BA38-7CF486E1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DBE068-E1D9-4C3C-9751-96CA55900EDC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6 STAGES IN CRISP DM MODEL PROCESSING: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Business Understanding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Data Understanding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Data Preparation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Modelling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Evaluation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Deployment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F19261-7020-4648-998C-8A2F6B0D9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t="256" r="26150" b="1018"/>
          <a:stretch/>
        </p:blipFill>
        <p:spPr bwMode="auto">
          <a:xfrm>
            <a:off x="5844033" y="643467"/>
            <a:ext cx="5141257" cy="527242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7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9CDC-842D-4FE9-9C40-74FE4960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CB79-94C3-4376-A5B8-E5CE6E0C6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Navy uses sonar signal to check if there are any obstacles blocking their path. </a:t>
            </a:r>
          </a:p>
          <a:p>
            <a:r>
              <a:rPr lang="en-US" sz="2400" dirty="0"/>
              <a:t>In this phase we need to distinguish between the rock structures and metals structures such as seas mines on the sea floor.</a:t>
            </a:r>
          </a:p>
          <a:p>
            <a:r>
              <a:rPr lang="en-US" sz="2400" dirty="0"/>
              <a:t>The sonar signals are tested on the sandy ocean floor for the Cold War.</a:t>
            </a:r>
          </a:p>
          <a:p>
            <a:r>
              <a:rPr lang="en-US" sz="2400" dirty="0"/>
              <a:t>It is very important to discriminate between rocks and mines as it is necessary to know that the sonar signal is received from which geological material on the sea floor.</a:t>
            </a:r>
          </a:p>
        </p:txBody>
      </p:sp>
    </p:spTree>
    <p:extLst>
      <p:ext uri="{BB962C8B-B14F-4D97-AF65-F5344CB8AC3E}">
        <p14:creationId xmlns:p14="http://schemas.microsoft.com/office/powerpoint/2010/main" val="155328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Resources Available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8119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17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F496-2A3B-48A8-9EFB-9EF8A1F3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AAE9-4341-437F-AF72-3CE0AE1B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2" y="2496607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/>
              <a:t>This is stage two of the CRISP- DM model.</a:t>
            </a:r>
          </a:p>
          <a:p>
            <a:r>
              <a:rPr lang="en-US" sz="2400" dirty="0"/>
              <a:t>Data understanding phase consist of 3 steps.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Describe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Explore the data</a:t>
            </a:r>
          </a:p>
        </p:txBody>
      </p:sp>
    </p:spTree>
    <p:extLst>
      <p:ext uri="{BB962C8B-B14F-4D97-AF65-F5344CB8AC3E}">
        <p14:creationId xmlns:p14="http://schemas.microsoft.com/office/powerpoint/2010/main" val="90531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9E59-B47D-4C33-B7EE-BE6C38D8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7254-D23E-472F-A91B-35A9CF3D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6232327" cy="3632200"/>
          </a:xfrm>
        </p:spPr>
        <p:txBody>
          <a:bodyPr>
            <a:normAutofit/>
          </a:bodyPr>
          <a:lstStyle/>
          <a:p>
            <a:r>
              <a:rPr lang="en-US" sz="2400" dirty="0"/>
              <a:t>The dataset implemented is a sample data set from RapidMiner Studio and is available on Kaggle too.</a:t>
            </a:r>
          </a:p>
          <a:p>
            <a:r>
              <a:rPr lang="en-US" sz="2400" dirty="0">
                <a:hlinkClick r:id="rId2"/>
              </a:rPr>
              <a:t>https://www.kaggle.com/adx891/sonar-data-set</a:t>
            </a:r>
            <a:endParaRPr lang="en-US" sz="2400" dirty="0"/>
          </a:p>
          <a:p>
            <a:endParaRPr lang="en-US" sz="1600" dirty="0"/>
          </a:p>
        </p:txBody>
      </p:sp>
      <p:pic>
        <p:nvPicPr>
          <p:cNvPr id="7" name="Graphic 6" descr="DatabaseOutline">
            <a:extLst>
              <a:ext uri="{FF2B5EF4-FFF2-40B4-BE49-F238E27FC236}">
                <a16:creationId xmlns:a16="http://schemas.microsoft.com/office/drawing/2014/main" id="{76F06092-98EC-496F-B2DE-CAA4CEA2E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611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7445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9E59-B47D-4C33-B7EE-BE6C38D8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7254-D23E-472F-A91B-35A9CF3D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format of the data is CSV.</a:t>
            </a:r>
          </a:p>
          <a:p>
            <a:r>
              <a:rPr lang="en-US" sz="2400" dirty="0"/>
              <a:t>It is a sample dataset with 208 (examples) rows and 61 (attributes) columns .</a:t>
            </a:r>
          </a:p>
          <a:p>
            <a:r>
              <a:rPr lang="en-US" sz="2400" dirty="0"/>
              <a:t>It is Multivariate dataset.</a:t>
            </a:r>
          </a:p>
          <a:p>
            <a:r>
              <a:rPr lang="en-US" sz="2400" dirty="0"/>
              <a:t>It has 60 columns with each column having set of ranges from 0.0 to 1.0. The range represents energy with particular frequency band, integrated over certain period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5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60AB-913E-4993-974A-C7E6ADD9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Describe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C2ADC0-F055-4393-BDB7-81E35DD36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3103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536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Century Gothic</vt:lpstr>
      <vt:lpstr>Wingdings 2</vt:lpstr>
      <vt:lpstr>Quotable</vt:lpstr>
      <vt:lpstr>Distinguish between rocks and mines using Sonar Signal Prediction</vt:lpstr>
      <vt:lpstr>INTRODUCTION</vt:lpstr>
      <vt:lpstr>OVERVIEW</vt:lpstr>
      <vt:lpstr>Business Understanding</vt:lpstr>
      <vt:lpstr>Resources Available</vt:lpstr>
      <vt:lpstr>Data Understanding</vt:lpstr>
      <vt:lpstr>Collect The Data</vt:lpstr>
      <vt:lpstr>Describe the Data</vt:lpstr>
      <vt:lpstr>Describe the Data</vt:lpstr>
      <vt:lpstr>Explore the Data</vt:lpstr>
      <vt:lpstr>Explore the Data</vt:lpstr>
      <vt:lpstr>Explore the Data</vt:lpstr>
      <vt:lpstr>Data Preparations</vt:lpstr>
      <vt:lpstr>Data Cleansing</vt:lpstr>
      <vt:lpstr>Modelling</vt:lpstr>
      <vt:lpstr>Modelling</vt:lpstr>
      <vt:lpstr>Modelling</vt:lpstr>
      <vt:lpstr>Evaluation</vt:lpstr>
      <vt:lpstr>Evaluation</vt:lpstr>
      <vt:lpstr>Deployment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2019-08-08T23:14:48Z</dcterms:created>
  <dcterms:modified xsi:type="dcterms:W3CDTF">2019-08-11T22:05:34Z</dcterms:modified>
</cp:coreProperties>
</file>