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3"/>
  </p:notesMasterIdLst>
  <p:sldIdLst>
    <p:sldId id="256" r:id="rId2"/>
    <p:sldId id="257" r:id="rId3"/>
    <p:sldId id="260" r:id="rId4"/>
    <p:sldId id="258" r:id="rId5"/>
    <p:sldId id="264" r:id="rId6"/>
    <p:sldId id="265" r:id="rId7"/>
    <p:sldId id="259" r:id="rId8"/>
    <p:sldId id="261" r:id="rId9"/>
    <p:sldId id="262" r:id="rId10"/>
    <p:sldId id="263"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94624" autoAdjust="0"/>
  </p:normalViewPr>
  <p:slideViewPr>
    <p:cSldViewPr snapToGrid="0">
      <p:cViewPr varScale="1">
        <p:scale>
          <a:sx n="106" d="100"/>
          <a:sy n="106" d="100"/>
        </p:scale>
        <p:origin x="708" y="9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PE"/>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002EB5-FDAC-4370-9392-1C89C40761A3}" type="datetimeFigureOut">
              <a:rPr lang="es-PE" smtClean="0"/>
              <a:t>28/05/2021</a:t>
            </a:fld>
            <a:endParaRPr lang="es-PE"/>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PE"/>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PE"/>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2A921A-A14A-4269-A600-10F5A6B0059D}" type="slidenum">
              <a:rPr lang="es-PE" smtClean="0"/>
              <a:t>‹Nº›</a:t>
            </a:fld>
            <a:endParaRPr lang="es-PE"/>
          </a:p>
        </p:txBody>
      </p:sp>
    </p:spTree>
    <p:extLst>
      <p:ext uri="{BB962C8B-B14F-4D97-AF65-F5344CB8AC3E}">
        <p14:creationId xmlns:p14="http://schemas.microsoft.com/office/powerpoint/2010/main" val="15848938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5"/>
          </p:nvPr>
        </p:nvSpPr>
        <p:spPr/>
        <p:txBody>
          <a:bodyPr/>
          <a:lstStyle/>
          <a:p>
            <a:fld id="{582A921A-A14A-4269-A600-10F5A6B0059D}" type="slidenum">
              <a:rPr lang="es-PE" smtClean="0"/>
              <a:t>4</a:t>
            </a:fld>
            <a:endParaRPr lang="es-PE"/>
          </a:p>
        </p:txBody>
      </p:sp>
    </p:spTree>
    <p:extLst>
      <p:ext uri="{BB962C8B-B14F-4D97-AF65-F5344CB8AC3E}">
        <p14:creationId xmlns:p14="http://schemas.microsoft.com/office/powerpoint/2010/main" val="147719405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editar el estilo de subtítulo del patrón</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5/28/2021</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‹Nº›</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5/28/2021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5/28/2021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el estilo de texto del patrón</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5/28/2021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5/28/2021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s-ES"/>
              <a:t>Editar el estilo de texto del patrón</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5/28/2021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s-ES"/>
              <a:t>Editar el estilo de texto del patrón</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5/28/2021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8" name="Title 1"/>
          <p:cNvSpPr>
            <a:spLocks noGrp="1"/>
          </p:cNvSpPr>
          <p:nvPr>
            <p:ph type="title"/>
          </p:nvPr>
        </p:nvSpPr>
        <p:spPr>
          <a:xfrm>
            <a:off x="685801" y="609600"/>
            <a:ext cx="10131425" cy="1456267"/>
          </a:xfrm>
        </p:spPr>
        <p:txBody>
          <a:bodyPr/>
          <a:lstStyle/>
          <a:p>
            <a:r>
              <a:rPr lang="es-ES"/>
              <a:t>Haga clic para modificar el estilo de título del patrón</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5/28/2021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5/28/2021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5/28/2021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5/28/2021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5/28/2021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s-ES"/>
              <a:t>Haga clic para modificar el estilo de título del patrón</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5/28/2021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5/28/2021</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497137" y="546599"/>
            <a:ext cx="7197726" cy="1165301"/>
          </a:xfrm>
        </p:spPr>
        <p:txBody>
          <a:bodyPr/>
          <a:lstStyle/>
          <a:p>
            <a:pPr algn="ctr"/>
            <a:r>
              <a:rPr lang="es-ES" b="1" dirty="0">
                <a:latin typeface="Algerian" panose="04020705040A02060702" pitchFamily="82" charset="0"/>
              </a:rPr>
              <a:t>GRUPO VAGABOND</a:t>
            </a:r>
            <a:endParaRPr lang="en-US" b="1" dirty="0">
              <a:latin typeface="Algerian" panose="04020705040A02060702" pitchFamily="82" charset="0"/>
            </a:endParaRPr>
          </a:p>
        </p:txBody>
      </p:sp>
      <p:sp>
        <p:nvSpPr>
          <p:cNvPr id="3" name="Subtítulo 2"/>
          <p:cNvSpPr>
            <a:spLocks noGrp="1"/>
          </p:cNvSpPr>
          <p:nvPr>
            <p:ph type="subTitle" idx="1"/>
          </p:nvPr>
        </p:nvSpPr>
        <p:spPr>
          <a:xfrm>
            <a:off x="2120720" y="2775871"/>
            <a:ext cx="7197726" cy="3818111"/>
          </a:xfrm>
        </p:spPr>
        <p:txBody>
          <a:bodyPr>
            <a:normAutofit/>
          </a:bodyPr>
          <a:lstStyle/>
          <a:p>
            <a:pPr algn="l"/>
            <a:r>
              <a:rPr lang="es-ES" sz="2400" dirty="0">
                <a:latin typeface="Algerian" panose="04020705040A02060702" pitchFamily="82" charset="0"/>
              </a:rPr>
              <a:t>INTEGRANTES:</a:t>
            </a:r>
          </a:p>
          <a:p>
            <a:pPr algn="l"/>
            <a:endParaRPr lang="es-ES" dirty="0"/>
          </a:p>
          <a:p>
            <a:pPr marL="285750" indent="-285750" algn="l">
              <a:buFont typeface="Arial" panose="020B0604020202020204" pitchFamily="34" charset="0"/>
              <a:buChar char="•"/>
            </a:pPr>
            <a:r>
              <a:rPr lang="es-ES" b="1" dirty="0">
                <a:latin typeface="Arial Black" panose="020B0A04020102020204" pitchFamily="34" charset="0"/>
              </a:rPr>
              <a:t>DANTE VLADIMIR LIMACHI SARMIENTO</a:t>
            </a:r>
          </a:p>
          <a:p>
            <a:pPr marL="285750" indent="-285750" algn="l">
              <a:buFont typeface="Arial" panose="020B0604020202020204" pitchFamily="34" charset="0"/>
              <a:buChar char="•"/>
            </a:pPr>
            <a:r>
              <a:rPr lang="es-ES" b="1" dirty="0">
                <a:latin typeface="Arial Black" panose="020B0A04020102020204" pitchFamily="34" charset="0"/>
              </a:rPr>
              <a:t>WILSON KELMAR TOLA TORRES</a:t>
            </a:r>
          </a:p>
          <a:p>
            <a:pPr marL="285750" indent="-285750" algn="l">
              <a:buFont typeface="Arial" panose="020B0604020202020204" pitchFamily="34" charset="0"/>
              <a:buChar char="•"/>
            </a:pPr>
            <a:r>
              <a:rPr lang="es-ES" b="1" dirty="0">
                <a:latin typeface="Arial Black" panose="020B0A04020102020204" pitchFamily="34" charset="0"/>
              </a:rPr>
              <a:t>ALYSSON ODALYS URRUTIA BAUTISTA</a:t>
            </a:r>
          </a:p>
          <a:p>
            <a:pPr marL="285750" indent="-285750" algn="l">
              <a:buFont typeface="Arial" panose="020B0604020202020204" pitchFamily="34" charset="0"/>
              <a:buChar char="•"/>
            </a:pPr>
            <a:r>
              <a:rPr lang="es-ES" b="1" dirty="0">
                <a:latin typeface="Arial Black" panose="020B0A04020102020204" pitchFamily="34" charset="0"/>
              </a:rPr>
              <a:t>PABLO ADRIAN CHAMBI MAMANI </a:t>
            </a:r>
          </a:p>
          <a:p>
            <a:endParaRPr lang="en-US" dirty="0"/>
          </a:p>
        </p:txBody>
      </p:sp>
    </p:spTree>
    <p:extLst>
      <p:ext uri="{BB962C8B-B14F-4D97-AF65-F5344CB8AC3E}">
        <p14:creationId xmlns:p14="http://schemas.microsoft.com/office/powerpoint/2010/main" val="36286170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81384" y="237714"/>
            <a:ext cx="2886074" cy="866775"/>
          </a:xfrm>
        </p:spPr>
        <p:txBody>
          <a:bodyPr>
            <a:normAutofit/>
          </a:bodyPr>
          <a:lstStyle/>
          <a:p>
            <a:r>
              <a:rPr lang="es-ES" sz="3200" b="1" dirty="0">
                <a:latin typeface="Consolas" panose="020B0609020204030204" pitchFamily="49" charset="0"/>
              </a:rPr>
              <a:t>EJEMPLO-3</a:t>
            </a:r>
            <a:endParaRPr lang="en-US" sz="3200" b="1" dirty="0">
              <a:latin typeface="Consolas" panose="020B0609020204030204" pitchFamily="49" charset="0"/>
            </a:endParaRPr>
          </a:p>
        </p:txBody>
      </p:sp>
      <p:pic>
        <p:nvPicPr>
          <p:cNvPr id="12" name="Marcador de contenido 11">
            <a:extLst>
              <a:ext uri="{FF2B5EF4-FFF2-40B4-BE49-F238E27FC236}">
                <a16:creationId xmlns:a16="http://schemas.microsoft.com/office/drawing/2014/main" id="{E5F49FDF-6797-44BB-A09A-6DE8E54F0C7B}"/>
              </a:ext>
            </a:extLst>
          </p:cNvPr>
          <p:cNvPicPr>
            <a:picLocks noGrp="1" noChangeAspect="1"/>
          </p:cNvPicPr>
          <p:nvPr>
            <p:ph sz="half" idx="2"/>
          </p:nvPr>
        </p:nvPicPr>
        <p:blipFill>
          <a:blip r:embed="rId2"/>
          <a:stretch>
            <a:fillRect/>
          </a:stretch>
        </p:blipFill>
        <p:spPr>
          <a:xfrm>
            <a:off x="1467394" y="1245166"/>
            <a:ext cx="9257211" cy="5234443"/>
          </a:xfrm>
        </p:spPr>
      </p:pic>
    </p:spTree>
    <p:extLst>
      <p:ext uri="{BB962C8B-B14F-4D97-AF65-F5344CB8AC3E}">
        <p14:creationId xmlns:p14="http://schemas.microsoft.com/office/powerpoint/2010/main" val="29147335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22015" y="328942"/>
            <a:ext cx="10131425" cy="1456267"/>
          </a:xfrm>
        </p:spPr>
        <p:txBody>
          <a:bodyPr/>
          <a:lstStyle/>
          <a:p>
            <a:r>
              <a:rPr lang="es-ES" dirty="0" smtClean="0"/>
              <a:t>Ejemplo 4</a:t>
            </a:r>
            <a:endParaRPr lang="en-US" dirty="0"/>
          </a:p>
        </p:txBody>
      </p:sp>
      <p:pic>
        <p:nvPicPr>
          <p:cNvPr id="6" name="Marcador de contenido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62643" y="1785209"/>
            <a:ext cx="9085056" cy="4641411"/>
          </a:xfrm>
        </p:spPr>
      </p:pic>
    </p:spTree>
    <p:extLst>
      <p:ext uri="{BB962C8B-B14F-4D97-AF65-F5344CB8AC3E}">
        <p14:creationId xmlns:p14="http://schemas.microsoft.com/office/powerpoint/2010/main" val="6365745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084230" y="290014"/>
            <a:ext cx="7863133" cy="1178178"/>
          </a:xfrm>
        </p:spPr>
        <p:txBody>
          <a:bodyPr>
            <a:noAutofit/>
          </a:bodyPr>
          <a:lstStyle/>
          <a:p>
            <a:pPr algn="ctr"/>
            <a:r>
              <a:rPr lang="es-ES" sz="5400" b="1" u="sng" dirty="0">
                <a:latin typeface="Consolas" panose="020B0609020204030204" pitchFamily="49" charset="0"/>
              </a:rPr>
              <a:t>GRAFICOS DE BARRAS</a:t>
            </a:r>
            <a:endParaRPr lang="en-US" sz="5400" b="1" u="sng" dirty="0">
              <a:latin typeface="Consolas" panose="020B0609020204030204" pitchFamily="49" charset="0"/>
            </a:endParaRPr>
          </a:p>
        </p:txBody>
      </p:sp>
      <p:sp>
        <p:nvSpPr>
          <p:cNvPr id="3" name="Subtítulo 2"/>
          <p:cNvSpPr>
            <a:spLocks noGrp="1"/>
          </p:cNvSpPr>
          <p:nvPr>
            <p:ph type="subTitle" idx="1"/>
          </p:nvPr>
        </p:nvSpPr>
        <p:spPr>
          <a:xfrm>
            <a:off x="1172266" y="2136091"/>
            <a:ext cx="9687060" cy="3533189"/>
          </a:xfrm>
        </p:spPr>
        <p:txBody>
          <a:bodyPr>
            <a:normAutofit/>
          </a:bodyPr>
          <a:lstStyle/>
          <a:p>
            <a:pPr algn="just"/>
            <a:r>
              <a:rPr lang="es-ES" sz="2400" cap="none" dirty="0">
                <a:latin typeface="Consolas" panose="020B0609020204030204" pitchFamily="49" charset="0"/>
              </a:rPr>
              <a:t>Un gráfico de barras es una forma de resumir un conjunto de datos por categorías. Muestra los datos usando varias barras de la misma anchura, cada una de las cuales representa una categoría concreta. La altura de cada barra es proporcional a una agregación específica (por ejemplo, la suma de los valores de la categoría que representa). Las categorías podrían ser desde grupos de edad a ubicaciones geográficas.</a:t>
            </a:r>
            <a:endParaRPr lang="en-US" sz="2400" cap="none" dirty="0">
              <a:latin typeface="Consolas" panose="020B0609020204030204" pitchFamily="49" charset="0"/>
            </a:endParaRPr>
          </a:p>
        </p:txBody>
      </p:sp>
    </p:spTree>
    <p:extLst>
      <p:ext uri="{BB962C8B-B14F-4D97-AF65-F5344CB8AC3E}">
        <p14:creationId xmlns:p14="http://schemas.microsoft.com/office/powerpoint/2010/main" val="18447894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374348" y="639368"/>
            <a:ext cx="11373852" cy="1461839"/>
          </a:xfrm>
        </p:spPr>
        <p:txBody>
          <a:bodyPr>
            <a:normAutofit/>
          </a:bodyPr>
          <a:lstStyle/>
          <a:p>
            <a:pPr algn="ctr"/>
            <a:r>
              <a:rPr lang="es-ES" sz="4000" b="1" dirty="0">
                <a:latin typeface="Consolas" panose="020B0609020204030204" pitchFamily="49" charset="0"/>
              </a:rPr>
              <a:t>¿Cuándo SE DEBE UTILIZAR UN GRAFICO DE BARRRAS?</a:t>
            </a:r>
            <a:endParaRPr lang="en-US" sz="4000" b="1" dirty="0">
              <a:latin typeface="Consolas" panose="020B0609020204030204" pitchFamily="49" charset="0"/>
            </a:endParaRPr>
          </a:p>
        </p:txBody>
      </p:sp>
      <p:sp>
        <p:nvSpPr>
          <p:cNvPr id="3" name="Subtítulo 2"/>
          <p:cNvSpPr>
            <a:spLocks noGrp="1"/>
          </p:cNvSpPr>
          <p:nvPr>
            <p:ph type="subTitle" idx="1"/>
          </p:nvPr>
        </p:nvSpPr>
        <p:spPr>
          <a:xfrm>
            <a:off x="1045577" y="2761536"/>
            <a:ext cx="10031393" cy="2978082"/>
          </a:xfrm>
        </p:spPr>
        <p:txBody>
          <a:bodyPr>
            <a:normAutofit/>
          </a:bodyPr>
          <a:lstStyle/>
          <a:p>
            <a:pPr marL="342900" indent="-342900" algn="l">
              <a:buFont typeface="Arial" panose="020B0604020202020204" pitchFamily="34" charset="0"/>
              <a:buChar char="•"/>
            </a:pPr>
            <a:r>
              <a:rPr lang="es-ES" sz="2400" b="1" cap="none" dirty="0"/>
              <a:t>Se utiliza para representar datos de variables cualitativas o    discretas.</a:t>
            </a:r>
          </a:p>
          <a:p>
            <a:pPr marL="342900" indent="-342900" algn="l">
              <a:buFont typeface="Arial" panose="020B0604020202020204" pitchFamily="34" charset="0"/>
              <a:buChar char="•"/>
            </a:pPr>
            <a:endParaRPr lang="es-ES" sz="2400" b="1" dirty="0"/>
          </a:p>
          <a:p>
            <a:pPr marL="342900" indent="-342900" algn="l">
              <a:buFont typeface="Arial" panose="020B0604020202020204" pitchFamily="34" charset="0"/>
              <a:buChar char="•"/>
            </a:pPr>
            <a:r>
              <a:rPr lang="es-ES" sz="2400" b="1" dirty="0"/>
              <a:t>S</a:t>
            </a:r>
            <a:r>
              <a:rPr lang="es-ES" sz="2400" b="1" cap="none" dirty="0"/>
              <a:t>e utiliza para mostrar la proporción que le corresponde a cada categoría.</a:t>
            </a:r>
          </a:p>
          <a:p>
            <a:pPr marL="342900" indent="-342900" algn="l">
              <a:buFont typeface="Arial" panose="020B0604020202020204" pitchFamily="34" charset="0"/>
              <a:buChar char="•"/>
            </a:pPr>
            <a:endParaRPr lang="es-ES" sz="2400" b="1" dirty="0"/>
          </a:p>
          <a:p>
            <a:pPr marL="342900" indent="-342900" algn="l">
              <a:buFont typeface="Arial" panose="020B0604020202020204" pitchFamily="34" charset="0"/>
              <a:buChar char="•"/>
            </a:pPr>
            <a:r>
              <a:rPr lang="es-ES" sz="2400" b="1" dirty="0"/>
              <a:t>P</a:t>
            </a:r>
            <a:r>
              <a:rPr lang="es-ES" sz="2400" b="1" cap="none" dirty="0"/>
              <a:t>ara realizar comparaciones.</a:t>
            </a:r>
          </a:p>
          <a:p>
            <a:pPr algn="l"/>
            <a:endParaRPr lang="en-US" sz="3200" b="1" dirty="0"/>
          </a:p>
        </p:txBody>
      </p:sp>
    </p:spTree>
    <p:extLst>
      <p:ext uri="{BB962C8B-B14F-4D97-AF65-F5344CB8AC3E}">
        <p14:creationId xmlns:p14="http://schemas.microsoft.com/office/powerpoint/2010/main" val="40999545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36873" y="351355"/>
            <a:ext cx="10131425" cy="863900"/>
          </a:xfrm>
        </p:spPr>
        <p:txBody>
          <a:bodyPr>
            <a:normAutofit/>
          </a:bodyPr>
          <a:lstStyle/>
          <a:p>
            <a:pPr algn="ctr"/>
            <a:r>
              <a:rPr lang="es-ES" b="1" u="sng" dirty="0">
                <a:latin typeface="Consolas" panose="020B0609020204030204" pitchFamily="49" charset="0"/>
              </a:rPr>
              <a:t>TIPOS DE BARRAS</a:t>
            </a:r>
            <a:endParaRPr lang="en-US" b="1" u="sng" dirty="0">
              <a:latin typeface="Consolas" panose="020B0609020204030204" pitchFamily="49" charset="0"/>
            </a:endParaRPr>
          </a:p>
        </p:txBody>
      </p:sp>
      <p:sp>
        <p:nvSpPr>
          <p:cNvPr id="3" name="Marcador de texto 2"/>
          <p:cNvSpPr>
            <a:spLocks noGrp="1"/>
          </p:cNvSpPr>
          <p:nvPr>
            <p:ph type="body" idx="1"/>
          </p:nvPr>
        </p:nvSpPr>
        <p:spPr>
          <a:xfrm>
            <a:off x="-208547" y="1362700"/>
            <a:ext cx="4133477" cy="576262"/>
          </a:xfrm>
        </p:spPr>
        <p:txBody>
          <a:bodyPr/>
          <a:lstStyle/>
          <a:p>
            <a:pPr algn="ctr"/>
            <a:r>
              <a:rPr lang="es-ES" sz="2400" b="1" dirty="0">
                <a:latin typeface="Consolas" panose="020B0609020204030204" pitchFamily="49" charset="0"/>
              </a:rPr>
              <a:t>BARRA VERTICAL </a:t>
            </a:r>
            <a:endParaRPr lang="en-US" sz="2400" b="1" dirty="0">
              <a:latin typeface="Consolas" panose="020B0609020204030204" pitchFamily="49" charset="0"/>
            </a:endParaRPr>
          </a:p>
        </p:txBody>
      </p:sp>
      <p:sp>
        <p:nvSpPr>
          <p:cNvPr id="5" name="Marcador de texto 4"/>
          <p:cNvSpPr>
            <a:spLocks noGrp="1"/>
          </p:cNvSpPr>
          <p:nvPr>
            <p:ph type="body" sz="quarter" idx="3"/>
          </p:nvPr>
        </p:nvSpPr>
        <p:spPr>
          <a:xfrm>
            <a:off x="569509" y="1938962"/>
            <a:ext cx="10866152" cy="1134365"/>
          </a:xfrm>
        </p:spPr>
        <p:txBody>
          <a:bodyPr/>
          <a:lstStyle/>
          <a:p>
            <a:pPr algn="just"/>
            <a:r>
              <a:rPr lang="es-ES" sz="1800" b="0" i="0" dirty="0">
                <a:effectLst/>
                <a:latin typeface="Consolas" panose="020B0609020204030204" pitchFamily="49" charset="0"/>
              </a:rPr>
              <a:t>En las gráficas de barras verticales, buscamos siempre representar cantidades en función a valores, por ejemplo la cantidad de hombres o mujeres en cierto día, cantidad de ventas, </a:t>
            </a:r>
            <a:r>
              <a:rPr lang="es-ES" sz="1800" b="0" i="0" dirty="0" err="1">
                <a:effectLst/>
                <a:latin typeface="Consolas" panose="020B0609020204030204" pitchFamily="49" charset="0"/>
              </a:rPr>
              <a:t>etc</a:t>
            </a:r>
            <a:r>
              <a:rPr lang="es-ES" sz="1800" b="0" i="0" dirty="0">
                <a:effectLst/>
                <a:latin typeface="Consolas" panose="020B0609020204030204" pitchFamily="49" charset="0"/>
              </a:rPr>
              <a:t>…</a:t>
            </a:r>
            <a:endParaRPr lang="en-US" sz="1800" dirty="0">
              <a:latin typeface="Consolas" panose="020B0609020204030204" pitchFamily="49" charset="0"/>
            </a:endParaRPr>
          </a:p>
        </p:txBody>
      </p:sp>
      <p:pic>
        <p:nvPicPr>
          <p:cNvPr id="7" name="Imagen 6">
            <a:extLst>
              <a:ext uri="{FF2B5EF4-FFF2-40B4-BE49-F238E27FC236}">
                <a16:creationId xmlns:a16="http://schemas.microsoft.com/office/drawing/2014/main" id="{E3EC61EB-240E-4013-A358-119FC586C977}"/>
              </a:ext>
            </a:extLst>
          </p:cNvPr>
          <p:cNvPicPr>
            <a:picLocks noChangeAspect="1"/>
          </p:cNvPicPr>
          <p:nvPr/>
        </p:nvPicPr>
        <p:blipFill>
          <a:blip r:embed="rId3"/>
          <a:stretch>
            <a:fillRect/>
          </a:stretch>
        </p:blipFill>
        <p:spPr>
          <a:xfrm>
            <a:off x="4022729" y="3536862"/>
            <a:ext cx="3959711" cy="2969783"/>
          </a:xfrm>
          <a:prstGeom prst="rect">
            <a:avLst/>
          </a:prstGeom>
        </p:spPr>
      </p:pic>
    </p:spTree>
    <p:extLst>
      <p:ext uri="{BB962C8B-B14F-4D97-AF65-F5344CB8AC3E}">
        <p14:creationId xmlns:p14="http://schemas.microsoft.com/office/powerpoint/2010/main" val="37135523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ED61FF-10F7-43CD-ACFA-D56E013C83A8}"/>
              </a:ext>
            </a:extLst>
          </p:cNvPr>
          <p:cNvSpPr>
            <a:spLocks noGrp="1"/>
          </p:cNvSpPr>
          <p:nvPr>
            <p:ph type="ctrTitle"/>
          </p:nvPr>
        </p:nvSpPr>
        <p:spPr>
          <a:xfrm>
            <a:off x="471053" y="1026116"/>
            <a:ext cx="11321143" cy="1250645"/>
          </a:xfrm>
        </p:spPr>
        <p:txBody>
          <a:bodyPr>
            <a:normAutofit/>
          </a:bodyPr>
          <a:lstStyle/>
          <a:p>
            <a:pPr algn="just"/>
            <a:r>
              <a:rPr kumimoji="0" lang="es-ES" sz="2000" b="0" i="0" u="none" strike="noStrike" kern="1200" cap="all" spc="0" normalizeH="0" baseline="0" noProof="0" dirty="0">
                <a:ln w="3175" cmpd="sng">
                  <a:noFill/>
                </a:ln>
                <a:solidFill>
                  <a:prstClr val="white"/>
                </a:solidFill>
                <a:effectLst/>
                <a:uLnTx/>
                <a:uFillTx/>
                <a:latin typeface="Consolas" panose="020B0609020204030204" pitchFamily="49" charset="0"/>
                <a:ea typeface="+mj-ea"/>
                <a:cs typeface="+mj-cs"/>
              </a:rPr>
              <a:t>U</a:t>
            </a:r>
            <a:r>
              <a:rPr kumimoji="0" lang="es-ES" sz="2000" b="0" i="0" u="none" strike="noStrike" kern="1200" cap="none" spc="0" normalizeH="0" baseline="0" noProof="0" dirty="0">
                <a:ln w="3175" cmpd="sng">
                  <a:noFill/>
                </a:ln>
                <a:solidFill>
                  <a:prstClr val="white"/>
                </a:solidFill>
                <a:effectLst/>
                <a:uLnTx/>
                <a:uFillTx/>
                <a:latin typeface="Consolas" panose="020B0609020204030204" pitchFamily="49" charset="0"/>
                <a:ea typeface="+mj-ea"/>
                <a:cs typeface="+mj-cs"/>
              </a:rPr>
              <a:t>na gráfica de barras horizontal, es similar a la de barras, a excepción de que las barras están orientadas de manera horizontal y los </a:t>
            </a:r>
            <a:r>
              <a:rPr kumimoji="0" lang="es-ES" sz="2000" b="0" i="0" u="none" strike="noStrike" kern="1200" cap="all" spc="0" normalizeH="0" baseline="0" noProof="0" dirty="0">
                <a:ln w="3175" cmpd="sng">
                  <a:noFill/>
                </a:ln>
                <a:solidFill>
                  <a:prstClr val="white"/>
                </a:solidFill>
                <a:effectLst/>
                <a:uLnTx/>
                <a:uFillTx/>
                <a:latin typeface="Consolas" panose="020B0609020204030204" pitchFamily="49" charset="0"/>
                <a:ea typeface="+mj-ea"/>
                <a:cs typeface="+mj-cs"/>
              </a:rPr>
              <a:t>v</a:t>
            </a:r>
            <a:r>
              <a:rPr kumimoji="0" lang="es-ES" sz="2000" b="0" i="0" u="none" strike="noStrike" kern="1200" cap="none" spc="0" normalizeH="0" baseline="0" noProof="0" dirty="0">
                <a:ln w="3175" cmpd="sng">
                  <a:noFill/>
                </a:ln>
                <a:solidFill>
                  <a:prstClr val="white"/>
                </a:solidFill>
                <a:effectLst/>
                <a:uLnTx/>
                <a:uFillTx/>
                <a:latin typeface="Consolas" panose="020B0609020204030204" pitchFamily="49" charset="0"/>
                <a:ea typeface="+mj-ea"/>
                <a:cs typeface="+mj-cs"/>
              </a:rPr>
              <a:t>alores de </a:t>
            </a:r>
            <a:r>
              <a:rPr kumimoji="0" lang="es-ES" sz="2000" b="0" i="0" u="none" strike="noStrike" kern="1200" cap="all" spc="0" normalizeH="0" baseline="0" noProof="0" dirty="0">
                <a:ln w="3175" cmpd="sng">
                  <a:noFill/>
                </a:ln>
                <a:solidFill>
                  <a:prstClr val="white"/>
                </a:solidFill>
                <a:effectLst/>
                <a:uLnTx/>
                <a:uFillTx/>
                <a:latin typeface="Consolas" panose="020B0609020204030204" pitchFamily="49" charset="0"/>
                <a:ea typeface="+mj-ea"/>
                <a:cs typeface="+mj-cs"/>
              </a:rPr>
              <a:t>X </a:t>
            </a:r>
            <a:r>
              <a:rPr kumimoji="0" lang="es-ES" sz="2000" b="0" i="0" u="none" strike="noStrike" kern="1200" cap="none" spc="0" normalizeH="0" baseline="0" noProof="0" dirty="0">
                <a:ln w="3175" cmpd="sng">
                  <a:noFill/>
                </a:ln>
                <a:solidFill>
                  <a:prstClr val="white"/>
                </a:solidFill>
                <a:effectLst/>
                <a:uLnTx/>
                <a:uFillTx/>
                <a:latin typeface="Consolas" panose="020B0609020204030204" pitchFamily="49" charset="0"/>
                <a:ea typeface="+mj-ea"/>
                <a:cs typeface="+mj-cs"/>
              </a:rPr>
              <a:t>y</a:t>
            </a:r>
            <a:r>
              <a:rPr kumimoji="0" lang="es-ES" sz="2000" b="0" i="0" u="none" strike="noStrike" kern="1200" cap="all" spc="0" normalizeH="0" baseline="0" noProof="0" dirty="0">
                <a:ln w="3175" cmpd="sng">
                  <a:noFill/>
                </a:ln>
                <a:solidFill>
                  <a:prstClr val="white"/>
                </a:solidFill>
                <a:effectLst/>
                <a:uLnTx/>
                <a:uFillTx/>
                <a:latin typeface="Consolas" panose="020B0609020204030204" pitchFamily="49" charset="0"/>
                <a:ea typeface="+mj-ea"/>
                <a:cs typeface="+mj-cs"/>
              </a:rPr>
              <a:t> </a:t>
            </a:r>
            <a:r>
              <a:rPr kumimoji="0" lang="es-ES" sz="2000" b="0" i="0" u="none" strike="noStrike" kern="1200" cap="all" spc="0" normalizeH="0" baseline="0" noProof="0" dirty="0" err="1">
                <a:ln w="3175" cmpd="sng">
                  <a:noFill/>
                </a:ln>
                <a:solidFill>
                  <a:prstClr val="white"/>
                </a:solidFill>
                <a:effectLst/>
                <a:uLnTx/>
                <a:uFillTx/>
                <a:latin typeface="Consolas" panose="020B0609020204030204" pitchFamily="49" charset="0"/>
                <a:ea typeface="+mj-ea"/>
                <a:cs typeface="+mj-cs"/>
              </a:rPr>
              <a:t>Y</a:t>
            </a:r>
            <a:r>
              <a:rPr kumimoji="0" lang="es-ES" sz="2000" b="0" i="0" u="none" strike="noStrike" kern="1200" cap="all" spc="0" normalizeH="0" baseline="0" noProof="0" dirty="0">
                <a:ln w="3175" cmpd="sng">
                  <a:noFill/>
                </a:ln>
                <a:solidFill>
                  <a:prstClr val="white"/>
                </a:solidFill>
                <a:effectLst/>
                <a:uLnTx/>
                <a:uFillTx/>
                <a:latin typeface="Consolas" panose="020B0609020204030204" pitchFamily="49" charset="0"/>
                <a:ea typeface="+mj-ea"/>
                <a:cs typeface="+mj-cs"/>
              </a:rPr>
              <a:t> </a:t>
            </a:r>
            <a:r>
              <a:rPr kumimoji="0" lang="es-ES" sz="2000" b="0" i="0" u="none" strike="noStrike" kern="1200" cap="none" spc="0" normalizeH="0" baseline="0" noProof="0" dirty="0">
                <a:ln w="3175" cmpd="sng">
                  <a:noFill/>
                </a:ln>
                <a:solidFill>
                  <a:prstClr val="white"/>
                </a:solidFill>
                <a:effectLst/>
                <a:uLnTx/>
                <a:uFillTx/>
                <a:latin typeface="Consolas" panose="020B0609020204030204" pitchFamily="49" charset="0"/>
                <a:ea typeface="+mj-ea"/>
                <a:cs typeface="+mj-cs"/>
              </a:rPr>
              <a:t>están intercalados.</a:t>
            </a:r>
            <a:endParaRPr lang="es-PE" sz="2000" dirty="0"/>
          </a:p>
        </p:txBody>
      </p:sp>
      <p:sp>
        <p:nvSpPr>
          <p:cNvPr id="4" name="Marcador de texto 2">
            <a:extLst>
              <a:ext uri="{FF2B5EF4-FFF2-40B4-BE49-F238E27FC236}">
                <a16:creationId xmlns:a16="http://schemas.microsoft.com/office/drawing/2014/main" id="{8F2D02E5-8B4B-4AC1-A057-D71C1EA95107}"/>
              </a:ext>
            </a:extLst>
          </p:cNvPr>
          <p:cNvSpPr txBox="1">
            <a:spLocks/>
          </p:cNvSpPr>
          <p:nvPr/>
        </p:nvSpPr>
        <p:spPr>
          <a:xfrm>
            <a:off x="0" y="449854"/>
            <a:ext cx="3765342" cy="576262"/>
          </a:xfrm>
          <a:prstGeom prst="rect">
            <a:avLst/>
          </a:prstGeom>
        </p:spPr>
        <p:txBody>
          <a:bodyPr vert="horz" lIns="91440" tIns="45720" rIns="91440" bIns="45720" rtlCol="0" anchor="t">
            <a:normAutofit/>
          </a:bodyPr>
          <a:lstStyle>
            <a:lvl1pPr marL="0" indent="0" algn="r" defTabSz="457200" rtl="0" eaLnBrk="1" latinLnBrk="0" hangingPunct="1">
              <a:spcBef>
                <a:spcPts val="0"/>
              </a:spcBef>
              <a:spcAft>
                <a:spcPts val="1000"/>
              </a:spcAft>
              <a:buClr>
                <a:schemeClr val="tx1"/>
              </a:buClr>
              <a:buSzPct val="100000"/>
              <a:buFont typeface="Arial"/>
              <a:buNone/>
              <a:defRPr sz="1800" kern="1200" cap="all">
                <a:solidFill>
                  <a:schemeClr val="tx1"/>
                </a:solidFill>
                <a:effectLst/>
                <a:latin typeface="+mn-lt"/>
                <a:ea typeface="+mn-ea"/>
                <a:cs typeface="+mn-cs"/>
              </a:defRPr>
            </a:lvl1pPr>
            <a:lvl2pPr marL="457200" indent="0" algn="ctr" defTabSz="457200" rtl="0" eaLnBrk="1" latinLnBrk="0" hangingPunct="1">
              <a:spcBef>
                <a:spcPts val="0"/>
              </a:spcBef>
              <a:spcAft>
                <a:spcPts val="1000"/>
              </a:spcAft>
              <a:buClr>
                <a:schemeClr val="tx1"/>
              </a:buClr>
              <a:buSzPct val="100000"/>
              <a:buFont typeface="Arial"/>
              <a:buNone/>
              <a:defRPr sz="1600" kern="1200" cap="none">
                <a:solidFill>
                  <a:schemeClr val="tx1">
                    <a:tint val="75000"/>
                  </a:schemeClr>
                </a:solidFill>
                <a:effectLst/>
                <a:latin typeface="+mn-lt"/>
                <a:ea typeface="+mn-ea"/>
                <a:cs typeface="+mn-cs"/>
              </a:defRPr>
            </a:lvl2pPr>
            <a:lvl3pPr marL="914400" indent="0" algn="ctr" defTabSz="457200" rtl="0" eaLnBrk="1" latinLnBrk="0" hangingPunct="1">
              <a:spcBef>
                <a:spcPts val="0"/>
              </a:spcBef>
              <a:spcAft>
                <a:spcPts val="1000"/>
              </a:spcAft>
              <a:buClr>
                <a:schemeClr val="tx1"/>
              </a:buClr>
              <a:buSzPct val="100000"/>
              <a:buFont typeface="Arial"/>
              <a:buNone/>
              <a:defRPr sz="1400" kern="1200" cap="none">
                <a:solidFill>
                  <a:schemeClr val="tx1">
                    <a:tint val="75000"/>
                  </a:schemeClr>
                </a:solidFill>
                <a:effectLst/>
                <a:latin typeface="+mn-lt"/>
                <a:ea typeface="+mn-ea"/>
                <a:cs typeface="+mn-cs"/>
              </a:defRPr>
            </a:lvl3pPr>
            <a:lvl4pPr marL="13716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4pPr>
            <a:lvl5pPr marL="18288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5pPr>
            <a:lvl6pPr marL="22860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6pPr>
            <a:lvl7pPr marL="27432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7pPr>
            <a:lvl8pPr marL="32004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8pPr>
            <a:lvl9pPr marL="36576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9pPr>
          </a:lstStyle>
          <a:p>
            <a:pPr algn="ctr"/>
            <a:r>
              <a:rPr lang="es-ES" sz="2400" b="1" dirty="0">
                <a:latin typeface="Consolas" panose="020B0609020204030204" pitchFamily="49" charset="0"/>
              </a:rPr>
              <a:t>BARRA horizontal  </a:t>
            </a:r>
            <a:endParaRPr lang="en-US" sz="2400" b="1" dirty="0">
              <a:latin typeface="Consolas" panose="020B0609020204030204" pitchFamily="49" charset="0"/>
            </a:endParaRPr>
          </a:p>
        </p:txBody>
      </p:sp>
      <p:pic>
        <p:nvPicPr>
          <p:cNvPr id="8" name="Imagen 7">
            <a:extLst>
              <a:ext uri="{FF2B5EF4-FFF2-40B4-BE49-F238E27FC236}">
                <a16:creationId xmlns:a16="http://schemas.microsoft.com/office/drawing/2014/main" id="{59427A9A-8CE0-4F92-ACAA-DD863B7D0979}"/>
              </a:ext>
            </a:extLst>
          </p:cNvPr>
          <p:cNvPicPr>
            <a:picLocks noChangeAspect="1"/>
          </p:cNvPicPr>
          <p:nvPr/>
        </p:nvPicPr>
        <p:blipFill>
          <a:blip r:embed="rId2"/>
          <a:stretch>
            <a:fillRect/>
          </a:stretch>
        </p:blipFill>
        <p:spPr>
          <a:xfrm>
            <a:off x="3591318" y="2853023"/>
            <a:ext cx="4793747" cy="3595310"/>
          </a:xfrm>
          <a:prstGeom prst="rect">
            <a:avLst/>
          </a:prstGeom>
        </p:spPr>
      </p:pic>
    </p:spTree>
    <p:extLst>
      <p:ext uri="{BB962C8B-B14F-4D97-AF65-F5344CB8AC3E}">
        <p14:creationId xmlns:p14="http://schemas.microsoft.com/office/powerpoint/2010/main" val="37927653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ED61FF-10F7-43CD-ACFA-D56E013C83A8}"/>
              </a:ext>
            </a:extLst>
          </p:cNvPr>
          <p:cNvSpPr>
            <a:spLocks noGrp="1"/>
          </p:cNvSpPr>
          <p:nvPr>
            <p:ph type="ctrTitle"/>
          </p:nvPr>
        </p:nvSpPr>
        <p:spPr>
          <a:xfrm>
            <a:off x="742902" y="1026116"/>
            <a:ext cx="11020731" cy="793950"/>
          </a:xfrm>
        </p:spPr>
        <p:txBody>
          <a:bodyPr>
            <a:normAutofit/>
          </a:bodyPr>
          <a:lstStyle/>
          <a:p>
            <a:pPr algn="just"/>
            <a:r>
              <a:rPr lang="es-ES" sz="2000" cap="none" dirty="0">
                <a:latin typeface="Consolas" panose="020B0609020204030204" pitchFamily="49" charset="0"/>
              </a:rPr>
              <a:t>L</a:t>
            </a:r>
            <a:r>
              <a:rPr lang="es-ES" sz="2000" b="0" i="0" cap="none" dirty="0">
                <a:effectLst/>
                <a:latin typeface="Consolas" panose="020B0609020204030204" pitchFamily="49" charset="0"/>
              </a:rPr>
              <a:t>a gráfica de barras dobles nos permite, además de mostrar de manera gráfica un conjunto de datos, realizar una comparación entre dos pares de valores.</a:t>
            </a:r>
            <a:endParaRPr lang="es-PE" sz="2000" dirty="0"/>
          </a:p>
        </p:txBody>
      </p:sp>
      <p:sp>
        <p:nvSpPr>
          <p:cNvPr id="4" name="Marcador de texto 2">
            <a:extLst>
              <a:ext uri="{FF2B5EF4-FFF2-40B4-BE49-F238E27FC236}">
                <a16:creationId xmlns:a16="http://schemas.microsoft.com/office/drawing/2014/main" id="{8F2D02E5-8B4B-4AC1-A057-D71C1EA95107}"/>
              </a:ext>
            </a:extLst>
          </p:cNvPr>
          <p:cNvSpPr txBox="1">
            <a:spLocks/>
          </p:cNvSpPr>
          <p:nvPr/>
        </p:nvSpPr>
        <p:spPr>
          <a:xfrm>
            <a:off x="614153" y="497402"/>
            <a:ext cx="3765342" cy="576262"/>
          </a:xfrm>
          <a:prstGeom prst="rect">
            <a:avLst/>
          </a:prstGeom>
        </p:spPr>
        <p:txBody>
          <a:bodyPr vert="horz" lIns="91440" tIns="45720" rIns="91440" bIns="45720" rtlCol="0" anchor="t">
            <a:normAutofit fontScale="92500"/>
          </a:bodyPr>
          <a:lstStyle>
            <a:lvl1pPr marL="0" indent="0" algn="r" defTabSz="457200" rtl="0" eaLnBrk="1" latinLnBrk="0" hangingPunct="1">
              <a:spcBef>
                <a:spcPts val="0"/>
              </a:spcBef>
              <a:spcAft>
                <a:spcPts val="1000"/>
              </a:spcAft>
              <a:buClr>
                <a:schemeClr val="tx1"/>
              </a:buClr>
              <a:buSzPct val="100000"/>
              <a:buFont typeface="Arial"/>
              <a:buNone/>
              <a:defRPr sz="1800" kern="1200" cap="all">
                <a:solidFill>
                  <a:schemeClr val="tx1"/>
                </a:solidFill>
                <a:effectLst/>
                <a:latin typeface="+mn-lt"/>
                <a:ea typeface="+mn-ea"/>
                <a:cs typeface="+mn-cs"/>
              </a:defRPr>
            </a:lvl1pPr>
            <a:lvl2pPr marL="457200" indent="0" algn="ctr" defTabSz="457200" rtl="0" eaLnBrk="1" latinLnBrk="0" hangingPunct="1">
              <a:spcBef>
                <a:spcPts val="0"/>
              </a:spcBef>
              <a:spcAft>
                <a:spcPts val="1000"/>
              </a:spcAft>
              <a:buClr>
                <a:schemeClr val="tx1"/>
              </a:buClr>
              <a:buSzPct val="100000"/>
              <a:buFont typeface="Arial"/>
              <a:buNone/>
              <a:defRPr sz="1600" kern="1200" cap="none">
                <a:solidFill>
                  <a:schemeClr val="tx1">
                    <a:tint val="75000"/>
                  </a:schemeClr>
                </a:solidFill>
                <a:effectLst/>
                <a:latin typeface="+mn-lt"/>
                <a:ea typeface="+mn-ea"/>
                <a:cs typeface="+mn-cs"/>
              </a:defRPr>
            </a:lvl2pPr>
            <a:lvl3pPr marL="914400" indent="0" algn="ctr" defTabSz="457200" rtl="0" eaLnBrk="1" latinLnBrk="0" hangingPunct="1">
              <a:spcBef>
                <a:spcPts val="0"/>
              </a:spcBef>
              <a:spcAft>
                <a:spcPts val="1000"/>
              </a:spcAft>
              <a:buClr>
                <a:schemeClr val="tx1"/>
              </a:buClr>
              <a:buSzPct val="100000"/>
              <a:buFont typeface="Arial"/>
              <a:buNone/>
              <a:defRPr sz="1400" kern="1200" cap="none">
                <a:solidFill>
                  <a:schemeClr val="tx1">
                    <a:tint val="75000"/>
                  </a:schemeClr>
                </a:solidFill>
                <a:effectLst/>
                <a:latin typeface="+mn-lt"/>
                <a:ea typeface="+mn-ea"/>
                <a:cs typeface="+mn-cs"/>
              </a:defRPr>
            </a:lvl3pPr>
            <a:lvl4pPr marL="13716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4pPr>
            <a:lvl5pPr marL="18288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5pPr>
            <a:lvl6pPr marL="22860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6pPr>
            <a:lvl7pPr marL="27432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7pPr>
            <a:lvl8pPr marL="32004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8pPr>
            <a:lvl9pPr marL="36576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9pPr>
          </a:lstStyle>
          <a:p>
            <a:pPr algn="ctr"/>
            <a:r>
              <a:rPr lang="es-ES" sz="2400" b="1" dirty="0">
                <a:latin typeface="Consolas" panose="020B0609020204030204" pitchFamily="49" charset="0"/>
              </a:rPr>
              <a:t>BARRA agrupada o doble</a:t>
            </a:r>
            <a:endParaRPr lang="en-US" sz="2400" b="1" dirty="0">
              <a:latin typeface="Consolas" panose="020B0609020204030204" pitchFamily="49" charset="0"/>
            </a:endParaRPr>
          </a:p>
        </p:txBody>
      </p:sp>
      <p:pic>
        <p:nvPicPr>
          <p:cNvPr id="10" name="Imagen 9">
            <a:extLst>
              <a:ext uri="{FF2B5EF4-FFF2-40B4-BE49-F238E27FC236}">
                <a16:creationId xmlns:a16="http://schemas.microsoft.com/office/drawing/2014/main" id="{87DE5556-C5D6-40C9-9BA9-E991254E25B3}"/>
              </a:ext>
            </a:extLst>
          </p:cNvPr>
          <p:cNvPicPr>
            <a:picLocks noChangeAspect="1"/>
          </p:cNvPicPr>
          <p:nvPr/>
        </p:nvPicPr>
        <p:blipFill>
          <a:blip r:embed="rId2"/>
          <a:stretch>
            <a:fillRect/>
          </a:stretch>
        </p:blipFill>
        <p:spPr>
          <a:xfrm>
            <a:off x="3394431" y="2348780"/>
            <a:ext cx="5403138" cy="4052354"/>
          </a:xfrm>
          <a:prstGeom prst="rect">
            <a:avLst/>
          </a:prstGeom>
        </p:spPr>
      </p:pic>
    </p:spTree>
    <p:extLst>
      <p:ext uri="{BB962C8B-B14F-4D97-AF65-F5344CB8AC3E}">
        <p14:creationId xmlns:p14="http://schemas.microsoft.com/office/powerpoint/2010/main" val="38911079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p:cNvSpPr>
            <a:spLocks noGrp="1"/>
          </p:cNvSpPr>
          <p:nvPr>
            <p:ph type="body" idx="1"/>
          </p:nvPr>
        </p:nvSpPr>
        <p:spPr>
          <a:xfrm>
            <a:off x="336883" y="527217"/>
            <a:ext cx="3790645" cy="576262"/>
          </a:xfrm>
        </p:spPr>
        <p:txBody>
          <a:bodyPr/>
          <a:lstStyle/>
          <a:p>
            <a:pPr algn="ctr"/>
            <a:r>
              <a:rPr lang="es-ES" b="1" dirty="0">
                <a:latin typeface="Consolas" panose="020B0609020204030204" pitchFamily="49" charset="0"/>
              </a:rPr>
              <a:t>BARRA APILADA</a:t>
            </a:r>
            <a:endParaRPr lang="en-US" b="1" dirty="0">
              <a:latin typeface="Consolas" panose="020B0609020204030204" pitchFamily="49" charset="0"/>
            </a:endParaRPr>
          </a:p>
        </p:txBody>
      </p:sp>
      <p:sp>
        <p:nvSpPr>
          <p:cNvPr id="12" name="Marcador de texto 2">
            <a:extLst>
              <a:ext uri="{FF2B5EF4-FFF2-40B4-BE49-F238E27FC236}">
                <a16:creationId xmlns:a16="http://schemas.microsoft.com/office/drawing/2014/main" id="{C96D868A-2DC0-49A1-B40F-E6E6914CD6C9}"/>
              </a:ext>
            </a:extLst>
          </p:cNvPr>
          <p:cNvSpPr txBox="1">
            <a:spLocks/>
          </p:cNvSpPr>
          <p:nvPr/>
        </p:nvSpPr>
        <p:spPr>
          <a:xfrm>
            <a:off x="763471" y="1237443"/>
            <a:ext cx="10665057" cy="956603"/>
          </a:xfrm>
          <a:prstGeom prst="rect">
            <a:avLst/>
          </a:prstGeom>
        </p:spPr>
        <p:txBody>
          <a:bodyPr vert="horz" lIns="91440" tIns="45720" rIns="91440" bIns="45720" rtlCol="0" anchor="b">
            <a:noAutofit/>
          </a:bodyPr>
          <a:lstStyle>
            <a:lvl1pPr marL="0" indent="0" algn="l" defTabSz="457200" rtl="0" eaLnBrk="1" latinLnBrk="0" hangingPunct="1">
              <a:spcBef>
                <a:spcPts val="0"/>
              </a:spcBef>
              <a:spcAft>
                <a:spcPts val="1000"/>
              </a:spcAft>
              <a:buClr>
                <a:schemeClr val="tx1"/>
              </a:buClr>
              <a:buSzPct val="100000"/>
              <a:buFont typeface="Arial"/>
              <a:buNone/>
              <a:defRPr sz="2800" b="0" kern="1200" cap="none">
                <a:solidFill>
                  <a:schemeClr val="tx1"/>
                </a:solidFill>
                <a:effectLst/>
                <a:latin typeface="+mn-lt"/>
                <a:ea typeface="+mn-ea"/>
                <a:cs typeface="+mn-cs"/>
              </a:defRPr>
            </a:lvl1pPr>
            <a:lvl2pPr marL="457200" indent="0" algn="l" defTabSz="457200" rtl="0" eaLnBrk="1" latinLnBrk="0" hangingPunct="1">
              <a:spcBef>
                <a:spcPts val="0"/>
              </a:spcBef>
              <a:spcAft>
                <a:spcPts val="1000"/>
              </a:spcAft>
              <a:buClr>
                <a:schemeClr val="tx1"/>
              </a:buClr>
              <a:buSzPct val="100000"/>
              <a:buFont typeface="Arial"/>
              <a:buNone/>
              <a:defRPr sz="2000" b="1" kern="1200" cap="none">
                <a:solidFill>
                  <a:schemeClr val="tx1"/>
                </a:solidFill>
                <a:effectLst/>
                <a:latin typeface="+mn-lt"/>
                <a:ea typeface="+mn-ea"/>
                <a:cs typeface="+mn-cs"/>
              </a:defRPr>
            </a:lvl2pPr>
            <a:lvl3pPr marL="914400" indent="0" algn="l" defTabSz="457200" rtl="0" eaLnBrk="1" latinLnBrk="0" hangingPunct="1">
              <a:spcBef>
                <a:spcPts val="0"/>
              </a:spcBef>
              <a:spcAft>
                <a:spcPts val="1000"/>
              </a:spcAft>
              <a:buClr>
                <a:schemeClr val="tx1"/>
              </a:buClr>
              <a:buSzPct val="100000"/>
              <a:buFont typeface="Arial"/>
              <a:buNone/>
              <a:defRPr sz="1800" b="1" kern="1200" cap="none">
                <a:solidFill>
                  <a:schemeClr val="tx1"/>
                </a:solidFill>
                <a:effectLst/>
                <a:latin typeface="+mn-lt"/>
                <a:ea typeface="+mn-ea"/>
                <a:cs typeface="+mn-cs"/>
              </a:defRPr>
            </a:lvl3pPr>
            <a:lvl4pPr marL="1371600" indent="0" algn="l" defTabSz="457200" rtl="0" eaLnBrk="1" latinLnBrk="0" hangingPunct="1">
              <a:spcBef>
                <a:spcPts val="0"/>
              </a:spcBef>
              <a:spcAft>
                <a:spcPts val="1000"/>
              </a:spcAft>
              <a:buClr>
                <a:schemeClr val="tx1"/>
              </a:buClr>
              <a:buSzPct val="100000"/>
              <a:buFont typeface="Arial"/>
              <a:buNone/>
              <a:defRPr sz="1600" b="1" kern="1200" cap="none">
                <a:solidFill>
                  <a:schemeClr val="tx1"/>
                </a:solidFill>
                <a:effectLst/>
                <a:latin typeface="+mn-lt"/>
                <a:ea typeface="+mn-ea"/>
                <a:cs typeface="+mn-cs"/>
              </a:defRPr>
            </a:lvl4pPr>
            <a:lvl5pPr marL="1828800" indent="0" algn="l" defTabSz="457200" rtl="0" eaLnBrk="1" latinLnBrk="0" hangingPunct="1">
              <a:spcBef>
                <a:spcPts val="0"/>
              </a:spcBef>
              <a:spcAft>
                <a:spcPts val="1000"/>
              </a:spcAft>
              <a:buClr>
                <a:schemeClr val="tx1"/>
              </a:buClr>
              <a:buSzPct val="100000"/>
              <a:buFont typeface="Arial"/>
              <a:buNone/>
              <a:defRPr sz="1600" b="1" kern="1200" cap="none">
                <a:solidFill>
                  <a:schemeClr val="tx1"/>
                </a:solidFill>
                <a:effectLst/>
                <a:latin typeface="+mn-lt"/>
                <a:ea typeface="+mn-ea"/>
                <a:cs typeface="+mn-cs"/>
              </a:defRPr>
            </a:lvl5pPr>
            <a:lvl6pPr marL="2286000" indent="0" algn="l" defTabSz="457200" rtl="0" eaLnBrk="1" latinLnBrk="0" hangingPunct="1">
              <a:spcBef>
                <a:spcPts val="0"/>
              </a:spcBef>
              <a:spcAft>
                <a:spcPts val="1000"/>
              </a:spcAft>
              <a:buClr>
                <a:schemeClr val="tx1"/>
              </a:buClr>
              <a:buSzPct val="100000"/>
              <a:buFont typeface="Arial"/>
              <a:buNone/>
              <a:defRPr sz="1600" b="1" kern="1200" cap="none">
                <a:solidFill>
                  <a:schemeClr val="tx1"/>
                </a:solidFill>
                <a:effectLst/>
                <a:latin typeface="+mn-lt"/>
                <a:ea typeface="+mn-ea"/>
                <a:cs typeface="+mn-cs"/>
              </a:defRPr>
            </a:lvl6pPr>
            <a:lvl7pPr marL="2743200" indent="0" algn="l" defTabSz="457200" rtl="0" eaLnBrk="1" latinLnBrk="0" hangingPunct="1">
              <a:spcBef>
                <a:spcPts val="0"/>
              </a:spcBef>
              <a:spcAft>
                <a:spcPts val="1000"/>
              </a:spcAft>
              <a:buClr>
                <a:schemeClr val="tx1"/>
              </a:buClr>
              <a:buSzPct val="100000"/>
              <a:buFont typeface="Arial"/>
              <a:buNone/>
              <a:defRPr sz="1600" b="1" kern="1200" cap="none">
                <a:solidFill>
                  <a:schemeClr val="tx1"/>
                </a:solidFill>
                <a:effectLst/>
                <a:latin typeface="+mn-lt"/>
                <a:ea typeface="+mn-ea"/>
                <a:cs typeface="+mn-cs"/>
              </a:defRPr>
            </a:lvl7pPr>
            <a:lvl8pPr marL="3200400" indent="0" algn="l" defTabSz="457200" rtl="0" eaLnBrk="1" latinLnBrk="0" hangingPunct="1">
              <a:spcBef>
                <a:spcPts val="0"/>
              </a:spcBef>
              <a:spcAft>
                <a:spcPts val="1000"/>
              </a:spcAft>
              <a:buClr>
                <a:schemeClr val="tx1"/>
              </a:buClr>
              <a:buSzPct val="100000"/>
              <a:buFont typeface="Arial"/>
              <a:buNone/>
              <a:defRPr sz="1600" b="1" kern="1200" cap="none">
                <a:solidFill>
                  <a:schemeClr val="tx1"/>
                </a:solidFill>
                <a:effectLst/>
                <a:latin typeface="+mn-lt"/>
                <a:ea typeface="+mn-ea"/>
                <a:cs typeface="+mn-cs"/>
              </a:defRPr>
            </a:lvl8pPr>
            <a:lvl9pPr marL="3657600" indent="0" algn="l" defTabSz="457200" rtl="0" eaLnBrk="1" latinLnBrk="0" hangingPunct="1">
              <a:spcBef>
                <a:spcPts val="0"/>
              </a:spcBef>
              <a:spcAft>
                <a:spcPts val="1000"/>
              </a:spcAft>
              <a:buClr>
                <a:schemeClr val="tx1"/>
              </a:buClr>
              <a:buSzPct val="100000"/>
              <a:buFont typeface="Arial"/>
              <a:buNone/>
              <a:defRPr sz="1600" b="1" kern="1200" cap="none">
                <a:solidFill>
                  <a:schemeClr val="tx1"/>
                </a:solidFill>
                <a:effectLst/>
                <a:latin typeface="+mn-lt"/>
                <a:ea typeface="+mn-ea"/>
                <a:cs typeface="+mn-cs"/>
              </a:defRPr>
            </a:lvl9pPr>
          </a:lstStyle>
          <a:p>
            <a:pPr algn="just"/>
            <a:r>
              <a:rPr lang="es-ES" sz="2400" b="0" i="0" dirty="0">
                <a:effectLst/>
                <a:latin typeface="Consolas" panose="020B0609020204030204" pitchFamily="49" charset="0"/>
              </a:rPr>
              <a:t>Las gráficas de barras apiladas son muy útiles cuando se quiere mostrar la distribución de determinadas categorías.</a:t>
            </a:r>
            <a:endParaRPr lang="en-US" sz="2400" b="1" dirty="0">
              <a:latin typeface="Consolas" panose="020B0609020204030204" pitchFamily="49" charset="0"/>
            </a:endParaRPr>
          </a:p>
        </p:txBody>
      </p:sp>
      <p:pic>
        <p:nvPicPr>
          <p:cNvPr id="13" name="Imagen 12">
            <a:extLst>
              <a:ext uri="{FF2B5EF4-FFF2-40B4-BE49-F238E27FC236}">
                <a16:creationId xmlns:a16="http://schemas.microsoft.com/office/drawing/2014/main" id="{F3B92939-94E7-48AC-A38D-17CC9776679A}"/>
              </a:ext>
            </a:extLst>
          </p:cNvPr>
          <p:cNvPicPr>
            <a:picLocks noChangeAspect="1"/>
          </p:cNvPicPr>
          <p:nvPr/>
        </p:nvPicPr>
        <p:blipFill>
          <a:blip r:embed="rId2"/>
          <a:stretch>
            <a:fillRect/>
          </a:stretch>
        </p:blipFill>
        <p:spPr>
          <a:xfrm>
            <a:off x="3456988" y="2808557"/>
            <a:ext cx="5278024" cy="3710795"/>
          </a:xfrm>
          <a:prstGeom prst="rect">
            <a:avLst/>
          </a:prstGeom>
        </p:spPr>
      </p:pic>
    </p:spTree>
    <p:extLst>
      <p:ext uri="{BB962C8B-B14F-4D97-AF65-F5344CB8AC3E}">
        <p14:creationId xmlns:p14="http://schemas.microsoft.com/office/powerpoint/2010/main" val="1585923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14875" y="188690"/>
            <a:ext cx="3125606" cy="1119605"/>
          </a:xfrm>
        </p:spPr>
        <p:txBody>
          <a:bodyPr>
            <a:normAutofit/>
          </a:bodyPr>
          <a:lstStyle/>
          <a:p>
            <a:r>
              <a:rPr lang="es-ES" b="1" dirty="0">
                <a:latin typeface="Consolas" panose="020B0609020204030204" pitchFamily="49" charset="0"/>
              </a:rPr>
              <a:t>EJEMPLO-1</a:t>
            </a:r>
            <a:endParaRPr lang="en-US" b="1" dirty="0">
              <a:latin typeface="Consolas" panose="020B0609020204030204" pitchFamily="49" charset="0"/>
            </a:endParaRPr>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44644" y="1468849"/>
            <a:ext cx="9502711" cy="4967326"/>
          </a:xfrm>
        </p:spPr>
      </p:pic>
    </p:spTree>
    <p:extLst>
      <p:ext uri="{BB962C8B-B14F-4D97-AF65-F5344CB8AC3E}">
        <p14:creationId xmlns:p14="http://schemas.microsoft.com/office/powerpoint/2010/main" val="21242353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85802" y="170689"/>
            <a:ext cx="2732648" cy="954726"/>
          </a:xfrm>
        </p:spPr>
        <p:txBody>
          <a:bodyPr/>
          <a:lstStyle/>
          <a:p>
            <a:r>
              <a:rPr lang="es-ES" b="1" dirty="0">
                <a:latin typeface="Consolas" panose="020B0609020204030204" pitchFamily="49" charset="0"/>
              </a:rPr>
              <a:t>EJEMPLO-2</a:t>
            </a:r>
            <a:endParaRPr lang="en-US" b="1" dirty="0">
              <a:latin typeface="Consolas" panose="020B0609020204030204" pitchFamily="49" charset="0"/>
            </a:endParaRPr>
          </a:p>
        </p:txBody>
      </p:sp>
      <p:pic>
        <p:nvPicPr>
          <p:cNvPr id="5" name="Marcador de contenido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88474" y="955964"/>
            <a:ext cx="9670472" cy="5583381"/>
          </a:xfrm>
        </p:spPr>
      </p:pic>
    </p:spTree>
    <p:extLst>
      <p:ext uri="{BB962C8B-B14F-4D97-AF65-F5344CB8AC3E}">
        <p14:creationId xmlns:p14="http://schemas.microsoft.com/office/powerpoint/2010/main" val="18955632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TM03457452[[fn=Celestial]]</Template>
  <TotalTime>554</TotalTime>
  <Words>269</Words>
  <Application>Microsoft Office PowerPoint</Application>
  <PresentationFormat>Panorámica</PresentationFormat>
  <Paragraphs>29</Paragraphs>
  <Slides>11</Slides>
  <Notes>1</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11</vt:i4>
      </vt:variant>
    </vt:vector>
  </HeadingPairs>
  <TitlesOfParts>
    <vt:vector size="18" baseType="lpstr">
      <vt:lpstr>Algerian</vt:lpstr>
      <vt:lpstr>Arial</vt:lpstr>
      <vt:lpstr>Arial Black</vt:lpstr>
      <vt:lpstr>Calibri</vt:lpstr>
      <vt:lpstr>Calibri Light</vt:lpstr>
      <vt:lpstr>Consolas</vt:lpstr>
      <vt:lpstr>Celestial</vt:lpstr>
      <vt:lpstr>GRUPO VAGABOND</vt:lpstr>
      <vt:lpstr>GRAFICOS DE BARRAS</vt:lpstr>
      <vt:lpstr>¿Cuándo SE DEBE UTILIZAR UN GRAFICO DE BARRRAS?</vt:lpstr>
      <vt:lpstr>TIPOS DE BARRAS</vt:lpstr>
      <vt:lpstr>Una gráfica de barras horizontal, es similar a la de barras, a excepción de que las barras están orientadas de manera horizontal y los valores de X y Y están intercalados.</vt:lpstr>
      <vt:lpstr>La gráfica de barras dobles nos permite, además de mostrar de manera gráfica un conjunto de datos, realizar una comparación entre dos pares de valores.</vt:lpstr>
      <vt:lpstr>Presentación de PowerPoint</vt:lpstr>
      <vt:lpstr>EJEMPLO-1</vt:lpstr>
      <vt:lpstr>EJEMPLO-2</vt:lpstr>
      <vt:lpstr>EJEMPLO-3</vt:lpstr>
      <vt:lpstr>Ejemplo 4</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GRUPO VAGABOND</dc:title>
  <dc:creator>MR-VLADI</dc:creator>
  <cp:lastModifiedBy>MR-VLADI</cp:lastModifiedBy>
  <cp:revision>18</cp:revision>
  <dcterms:created xsi:type="dcterms:W3CDTF">2021-05-22T01:11:29Z</dcterms:created>
  <dcterms:modified xsi:type="dcterms:W3CDTF">2021-05-29T00:43:44Z</dcterms:modified>
</cp:coreProperties>
</file>