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257" r:id="rId3"/>
    <p:sldId id="260" r:id="rId4"/>
    <p:sldId id="271" r:id="rId5"/>
    <p:sldId id="315" r:id="rId6"/>
    <p:sldId id="324" r:id="rId7"/>
    <p:sldId id="325" r:id="rId8"/>
    <p:sldId id="326" r:id="rId9"/>
    <p:sldId id="327" r:id="rId10"/>
    <p:sldId id="328" r:id="rId11"/>
    <p:sldId id="331" r:id="rId12"/>
    <p:sldId id="329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21" r:id="rId23"/>
    <p:sldId id="322" r:id="rId24"/>
    <p:sldId id="323" r:id="rId25"/>
    <p:sldId id="263" r:id="rId26"/>
    <p:sldId id="273" r:id="rId27"/>
    <p:sldId id="274" r:id="rId28"/>
    <p:sldId id="320" r:id="rId29"/>
    <p:sldId id="342" r:id="rId30"/>
    <p:sldId id="343" r:id="rId31"/>
    <p:sldId id="277" r:id="rId32"/>
    <p:sldId id="344" r:id="rId33"/>
    <p:sldId id="346" r:id="rId34"/>
    <p:sldId id="314" r:id="rId35"/>
    <p:sldId id="313" r:id="rId36"/>
    <p:sldId id="267" r:id="rId37"/>
    <p:sldId id="278" r:id="rId38"/>
    <p:sldId id="279" r:id="rId39"/>
    <p:sldId id="270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A6A"/>
    <a:srgbClr val="A6A6A6"/>
    <a:srgbClr val="E2F0D9"/>
    <a:srgbClr val="FEFEFE"/>
    <a:srgbClr val="595959"/>
    <a:srgbClr val="F8D298"/>
    <a:srgbClr val="404040"/>
    <a:srgbClr val="6D6D6D"/>
    <a:srgbClr val="514F4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5" autoAdjust="0"/>
    <p:restoredTop sz="94656" autoAdjust="0"/>
  </p:normalViewPr>
  <p:slideViewPr>
    <p:cSldViewPr snapToGrid="0">
      <p:cViewPr varScale="1">
        <p:scale>
          <a:sx n="80" d="100"/>
          <a:sy n="80" d="100"/>
        </p:scale>
        <p:origin x="45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4C21C-F0CD-480B-94D6-AEED5411578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A15F-0AB3-4813-B1BE-FC49F64B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2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A15F-0AB3-4813-B1BE-FC49F64BB9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5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0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40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88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05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2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4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19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12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3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03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5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81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75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25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74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17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69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0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01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75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64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2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30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75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60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85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1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9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0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1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2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390527"/>
            <a:ext cx="6711950" cy="79057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defRPr lang="en-US" sz="32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33868" y="4037535"/>
            <a:ext cx="46762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정렬 프로그램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D6EE2-5A8F-470D-8433-0CBE5D24BCCD}"/>
              </a:ext>
            </a:extLst>
          </p:cNvPr>
          <p:cNvSpPr txBox="1"/>
          <p:nvPr/>
        </p:nvSpPr>
        <p:spPr>
          <a:xfrm>
            <a:off x="3735582" y="454536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2CC49-34B0-4412-8743-F2CDA1ED3424}"/>
              </a:ext>
            </a:extLst>
          </p:cNvPr>
          <p:cNvSpPr txBox="1"/>
          <p:nvPr/>
        </p:nvSpPr>
        <p:spPr>
          <a:xfrm>
            <a:off x="4147553" y="488392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2018.06.13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30C6F-83C2-42D0-9477-50852BA5CD99}"/>
              </a:ext>
            </a:extLst>
          </p:cNvPr>
          <p:cNvSpPr txBox="1"/>
          <p:nvPr/>
        </p:nvSpPr>
        <p:spPr>
          <a:xfrm>
            <a:off x="7114199" y="5191697"/>
            <a:ext cx="1944216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2013130032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장지훈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2016156010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김주영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2016156032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전유미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F2B95A0-4AFA-4CFF-86E8-32E5596DA7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10"/>
          <a:stretch/>
        </p:blipFill>
        <p:spPr>
          <a:xfrm>
            <a:off x="417067" y="1514497"/>
            <a:ext cx="5582397" cy="28384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F69F8-8019-49C7-9A79-6EEAA5D3770C}"/>
              </a:ext>
            </a:extLst>
          </p:cNvPr>
          <p:cNvSpPr/>
          <p:nvPr/>
        </p:nvSpPr>
        <p:spPr>
          <a:xfrm>
            <a:off x="6989848" y="2900363"/>
            <a:ext cx="1401677" cy="790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선택 정렬 이용해 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단어 오름차순 정렬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CD5ABDA-2D28-4F66-8480-02AC6BC24005}"/>
              </a:ext>
            </a:extLst>
          </p:cNvPr>
          <p:cNvCxnSpPr>
            <a:cxnSpLocks/>
          </p:cNvCxnSpPr>
          <p:nvPr/>
        </p:nvCxnSpPr>
        <p:spPr>
          <a:xfrm>
            <a:off x="5999464" y="2381250"/>
            <a:ext cx="914400" cy="914400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0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C6B453-BC8D-4C29-86A6-C05AB25620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43"/>
          <a:stretch/>
        </p:blipFill>
        <p:spPr>
          <a:xfrm>
            <a:off x="417067" y="1514497"/>
            <a:ext cx="6006811" cy="26288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CC9EF8-B98D-42C2-BE10-F28F9AF0CB6B}"/>
              </a:ext>
            </a:extLst>
          </p:cNvPr>
          <p:cNvSpPr/>
          <p:nvPr/>
        </p:nvSpPr>
        <p:spPr>
          <a:xfrm>
            <a:off x="7338278" y="2647951"/>
            <a:ext cx="1401677" cy="790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선택 정렬 이용해 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단어 빈도수 기준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오름차순 정렬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FFB6456-D7AE-44A5-8A37-1236FDDFD7D5}"/>
              </a:ext>
            </a:extLst>
          </p:cNvPr>
          <p:cNvCxnSpPr>
            <a:cxnSpLocks/>
          </p:cNvCxnSpPr>
          <p:nvPr/>
        </p:nvCxnSpPr>
        <p:spPr>
          <a:xfrm>
            <a:off x="6423878" y="2119313"/>
            <a:ext cx="914400" cy="914400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9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A0F26-4234-4636-84A1-7C0768954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8" y="1514497"/>
            <a:ext cx="5288408" cy="22217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1E4100-1AB8-4E66-8F47-D77819A89008}"/>
              </a:ext>
            </a:extLst>
          </p:cNvPr>
          <p:cNvSpPr/>
          <p:nvPr/>
        </p:nvSpPr>
        <p:spPr>
          <a:xfrm>
            <a:off x="6619875" y="2809876"/>
            <a:ext cx="2092325" cy="790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선택 정렬 이용해 단어 빈도수 오름차순 정렬 후</a:t>
            </a:r>
            <a:r>
              <a:rPr lang="en-US" altLang="ko-KR" sz="1100" dirty="0">
                <a:solidFill>
                  <a:srgbClr val="595959"/>
                </a:solidFill>
              </a:rPr>
              <a:t>,</a:t>
            </a:r>
            <a:r>
              <a:rPr lang="ko-KR" altLang="en-US" sz="1100" dirty="0">
                <a:solidFill>
                  <a:srgbClr val="595959"/>
                </a:solidFill>
              </a:rPr>
              <a:t> 빈도수 같은 것끼리 단어 오름차순</a:t>
            </a:r>
            <a:r>
              <a:rPr lang="en-US" altLang="ko-KR" sz="1100" dirty="0">
                <a:solidFill>
                  <a:srgbClr val="595959"/>
                </a:solidFill>
              </a:rPr>
              <a:t>(</a:t>
            </a:r>
            <a:r>
              <a:rPr lang="ko-KR" altLang="en-US" sz="1100" dirty="0">
                <a:solidFill>
                  <a:srgbClr val="595959"/>
                </a:solidFill>
              </a:rPr>
              <a:t>아스키코드 값</a:t>
            </a:r>
            <a:r>
              <a:rPr lang="en-US" altLang="ko-KR" sz="1100" dirty="0">
                <a:solidFill>
                  <a:srgbClr val="595959"/>
                </a:solidFill>
              </a:rPr>
              <a:t>) </a:t>
            </a:r>
            <a:r>
              <a:rPr lang="ko-KR" altLang="en-US" sz="1100" dirty="0">
                <a:solidFill>
                  <a:srgbClr val="595959"/>
                </a:solidFill>
              </a:rPr>
              <a:t>정렬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07BE5F-B66B-4D07-AE13-071D24D0A2C1}"/>
              </a:ext>
            </a:extLst>
          </p:cNvPr>
          <p:cNvCxnSpPr>
            <a:cxnSpLocks/>
          </p:cNvCxnSpPr>
          <p:nvPr/>
        </p:nvCxnSpPr>
        <p:spPr>
          <a:xfrm>
            <a:off x="5705476" y="2168175"/>
            <a:ext cx="914400" cy="914400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F5A5E8-C170-48EC-BDE7-6BE4E300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7" y="1514497"/>
            <a:ext cx="4982900" cy="44386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1CF34E-BB85-4A32-96FD-3A924C05B869}"/>
              </a:ext>
            </a:extLst>
          </p:cNvPr>
          <p:cNvSpPr/>
          <p:nvPr/>
        </p:nvSpPr>
        <p:spPr>
          <a:xfrm>
            <a:off x="6314367" y="2743201"/>
            <a:ext cx="2505783" cy="790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>
                <a:solidFill>
                  <a:srgbClr val="595959"/>
                </a:solidFill>
              </a:rPr>
              <a:t>힙 정렬을 이용해 단어 빈도수 오름차순으로 정렬 후 빈도수가 같은 것 끼리 단어 오름차순</a:t>
            </a:r>
            <a:r>
              <a:rPr lang="en-US" altLang="ko-KR" sz="1100">
                <a:solidFill>
                  <a:srgbClr val="595959"/>
                </a:solidFill>
              </a:rPr>
              <a:t>(</a:t>
            </a:r>
            <a:r>
              <a:rPr lang="ko-KR" altLang="en-US" sz="1100">
                <a:solidFill>
                  <a:srgbClr val="595959"/>
                </a:solidFill>
              </a:rPr>
              <a:t>아스키코드값</a:t>
            </a:r>
            <a:r>
              <a:rPr lang="en-US" altLang="ko-KR" sz="1100">
                <a:solidFill>
                  <a:srgbClr val="595959"/>
                </a:solidFill>
              </a:rPr>
              <a:t>) </a:t>
            </a:r>
            <a:r>
              <a:rPr lang="ko-KR" altLang="en-US" sz="1100">
                <a:solidFill>
                  <a:srgbClr val="595959"/>
                </a:solidFill>
              </a:rPr>
              <a:t>정렬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28554FC-A620-4DD7-891A-419B9BA3ECBE}"/>
              </a:ext>
            </a:extLst>
          </p:cNvPr>
          <p:cNvCxnSpPr>
            <a:cxnSpLocks/>
          </p:cNvCxnSpPr>
          <p:nvPr/>
        </p:nvCxnSpPr>
        <p:spPr>
          <a:xfrm>
            <a:off x="5399967" y="2147888"/>
            <a:ext cx="914400" cy="914400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D4CE-12C0-4E0C-B81B-0CB652948646}"/>
              </a:ext>
            </a:extLst>
          </p:cNvPr>
          <p:cNvSpPr/>
          <p:nvPr/>
        </p:nvSpPr>
        <p:spPr>
          <a:xfrm>
            <a:off x="606774" y="4354492"/>
            <a:ext cx="4308126" cy="149385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7FBA2C-60B2-4174-B5BE-76448618A6B9}"/>
              </a:ext>
            </a:extLst>
          </p:cNvPr>
          <p:cNvCxnSpPr>
            <a:cxnSpLocks/>
          </p:cNvCxnSpPr>
          <p:nvPr/>
        </p:nvCxnSpPr>
        <p:spPr>
          <a:xfrm>
            <a:off x="4914900" y="5101421"/>
            <a:ext cx="13994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222BDB-5EAC-4881-8B7D-1F546A93074B}"/>
              </a:ext>
            </a:extLst>
          </p:cNvPr>
          <p:cNvSpPr/>
          <p:nvPr/>
        </p:nvSpPr>
        <p:spPr>
          <a:xfrm>
            <a:off x="6314367" y="4886299"/>
            <a:ext cx="2505783" cy="371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단어 오름차순으로 최소 </a:t>
            </a:r>
            <a:r>
              <a:rPr lang="ko-KR" altLang="en-US" sz="1100" dirty="0" err="1">
                <a:solidFill>
                  <a:srgbClr val="595959"/>
                </a:solidFill>
              </a:rPr>
              <a:t>힙</a:t>
            </a:r>
            <a:r>
              <a:rPr lang="ko-KR" altLang="en-US" sz="1100" dirty="0">
                <a:solidFill>
                  <a:srgbClr val="595959"/>
                </a:solidFill>
              </a:rPr>
              <a:t> 삽입 연산</a:t>
            </a:r>
          </a:p>
        </p:txBody>
      </p:sp>
    </p:spTree>
    <p:extLst>
      <p:ext uri="{BB962C8B-B14F-4D97-AF65-F5344CB8AC3E}">
        <p14:creationId xmlns:p14="http://schemas.microsoft.com/office/powerpoint/2010/main" val="39210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C9F5A7-6CF8-4A8B-997E-9CDDD8B3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7" y="1514497"/>
            <a:ext cx="5851799" cy="33527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97662E-4EA9-4F89-8B85-6D016BA4FC4E}"/>
              </a:ext>
            </a:extLst>
          </p:cNvPr>
          <p:cNvSpPr/>
          <p:nvPr/>
        </p:nvSpPr>
        <p:spPr>
          <a:xfrm>
            <a:off x="7183266" y="2485022"/>
            <a:ext cx="1379709" cy="371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단어 오름차순으로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 최소 </a:t>
            </a:r>
            <a:r>
              <a:rPr lang="ko-KR" altLang="en-US" sz="1100" dirty="0" err="1">
                <a:solidFill>
                  <a:srgbClr val="595959"/>
                </a:solidFill>
              </a:rPr>
              <a:t>힙</a:t>
            </a:r>
            <a:r>
              <a:rPr lang="ko-KR" altLang="en-US" sz="1100" dirty="0">
                <a:solidFill>
                  <a:srgbClr val="595959"/>
                </a:solidFill>
              </a:rPr>
              <a:t> 삽입 연산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84424C7-0FC4-421D-BE45-69D2E8DABB63}"/>
              </a:ext>
            </a:extLst>
          </p:cNvPr>
          <p:cNvCxnSpPr>
            <a:cxnSpLocks/>
          </p:cNvCxnSpPr>
          <p:nvPr/>
        </p:nvCxnSpPr>
        <p:spPr>
          <a:xfrm>
            <a:off x="6268866" y="1756328"/>
            <a:ext cx="914400" cy="914400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2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9DA1A6-5FDC-4422-899C-F17F267EE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6" y="1514497"/>
            <a:ext cx="4341553" cy="48672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E1C9D0-8AAB-44C1-8864-1063AB22C718}"/>
              </a:ext>
            </a:extLst>
          </p:cNvPr>
          <p:cNvSpPr/>
          <p:nvPr/>
        </p:nvSpPr>
        <p:spPr>
          <a:xfrm>
            <a:off x="513558" y="1560575"/>
            <a:ext cx="3616482" cy="142930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EB7891-7180-449C-8DA7-7267D9AEDB2A}"/>
              </a:ext>
            </a:extLst>
          </p:cNvPr>
          <p:cNvCxnSpPr>
            <a:cxnSpLocks/>
          </p:cNvCxnSpPr>
          <p:nvPr/>
        </p:nvCxnSpPr>
        <p:spPr>
          <a:xfrm>
            <a:off x="4130040" y="2194391"/>
            <a:ext cx="159448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4E0827-08B1-407E-AD8B-944B6643F58F}"/>
              </a:ext>
            </a:extLst>
          </p:cNvPr>
          <p:cNvSpPr/>
          <p:nvPr/>
        </p:nvSpPr>
        <p:spPr>
          <a:xfrm>
            <a:off x="5802643" y="2009675"/>
            <a:ext cx="3465182" cy="32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>
                <a:solidFill>
                  <a:srgbClr val="595959"/>
                </a:solidFill>
              </a:rPr>
              <a:t>힙</a:t>
            </a:r>
            <a:r>
              <a:rPr lang="ko-KR" altLang="en-US" sz="1100" dirty="0">
                <a:solidFill>
                  <a:srgbClr val="595959"/>
                </a:solidFill>
              </a:rPr>
              <a:t> 정렬 이용해 빈도수 기준 오름차순 정렬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1B7A02-265F-4B70-AE7C-14F9E6910D16}"/>
              </a:ext>
            </a:extLst>
          </p:cNvPr>
          <p:cNvSpPr/>
          <p:nvPr/>
        </p:nvSpPr>
        <p:spPr>
          <a:xfrm>
            <a:off x="513558" y="3118236"/>
            <a:ext cx="3616482" cy="14842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C8B046-8428-4A34-B99D-ACC6B0CCF7B6}"/>
              </a:ext>
            </a:extLst>
          </p:cNvPr>
          <p:cNvCxnSpPr>
            <a:cxnSpLocks/>
          </p:cNvCxnSpPr>
          <p:nvPr/>
        </p:nvCxnSpPr>
        <p:spPr>
          <a:xfrm>
            <a:off x="4130040" y="3752053"/>
            <a:ext cx="159448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4C93C3-4A64-4FC5-80FE-1ED964ADF97C}"/>
              </a:ext>
            </a:extLst>
          </p:cNvPr>
          <p:cNvSpPr/>
          <p:nvPr/>
        </p:nvSpPr>
        <p:spPr>
          <a:xfrm>
            <a:off x="5802643" y="3590078"/>
            <a:ext cx="3465182" cy="32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>
                <a:solidFill>
                  <a:srgbClr val="595959"/>
                </a:solidFill>
              </a:rPr>
              <a:t>힙</a:t>
            </a:r>
            <a:r>
              <a:rPr lang="ko-KR" altLang="en-US" sz="1100" dirty="0">
                <a:solidFill>
                  <a:srgbClr val="595959"/>
                </a:solidFill>
              </a:rPr>
              <a:t> 정렬 이용해 단어</a:t>
            </a:r>
            <a:r>
              <a:rPr lang="en-US" altLang="ko-KR" sz="1100" dirty="0">
                <a:solidFill>
                  <a:srgbClr val="595959"/>
                </a:solidFill>
              </a:rPr>
              <a:t>(</a:t>
            </a:r>
            <a:r>
              <a:rPr lang="ko-KR" altLang="en-US" sz="1100" dirty="0">
                <a:solidFill>
                  <a:srgbClr val="595959"/>
                </a:solidFill>
              </a:rPr>
              <a:t>아스키코드 값</a:t>
            </a:r>
            <a:r>
              <a:rPr lang="en-US" altLang="ko-KR" sz="1100" dirty="0">
                <a:solidFill>
                  <a:srgbClr val="595959"/>
                </a:solidFill>
              </a:rPr>
              <a:t>) </a:t>
            </a:r>
            <a:r>
              <a:rPr lang="ko-KR" altLang="en-US" sz="1100" dirty="0">
                <a:solidFill>
                  <a:srgbClr val="595959"/>
                </a:solidFill>
              </a:rPr>
              <a:t>기준 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오름차순 정렬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C5CB6-DC8B-4AC2-A6AD-37EA6DDF3399}"/>
              </a:ext>
            </a:extLst>
          </p:cNvPr>
          <p:cNvSpPr/>
          <p:nvPr/>
        </p:nvSpPr>
        <p:spPr>
          <a:xfrm>
            <a:off x="513558" y="4848324"/>
            <a:ext cx="3810792" cy="14842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631BD7-50B3-4019-99F1-DD8C9968280A}"/>
              </a:ext>
            </a:extLst>
          </p:cNvPr>
          <p:cNvCxnSpPr>
            <a:cxnSpLocks/>
          </p:cNvCxnSpPr>
          <p:nvPr/>
        </p:nvCxnSpPr>
        <p:spPr>
          <a:xfrm>
            <a:off x="4324350" y="5482140"/>
            <a:ext cx="14001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CE23C5-A678-4E7D-A4A4-865E87C9D789}"/>
              </a:ext>
            </a:extLst>
          </p:cNvPr>
          <p:cNvSpPr/>
          <p:nvPr/>
        </p:nvSpPr>
        <p:spPr>
          <a:xfrm>
            <a:off x="5802643" y="5297424"/>
            <a:ext cx="3465182" cy="32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빈도수 오름차순 기준 최소 </a:t>
            </a:r>
            <a:r>
              <a:rPr lang="ko-KR" altLang="en-US" sz="1100" dirty="0" err="1">
                <a:solidFill>
                  <a:srgbClr val="595959"/>
                </a:solidFill>
              </a:rPr>
              <a:t>힙</a:t>
            </a:r>
            <a:r>
              <a:rPr lang="ko-KR" altLang="en-US" sz="1100" dirty="0">
                <a:solidFill>
                  <a:srgbClr val="595959"/>
                </a:solidFill>
              </a:rPr>
              <a:t> 삽입 연산</a:t>
            </a:r>
          </a:p>
        </p:txBody>
      </p:sp>
    </p:spTree>
    <p:extLst>
      <p:ext uri="{BB962C8B-B14F-4D97-AF65-F5344CB8AC3E}">
        <p14:creationId xmlns:p14="http://schemas.microsoft.com/office/powerpoint/2010/main" val="131411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F0A7F-20A6-4218-8196-2AD7D3DC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5" y="1514497"/>
            <a:ext cx="5492857" cy="27334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9462A1-72AD-4A68-86CC-D2E9B365D146}"/>
              </a:ext>
            </a:extLst>
          </p:cNvPr>
          <p:cNvSpPr/>
          <p:nvPr/>
        </p:nvSpPr>
        <p:spPr>
          <a:xfrm>
            <a:off x="6824322" y="2890890"/>
            <a:ext cx="1576728" cy="371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빈도수 오름차순 기준 최소 </a:t>
            </a:r>
            <a:r>
              <a:rPr lang="ko-KR" altLang="en-US" sz="1100" dirty="0" err="1">
                <a:solidFill>
                  <a:srgbClr val="595959"/>
                </a:solidFill>
              </a:rPr>
              <a:t>힙</a:t>
            </a:r>
            <a:r>
              <a:rPr lang="ko-KR" altLang="en-US" sz="1100" dirty="0">
                <a:solidFill>
                  <a:srgbClr val="595959"/>
                </a:solidFill>
              </a:rPr>
              <a:t> 삭제 연산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ED087D9-5D3B-4C9D-8978-30ECE6F9E40E}"/>
              </a:ext>
            </a:extLst>
          </p:cNvPr>
          <p:cNvCxnSpPr>
            <a:cxnSpLocks/>
          </p:cNvCxnSpPr>
          <p:nvPr/>
        </p:nvCxnSpPr>
        <p:spPr>
          <a:xfrm>
            <a:off x="5909922" y="2162196"/>
            <a:ext cx="914400" cy="914400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0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DD55A-533E-4EA1-8194-DF878D6B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5" y="1514497"/>
            <a:ext cx="5215356" cy="41802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232C75-4ABC-4521-B7C4-8F6615FF9640}"/>
              </a:ext>
            </a:extLst>
          </p:cNvPr>
          <p:cNvSpPr/>
          <p:nvPr/>
        </p:nvSpPr>
        <p:spPr>
          <a:xfrm>
            <a:off x="513557" y="1756328"/>
            <a:ext cx="4734717" cy="7773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6579D8-42DD-4AB6-AD62-6DD6A015A90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48274" y="2144989"/>
            <a:ext cx="104076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8E0356-DB17-4220-ABE7-1784F8F7E8DD}"/>
              </a:ext>
            </a:extLst>
          </p:cNvPr>
          <p:cNvSpPr/>
          <p:nvPr/>
        </p:nvSpPr>
        <p:spPr>
          <a:xfrm>
            <a:off x="6409055" y="1918312"/>
            <a:ext cx="3465182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단어 순차 탐색 알고리즘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F9008D-4B0F-4272-9FCE-2B53ED0BB946}"/>
              </a:ext>
            </a:extLst>
          </p:cNvPr>
          <p:cNvSpPr/>
          <p:nvPr/>
        </p:nvSpPr>
        <p:spPr>
          <a:xfrm>
            <a:off x="780257" y="2667841"/>
            <a:ext cx="2694463" cy="19920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0C0652-36D6-4E52-966B-8E5D3CBA61D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74720" y="2767444"/>
            <a:ext cx="281432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6B667-20A6-4228-920A-93ACC2DF30C4}"/>
              </a:ext>
            </a:extLst>
          </p:cNvPr>
          <p:cNvSpPr/>
          <p:nvPr/>
        </p:nvSpPr>
        <p:spPr>
          <a:xfrm>
            <a:off x="6409055" y="2533650"/>
            <a:ext cx="3465182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탐색 실패 시 메시지 출력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F8321-817C-407F-A397-5CDB115023F0}"/>
              </a:ext>
            </a:extLst>
          </p:cNvPr>
          <p:cNvSpPr/>
          <p:nvPr/>
        </p:nvSpPr>
        <p:spPr>
          <a:xfrm>
            <a:off x="513557" y="2922311"/>
            <a:ext cx="3563143" cy="24211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B2F74B-59C1-4FAA-ACCF-DC81D0502C5E}"/>
              </a:ext>
            </a:extLst>
          </p:cNvPr>
          <p:cNvCxnSpPr>
            <a:cxnSpLocks/>
          </p:cNvCxnSpPr>
          <p:nvPr/>
        </p:nvCxnSpPr>
        <p:spPr>
          <a:xfrm>
            <a:off x="4076700" y="4158094"/>
            <a:ext cx="221234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4CE1D4-50DB-4025-B0AA-8015079380FD}"/>
              </a:ext>
            </a:extLst>
          </p:cNvPr>
          <p:cNvSpPr/>
          <p:nvPr/>
        </p:nvSpPr>
        <p:spPr>
          <a:xfrm>
            <a:off x="6409055" y="3956683"/>
            <a:ext cx="3465182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스택 이용해 빈도수 처리</a:t>
            </a:r>
          </a:p>
        </p:txBody>
      </p:sp>
    </p:spTree>
    <p:extLst>
      <p:ext uri="{BB962C8B-B14F-4D97-AF65-F5344CB8AC3E}">
        <p14:creationId xmlns:p14="http://schemas.microsoft.com/office/powerpoint/2010/main" val="13002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9F9F0-9FC6-49DF-89C8-33222657C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4" y="1514496"/>
            <a:ext cx="5877995" cy="28491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FAAF41-4AF1-4CE4-B30F-00854BA7C9A3}"/>
              </a:ext>
            </a:extLst>
          </p:cNvPr>
          <p:cNvSpPr/>
          <p:nvPr/>
        </p:nvSpPr>
        <p:spPr>
          <a:xfrm>
            <a:off x="561182" y="1576195"/>
            <a:ext cx="2858293" cy="166230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EC018C6-8218-4261-8DD0-26ABCA4382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19475" y="2407348"/>
            <a:ext cx="329565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5B96DC-CF09-4249-9B7A-3C7B83A3D71C}"/>
              </a:ext>
            </a:extLst>
          </p:cNvPr>
          <p:cNvSpPr/>
          <p:nvPr/>
        </p:nvSpPr>
        <p:spPr>
          <a:xfrm>
            <a:off x="6745118" y="2231123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100" dirty="0" err="1">
                <a:solidFill>
                  <a:srgbClr val="595959"/>
                </a:solidFill>
              </a:rPr>
              <a:t>word_extract</a:t>
            </a:r>
            <a:r>
              <a:rPr lang="en-US" altLang="ko-KR" sz="1100" dirty="0">
                <a:solidFill>
                  <a:srgbClr val="595959"/>
                </a:solidFill>
              </a:rPr>
              <a:t> </a:t>
            </a:r>
            <a:r>
              <a:rPr lang="ko-KR" altLang="en-US" sz="1100" dirty="0">
                <a:solidFill>
                  <a:srgbClr val="595959"/>
                </a:solidFill>
              </a:rPr>
              <a:t>프로그램이 출력한 단어들을 테이블에 저장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23248F-A0C7-4973-A071-DF7C393202FA}"/>
              </a:ext>
            </a:extLst>
          </p:cNvPr>
          <p:cNvCxnSpPr>
            <a:cxnSpLocks/>
          </p:cNvCxnSpPr>
          <p:nvPr/>
        </p:nvCxnSpPr>
        <p:spPr>
          <a:xfrm>
            <a:off x="5953125" y="3750373"/>
            <a:ext cx="76200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AE9972-BD5A-47A2-BC65-7B76F0920394}"/>
              </a:ext>
            </a:extLst>
          </p:cNvPr>
          <p:cNvSpPr/>
          <p:nvPr/>
        </p:nvSpPr>
        <p:spPr>
          <a:xfrm>
            <a:off x="561182" y="3352801"/>
            <a:ext cx="5391943" cy="7785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13E7E8-0A6B-4D04-B61F-0CA672B0F122}"/>
              </a:ext>
            </a:extLst>
          </p:cNvPr>
          <p:cNvSpPr/>
          <p:nvPr/>
        </p:nvSpPr>
        <p:spPr>
          <a:xfrm>
            <a:off x="6715125" y="3565853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테이블 내용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368845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CD292E-BEE6-41D2-81B4-76179CE66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3" y="1514495"/>
            <a:ext cx="4475505" cy="35783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E661ED-16E7-49B0-8459-33E5396953BC}"/>
              </a:ext>
            </a:extLst>
          </p:cNvPr>
          <p:cNvSpPr/>
          <p:nvPr/>
        </p:nvSpPr>
        <p:spPr>
          <a:xfrm>
            <a:off x="561182" y="1576196"/>
            <a:ext cx="2858293" cy="8431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B5F81F-3F1B-4A6E-AE2F-AA4D580C1576}"/>
              </a:ext>
            </a:extLst>
          </p:cNvPr>
          <p:cNvCxnSpPr>
            <a:cxnSpLocks/>
          </p:cNvCxnSpPr>
          <p:nvPr/>
        </p:nvCxnSpPr>
        <p:spPr>
          <a:xfrm>
            <a:off x="3419475" y="1988248"/>
            <a:ext cx="25812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0F30E0-194C-4191-81CB-0C5505EC854F}"/>
              </a:ext>
            </a:extLst>
          </p:cNvPr>
          <p:cNvSpPr/>
          <p:nvPr/>
        </p:nvSpPr>
        <p:spPr>
          <a:xfrm>
            <a:off x="6097418" y="1812024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>
                <a:solidFill>
                  <a:srgbClr val="595959"/>
                </a:solidFill>
              </a:rPr>
              <a:t>중복 단어 확인 함수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7A8D5-C2C3-4CE6-A977-5B861D596F9C}"/>
              </a:ext>
            </a:extLst>
          </p:cNvPr>
          <p:cNvSpPr/>
          <p:nvPr/>
        </p:nvSpPr>
        <p:spPr>
          <a:xfrm>
            <a:off x="561182" y="2481051"/>
            <a:ext cx="2267743" cy="8431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A89FE8-5DE8-47D4-A741-1EE6C506EA8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28925" y="2902628"/>
            <a:ext cx="317182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68EEBD-72B3-4E55-A607-BEBE5A4ED985}"/>
              </a:ext>
            </a:extLst>
          </p:cNvPr>
          <p:cNvSpPr/>
          <p:nvPr/>
        </p:nvSpPr>
        <p:spPr>
          <a:xfrm>
            <a:off x="561182" y="3385905"/>
            <a:ext cx="3171825" cy="16337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B35775-34D5-4C50-A2BF-9EE600EB2EF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33007" y="4202788"/>
            <a:ext cx="226774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19141A-6927-4E7A-A112-274B77D628D2}"/>
              </a:ext>
            </a:extLst>
          </p:cNvPr>
          <p:cNvSpPr/>
          <p:nvPr/>
        </p:nvSpPr>
        <p:spPr>
          <a:xfrm>
            <a:off x="6090663" y="2726404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스택 초기화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4D008E-B6D9-4983-9749-D9FF398945A6}"/>
              </a:ext>
            </a:extLst>
          </p:cNvPr>
          <p:cNvSpPr/>
          <p:nvPr/>
        </p:nvSpPr>
        <p:spPr>
          <a:xfrm>
            <a:off x="6090662" y="4026563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스택 </a:t>
            </a:r>
            <a:r>
              <a:rPr lang="en-US" altLang="ko-KR" sz="1100" dirty="0">
                <a:solidFill>
                  <a:srgbClr val="595959"/>
                </a:solidFill>
              </a:rPr>
              <a:t>push </a:t>
            </a:r>
            <a:r>
              <a:rPr lang="ko-KR" altLang="en-US" sz="1100" dirty="0">
                <a:solidFill>
                  <a:srgbClr val="595959"/>
                </a:solidFill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27162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9296" y="321249"/>
            <a:ext cx="10054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14F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목차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50601" y="1513443"/>
            <a:ext cx="2696565" cy="424732"/>
            <a:chOff x="721166" y="1476449"/>
            <a:chExt cx="2696565" cy="424732"/>
          </a:xfrm>
        </p:grpSpPr>
        <p:sp>
          <p:nvSpPr>
            <p:cNvPr id="9" name="TextBox 8"/>
            <p:cNvSpPr txBox="1"/>
            <p:nvPr/>
          </p:nvSpPr>
          <p:spPr>
            <a:xfrm>
              <a:off x="959109" y="1485718"/>
              <a:ext cx="2458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i="1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WordCount</a:t>
              </a:r>
              <a:r>
                <a:rPr lang="en-US" altLang="ko-KR" sz="2000" i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i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endParaRPr lang="en-US" altLang="ko-KR" sz="2000" i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1166" y="1476449"/>
              <a:ext cx="37702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400" i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rPr>
                <a:t>1</a:t>
              </a:r>
              <a:endParaRPr lang="ko-KR" altLang="en-US" sz="24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291691" y="1522712"/>
            <a:ext cx="2579999" cy="424732"/>
            <a:chOff x="1251167" y="2539389"/>
            <a:chExt cx="2579999" cy="424732"/>
          </a:xfrm>
        </p:grpSpPr>
        <p:sp>
          <p:nvSpPr>
            <p:cNvPr id="23" name="TextBox 22"/>
            <p:cNvSpPr txBox="1"/>
            <p:nvPr/>
          </p:nvSpPr>
          <p:spPr>
            <a:xfrm>
              <a:off x="1605684" y="2548658"/>
              <a:ext cx="22254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i="1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dirty="0" err="1"/>
                <a:t>Stem_leaf</a:t>
              </a:r>
              <a:r>
                <a:rPr lang="en-US" altLang="ko-KR" dirty="0"/>
                <a:t> </a:t>
              </a:r>
              <a:r>
                <a:rPr lang="ko-KR" altLang="en-US" dirty="0"/>
                <a:t>프로그램</a:t>
              </a:r>
              <a:endParaRPr lang="en-US" altLang="ko-K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1167" y="2539389"/>
              <a:ext cx="37702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400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rPr>
                <a:t>2</a:t>
              </a:r>
              <a:endParaRPr lang="ko-KR" altLang="en-US" sz="24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ED42C5-E924-4AE4-A948-9187D430EDB9}"/>
              </a:ext>
            </a:extLst>
          </p:cNvPr>
          <p:cNvSpPr/>
          <p:nvPr/>
        </p:nvSpPr>
        <p:spPr>
          <a:xfrm>
            <a:off x="444796" y="1922822"/>
            <a:ext cx="2458622" cy="118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시나리오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소스 코드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 화면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F8A12B-8CF0-4678-9141-9209FCBE6DB7}"/>
              </a:ext>
            </a:extLst>
          </p:cNvPr>
          <p:cNvSpPr/>
          <p:nvPr/>
        </p:nvSpPr>
        <p:spPr>
          <a:xfrm>
            <a:off x="3342686" y="1944005"/>
            <a:ext cx="2458622" cy="14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시나리오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소스 코드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 화면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최종 결과 제시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68BAA-74CE-40DA-8297-9ECA65E6FEEC}"/>
              </a:ext>
            </a:extLst>
          </p:cNvPr>
          <p:cNvSpPr txBox="1"/>
          <p:nvPr/>
        </p:nvSpPr>
        <p:spPr>
          <a:xfrm>
            <a:off x="6648572" y="1522712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i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과제 총 결과 도출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E39DA-AB9B-4BB6-A55B-CBE8B52621A8}"/>
              </a:ext>
            </a:extLst>
          </p:cNvPr>
          <p:cNvSpPr txBox="1"/>
          <p:nvPr/>
        </p:nvSpPr>
        <p:spPr>
          <a:xfrm>
            <a:off x="6310958" y="1513443"/>
            <a:ext cx="3545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</a:t>
            </a:r>
            <a:endParaRPr lang="ko-KR" altLang="en-US" sz="24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D9C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747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E7FE9F-CE3F-4EAE-B147-0DD761AC6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3" y="1514495"/>
            <a:ext cx="4548476" cy="40519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18A74D-B063-4275-8491-1F9C381BD8C5}"/>
              </a:ext>
            </a:extLst>
          </p:cNvPr>
          <p:cNvSpPr/>
          <p:nvPr/>
        </p:nvSpPr>
        <p:spPr>
          <a:xfrm>
            <a:off x="561182" y="1576196"/>
            <a:ext cx="3744118" cy="12622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B154AC-2F54-4115-B275-DFAED4FB3640}"/>
              </a:ext>
            </a:extLst>
          </p:cNvPr>
          <p:cNvCxnSpPr>
            <a:cxnSpLocks/>
          </p:cNvCxnSpPr>
          <p:nvPr/>
        </p:nvCxnSpPr>
        <p:spPr>
          <a:xfrm>
            <a:off x="4305300" y="2164472"/>
            <a:ext cx="135255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B7A6BA-5ACD-457B-B2B3-DF6E1413A0F3}"/>
              </a:ext>
            </a:extLst>
          </p:cNvPr>
          <p:cNvSpPr/>
          <p:nvPr/>
        </p:nvSpPr>
        <p:spPr>
          <a:xfrm>
            <a:off x="5693538" y="1950147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스택 </a:t>
            </a:r>
            <a:r>
              <a:rPr lang="en-US" altLang="ko-KR" sz="1100" dirty="0">
                <a:solidFill>
                  <a:srgbClr val="595959"/>
                </a:solidFill>
              </a:rPr>
              <a:t>peek </a:t>
            </a:r>
            <a:r>
              <a:rPr lang="ko-KR" altLang="en-US" sz="1100" dirty="0">
                <a:solidFill>
                  <a:srgbClr val="595959"/>
                </a:solidFill>
              </a:rPr>
              <a:t>연산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4F027-A52A-4A9A-8C55-D90FC2D31ACA}"/>
              </a:ext>
            </a:extLst>
          </p:cNvPr>
          <p:cNvSpPr/>
          <p:nvPr/>
        </p:nvSpPr>
        <p:spPr>
          <a:xfrm>
            <a:off x="561182" y="2940196"/>
            <a:ext cx="3744118" cy="14222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BE9068-C09A-461D-B6CF-984510A77445}"/>
              </a:ext>
            </a:extLst>
          </p:cNvPr>
          <p:cNvCxnSpPr>
            <a:cxnSpLocks/>
          </p:cNvCxnSpPr>
          <p:nvPr/>
        </p:nvCxnSpPr>
        <p:spPr>
          <a:xfrm>
            <a:off x="4305300" y="3650395"/>
            <a:ext cx="135255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6CDD50-76CC-468F-95A8-AE805DB57DB9}"/>
              </a:ext>
            </a:extLst>
          </p:cNvPr>
          <p:cNvSpPr/>
          <p:nvPr/>
        </p:nvSpPr>
        <p:spPr>
          <a:xfrm>
            <a:off x="5693538" y="3436070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스택 </a:t>
            </a:r>
            <a:r>
              <a:rPr lang="en-US" altLang="ko-KR" sz="1100" dirty="0">
                <a:solidFill>
                  <a:srgbClr val="595959"/>
                </a:solidFill>
              </a:rPr>
              <a:t>pop </a:t>
            </a:r>
            <a:r>
              <a:rPr lang="ko-KR" altLang="en-US" sz="1100" dirty="0">
                <a:solidFill>
                  <a:srgbClr val="595959"/>
                </a:solidFill>
              </a:rPr>
              <a:t>연산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28B20A-C48F-4606-85DB-DA35C966BBFE}"/>
              </a:ext>
            </a:extLst>
          </p:cNvPr>
          <p:cNvSpPr/>
          <p:nvPr/>
        </p:nvSpPr>
        <p:spPr>
          <a:xfrm>
            <a:off x="561182" y="4394515"/>
            <a:ext cx="1848643" cy="52165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B23D8B-4A65-49B4-9CF9-8F7C8DD505BB}"/>
              </a:ext>
            </a:extLst>
          </p:cNvPr>
          <p:cNvCxnSpPr>
            <a:cxnSpLocks/>
          </p:cNvCxnSpPr>
          <p:nvPr/>
        </p:nvCxnSpPr>
        <p:spPr>
          <a:xfrm>
            <a:off x="2409825" y="4640995"/>
            <a:ext cx="324802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71886-26EE-4736-B750-C80F5B00AF82}"/>
              </a:ext>
            </a:extLst>
          </p:cNvPr>
          <p:cNvSpPr/>
          <p:nvPr/>
        </p:nvSpPr>
        <p:spPr>
          <a:xfrm>
            <a:off x="5693537" y="4464771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스택 비어 있는지 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4FAFD4-B126-478F-9C0F-4905E3B529B5}"/>
              </a:ext>
            </a:extLst>
          </p:cNvPr>
          <p:cNvSpPr/>
          <p:nvPr/>
        </p:nvSpPr>
        <p:spPr>
          <a:xfrm>
            <a:off x="561181" y="4948237"/>
            <a:ext cx="2479199" cy="5646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131D46-76C8-4777-A0CD-57C670439B8F}"/>
              </a:ext>
            </a:extLst>
          </p:cNvPr>
          <p:cNvCxnSpPr>
            <a:cxnSpLocks/>
          </p:cNvCxnSpPr>
          <p:nvPr/>
        </p:nvCxnSpPr>
        <p:spPr>
          <a:xfrm>
            <a:off x="3040380" y="5212495"/>
            <a:ext cx="261747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A02EEE-F482-489A-97CF-5F0C8A6C19B4}"/>
              </a:ext>
            </a:extLst>
          </p:cNvPr>
          <p:cNvSpPr/>
          <p:nvPr/>
        </p:nvSpPr>
        <p:spPr>
          <a:xfrm>
            <a:off x="5693537" y="5054339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스택 가득 찼는지 확인 </a:t>
            </a:r>
          </a:p>
        </p:txBody>
      </p:sp>
    </p:spTree>
    <p:extLst>
      <p:ext uri="{BB962C8B-B14F-4D97-AF65-F5344CB8AC3E}">
        <p14:creationId xmlns:p14="http://schemas.microsoft.com/office/powerpoint/2010/main" val="31199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60B058-74E5-4909-8452-A92F384CF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3" y="1514495"/>
            <a:ext cx="4566780" cy="49529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E05BBD-391F-4E28-AE59-7B4624E16304}"/>
              </a:ext>
            </a:extLst>
          </p:cNvPr>
          <p:cNvSpPr/>
          <p:nvPr/>
        </p:nvSpPr>
        <p:spPr>
          <a:xfrm>
            <a:off x="561182" y="1564640"/>
            <a:ext cx="3534568" cy="32588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E16986-2371-4BEF-9EA4-DCF5EDDECB14}"/>
              </a:ext>
            </a:extLst>
          </p:cNvPr>
          <p:cNvCxnSpPr>
            <a:cxnSpLocks/>
          </p:cNvCxnSpPr>
          <p:nvPr/>
        </p:nvCxnSpPr>
        <p:spPr>
          <a:xfrm>
            <a:off x="4095750" y="3033175"/>
            <a:ext cx="185547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2375DB-8209-431E-B152-786A9EE57A4E}"/>
              </a:ext>
            </a:extLst>
          </p:cNvPr>
          <p:cNvSpPr/>
          <p:nvPr/>
        </p:nvSpPr>
        <p:spPr>
          <a:xfrm>
            <a:off x="6028818" y="2816528"/>
            <a:ext cx="2139295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100" dirty="0" err="1">
                <a:solidFill>
                  <a:srgbClr val="595959"/>
                </a:solidFill>
              </a:rPr>
              <a:t>word_extract</a:t>
            </a:r>
            <a:r>
              <a:rPr lang="en-US" altLang="ko-KR" sz="1100" dirty="0">
                <a:solidFill>
                  <a:srgbClr val="595959"/>
                </a:solidFill>
              </a:rPr>
              <a:t> </a:t>
            </a:r>
            <a:r>
              <a:rPr lang="ko-KR" altLang="en-US" sz="1100" dirty="0">
                <a:solidFill>
                  <a:srgbClr val="595959"/>
                </a:solidFill>
              </a:rPr>
              <a:t>프로그램이 출력한 단어들을 테이블에 저장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저장할 때마다 중복되는 단어가 </a:t>
            </a:r>
            <a:r>
              <a:rPr lang="ko-KR" altLang="en-US" sz="1100" dirty="0" err="1">
                <a:solidFill>
                  <a:srgbClr val="595959"/>
                </a:solidFill>
              </a:rPr>
              <a:t>있을시</a:t>
            </a:r>
            <a:r>
              <a:rPr lang="ko-KR" altLang="en-US" sz="1100" dirty="0">
                <a:solidFill>
                  <a:srgbClr val="595959"/>
                </a:solidFill>
              </a:rPr>
              <a:t> 빈도수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73BE4-5517-4765-B877-F458B69EDF38}"/>
              </a:ext>
            </a:extLst>
          </p:cNvPr>
          <p:cNvSpPr/>
          <p:nvPr/>
        </p:nvSpPr>
        <p:spPr>
          <a:xfrm>
            <a:off x="561182" y="4885249"/>
            <a:ext cx="3744118" cy="14568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D95AAC-D016-48D7-9B0F-FEEFC530852B}"/>
              </a:ext>
            </a:extLst>
          </p:cNvPr>
          <p:cNvCxnSpPr>
            <a:cxnSpLocks/>
          </p:cNvCxnSpPr>
          <p:nvPr/>
        </p:nvCxnSpPr>
        <p:spPr>
          <a:xfrm>
            <a:off x="4305300" y="5652550"/>
            <a:ext cx="164592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E42C01-B9B4-4FCB-9DEA-2243DF4901D8}"/>
              </a:ext>
            </a:extLst>
          </p:cNvPr>
          <p:cNvSpPr/>
          <p:nvPr/>
        </p:nvSpPr>
        <p:spPr>
          <a:xfrm>
            <a:off x="6028818" y="5437469"/>
            <a:ext cx="2554000" cy="35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 테이블에 이미 단어가 있는지 확인</a:t>
            </a:r>
          </a:p>
        </p:txBody>
      </p:sp>
    </p:spTree>
    <p:extLst>
      <p:ext uri="{BB962C8B-B14F-4D97-AF65-F5344CB8AC3E}">
        <p14:creationId xmlns:p14="http://schemas.microsoft.com/office/powerpoint/2010/main" val="184265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7F792E6-974E-41B5-8BD7-5CFD29A4254F}"/>
              </a:ext>
            </a:extLst>
          </p:cNvPr>
          <p:cNvSpPr txBox="1">
            <a:spLocks/>
          </p:cNvSpPr>
          <p:nvPr/>
        </p:nvSpPr>
        <p:spPr>
          <a:xfrm>
            <a:off x="2000250" y="390527"/>
            <a:ext cx="6711950" cy="79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실행 화면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출력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DB43EE-C188-4C3D-8D82-90635731E894}"/>
              </a:ext>
            </a:extLst>
          </p:cNvPr>
          <p:cNvSpPr/>
          <p:nvPr/>
        </p:nvSpPr>
        <p:spPr>
          <a:xfrm>
            <a:off x="3428999" y="2261986"/>
            <a:ext cx="2286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14F4F"/>
                </a:solidFill>
              </a:rPr>
              <a:t>선택 정렬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D2481-C80B-401B-9202-039B97EFBD02}"/>
              </a:ext>
            </a:extLst>
          </p:cNvPr>
          <p:cNvSpPr/>
          <p:nvPr/>
        </p:nvSpPr>
        <p:spPr>
          <a:xfrm>
            <a:off x="1344149" y="1600628"/>
            <a:ext cx="6260418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./</a:t>
            </a:r>
            <a:r>
              <a:rPr lang="en-US" altLang="ko-KR" b="1" dirty="0" err="1">
                <a:solidFill>
                  <a:srgbClr val="0070C0"/>
                </a:solidFill>
              </a:rPr>
              <a:t>word_extract</a:t>
            </a:r>
            <a:r>
              <a:rPr lang="en-US" altLang="ko-KR" b="1" dirty="0">
                <a:solidFill>
                  <a:srgbClr val="0070C0"/>
                </a:solidFill>
              </a:rPr>
              <a:t> –d sample2.txt | time ./</a:t>
            </a:r>
            <a:r>
              <a:rPr lang="en-US" altLang="ko-KR" b="1" dirty="0" err="1">
                <a:solidFill>
                  <a:srgbClr val="0070C0"/>
                </a:solidFill>
              </a:rPr>
              <a:t>wordcount</a:t>
            </a:r>
            <a:r>
              <a:rPr lang="en-US" altLang="ko-KR" b="1" dirty="0">
                <a:solidFill>
                  <a:srgbClr val="0070C0"/>
                </a:solidFill>
              </a:rPr>
              <a:t> -1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1F538-B5B6-402F-BEB4-15CCC79BF4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87"/>
          <a:stretch/>
        </p:blipFill>
        <p:spPr>
          <a:xfrm>
            <a:off x="3960842" y="2595361"/>
            <a:ext cx="1222316" cy="37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7F792E6-974E-41B5-8BD7-5CFD29A4254F}"/>
              </a:ext>
            </a:extLst>
          </p:cNvPr>
          <p:cNvSpPr txBox="1">
            <a:spLocks/>
          </p:cNvSpPr>
          <p:nvPr/>
        </p:nvSpPr>
        <p:spPr>
          <a:xfrm>
            <a:off x="2000250" y="390527"/>
            <a:ext cx="6711950" cy="79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실행 화면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출력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641586-4BCB-4FFB-8893-0914A7E69346}"/>
              </a:ext>
            </a:extLst>
          </p:cNvPr>
          <p:cNvSpPr/>
          <p:nvPr/>
        </p:nvSpPr>
        <p:spPr>
          <a:xfrm>
            <a:off x="2761971" y="1654714"/>
            <a:ext cx="2114829" cy="666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rgbClr val="514F4F"/>
                </a:solidFill>
              </a:rPr>
              <a:t>힙</a:t>
            </a:r>
            <a:r>
              <a:rPr lang="ko-KR" altLang="en-US" sz="1500" b="1" dirty="0">
                <a:solidFill>
                  <a:srgbClr val="514F4F"/>
                </a:solidFill>
              </a:rPr>
              <a:t> 정렬</a:t>
            </a:r>
            <a:endParaRPr lang="en-US" altLang="ko-KR" sz="1500" b="1" dirty="0">
              <a:solidFill>
                <a:srgbClr val="514F4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514F4F"/>
                </a:solidFill>
              </a:rPr>
              <a:t>(</a:t>
            </a:r>
            <a:r>
              <a:rPr lang="ko-KR" altLang="en-US" sz="1400" dirty="0" err="1">
                <a:solidFill>
                  <a:srgbClr val="514F4F"/>
                </a:solidFill>
              </a:rPr>
              <a:t>스택</a:t>
            </a:r>
            <a:r>
              <a:rPr lang="ko-KR" altLang="en-US" sz="1400" dirty="0">
                <a:solidFill>
                  <a:srgbClr val="514F4F"/>
                </a:solidFill>
              </a:rPr>
              <a:t> 이용 빈도수 처리</a:t>
            </a:r>
            <a:r>
              <a:rPr lang="en-US" altLang="ko-KR" sz="1400" dirty="0">
                <a:solidFill>
                  <a:srgbClr val="514F4F"/>
                </a:solidFill>
              </a:rPr>
              <a:t>)</a:t>
            </a:r>
            <a:endParaRPr lang="ko-KR" altLang="en-US" sz="1400" dirty="0">
              <a:solidFill>
                <a:srgbClr val="514F4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5271E7-008F-4982-8D52-C672294851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6"/>
          <a:stretch/>
        </p:blipFill>
        <p:spPr>
          <a:xfrm>
            <a:off x="3181883" y="2387256"/>
            <a:ext cx="1275004" cy="37853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2669F3-3F3B-4B1B-B50B-FFDF2BFE3A17}"/>
              </a:ext>
            </a:extLst>
          </p:cNvPr>
          <p:cNvSpPr/>
          <p:nvPr/>
        </p:nvSpPr>
        <p:spPr>
          <a:xfrm>
            <a:off x="5774031" y="1654715"/>
            <a:ext cx="2343809" cy="570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514F4F"/>
                </a:solidFill>
              </a:rPr>
              <a:t>선택 정렬</a:t>
            </a:r>
            <a:endParaRPr lang="en-US" altLang="ko-KR" sz="1500" b="1" dirty="0">
              <a:solidFill>
                <a:srgbClr val="514F4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514F4F"/>
                </a:solidFill>
              </a:rPr>
              <a:t>(</a:t>
            </a:r>
            <a:r>
              <a:rPr lang="ko-KR" altLang="en-US" sz="1400" dirty="0" err="1">
                <a:solidFill>
                  <a:srgbClr val="514F4F"/>
                </a:solidFill>
              </a:rPr>
              <a:t>스택</a:t>
            </a:r>
            <a:r>
              <a:rPr lang="ko-KR" altLang="en-US" sz="1400" dirty="0">
                <a:solidFill>
                  <a:srgbClr val="514F4F"/>
                </a:solidFill>
              </a:rPr>
              <a:t> 이용 빈도수 처리</a:t>
            </a:r>
            <a:r>
              <a:rPr lang="en-US" altLang="ko-KR" sz="1400" dirty="0">
                <a:solidFill>
                  <a:srgbClr val="514F4F"/>
                </a:solidFill>
              </a:rPr>
              <a:t>)</a:t>
            </a:r>
            <a:endParaRPr lang="ko-KR" altLang="en-US" sz="1400" dirty="0">
              <a:solidFill>
                <a:srgbClr val="514F4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C2C93B-F5C7-4FA2-949E-017547F49E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6"/>
          <a:stretch/>
        </p:blipFill>
        <p:spPr>
          <a:xfrm>
            <a:off x="6323124" y="2291224"/>
            <a:ext cx="1245622" cy="378534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07EE98-1D82-4941-848A-E9DC99DFB6BD}"/>
              </a:ext>
            </a:extLst>
          </p:cNvPr>
          <p:cNvSpPr/>
          <p:nvPr/>
        </p:nvSpPr>
        <p:spPr>
          <a:xfrm>
            <a:off x="785407" y="1654714"/>
            <a:ext cx="1647469" cy="666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rgbClr val="514F4F"/>
                </a:solidFill>
              </a:rPr>
              <a:t>힙</a:t>
            </a:r>
            <a:r>
              <a:rPr lang="ko-KR" altLang="en-US" sz="1500" b="1" dirty="0">
                <a:solidFill>
                  <a:srgbClr val="514F4F"/>
                </a:solidFill>
              </a:rPr>
              <a:t> 정렬</a:t>
            </a:r>
            <a:endParaRPr lang="en-US" altLang="ko-KR" sz="1500" b="1" dirty="0">
              <a:solidFill>
                <a:srgbClr val="514F4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514F4F"/>
                </a:solidFill>
              </a:rPr>
              <a:t>(</a:t>
            </a:r>
            <a:r>
              <a:rPr lang="ko-KR" altLang="en-US" sz="1400" dirty="0">
                <a:solidFill>
                  <a:srgbClr val="514F4F"/>
                </a:solidFill>
              </a:rPr>
              <a:t>단순 빈도수 처리</a:t>
            </a:r>
            <a:r>
              <a:rPr lang="en-US" altLang="ko-KR" sz="1400" dirty="0">
                <a:solidFill>
                  <a:srgbClr val="514F4F"/>
                </a:solidFill>
              </a:rPr>
              <a:t>)</a:t>
            </a:r>
            <a:endParaRPr lang="ko-KR" altLang="en-US" sz="1400" dirty="0">
              <a:solidFill>
                <a:srgbClr val="514F4F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2282A12-E877-44E0-B4EB-D4F8F7E479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4"/>
          <a:stretch/>
        </p:blipFill>
        <p:spPr>
          <a:xfrm>
            <a:off x="881671" y="2387256"/>
            <a:ext cx="1454941" cy="37853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0D6CEE-6B95-4AA1-A239-247938110F2A}"/>
              </a:ext>
            </a:extLst>
          </p:cNvPr>
          <p:cNvCxnSpPr>
            <a:cxnSpLocks/>
          </p:cNvCxnSpPr>
          <p:nvPr/>
        </p:nvCxnSpPr>
        <p:spPr>
          <a:xfrm>
            <a:off x="5090160" y="1493520"/>
            <a:ext cx="0" cy="49168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4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7F792E6-974E-41B5-8BD7-5CFD29A4254F}"/>
              </a:ext>
            </a:extLst>
          </p:cNvPr>
          <p:cNvSpPr txBox="1">
            <a:spLocks/>
          </p:cNvSpPr>
          <p:nvPr/>
        </p:nvSpPr>
        <p:spPr>
          <a:xfrm>
            <a:off x="2000250" y="390527"/>
            <a:ext cx="6711950" cy="79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dirty="0" err="1">
                <a:solidFill>
                  <a:srgbClr val="595959"/>
                </a:solidFill>
              </a:rPr>
              <a:t>WordCount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실행 화면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출력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7B0F2E-1753-48F8-80A0-444F0123C199}"/>
              </a:ext>
            </a:extLst>
          </p:cNvPr>
          <p:cNvSpPr/>
          <p:nvPr/>
        </p:nvSpPr>
        <p:spPr>
          <a:xfrm>
            <a:off x="3429000" y="1986235"/>
            <a:ext cx="2286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14F4F"/>
                </a:solidFill>
              </a:rPr>
              <a:t>쉘 정렬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5" y="2772410"/>
            <a:ext cx="7309269" cy="144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197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WordCount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실행 결과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EAD6A2-239C-4743-9E3D-EDC655B06C74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3261946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5805854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59423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660888" y="2271556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3175489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Freeform 10"/>
          <p:cNvSpPr>
            <a:spLocks/>
          </p:cNvSpPr>
          <p:nvPr/>
        </p:nvSpPr>
        <p:spPr bwMode="auto">
          <a:xfrm>
            <a:off x="3175489" y="2271556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Freeform 11"/>
          <p:cNvSpPr>
            <a:spLocks/>
          </p:cNvSpPr>
          <p:nvPr/>
        </p:nvSpPr>
        <p:spPr bwMode="auto">
          <a:xfrm>
            <a:off x="5698881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>
            <a:off x="5698882" y="2271556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068266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3568212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4" name="Oval 15"/>
          <p:cNvSpPr>
            <a:spLocks noChangeArrowheads="1"/>
          </p:cNvSpPr>
          <p:nvPr/>
        </p:nvSpPr>
        <p:spPr bwMode="auto">
          <a:xfrm>
            <a:off x="6098501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1954823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4471622" y="3564025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7001178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8" name="TextBox 37"/>
          <p:cNvSpPr txBox="1"/>
          <p:nvPr/>
        </p:nvSpPr>
        <p:spPr>
          <a:xfrm>
            <a:off x="1610484" y="3793581"/>
            <a:ext cx="883575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3224" y="3793581"/>
            <a:ext cx="590226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0.6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3513" y="3793581"/>
            <a:ext cx="590226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0.6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42782" y="3051552"/>
            <a:ext cx="141897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0714" y="3051552"/>
            <a:ext cx="11352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쉘 정렬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31003" y="3051552"/>
            <a:ext cx="11352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C657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 정렬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5862" y="4169307"/>
            <a:ext cx="692818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21928" y="4169307"/>
            <a:ext cx="692818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52218" y="4169307"/>
            <a:ext cx="692817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90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13895" y="1720530"/>
            <a:ext cx="7316201" cy="819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줄기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잎 그림 그리기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0" y="390527"/>
            <a:ext cx="6711950" cy="790574"/>
          </a:xfrm>
        </p:spPr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프로그램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</a:rPr>
              <a:t>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입력 데이터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(score.txt)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9DF9D-2FF1-492C-81A7-E09FD6403BBF}"/>
              </a:ext>
            </a:extLst>
          </p:cNvPr>
          <p:cNvSpPr/>
          <p:nvPr/>
        </p:nvSpPr>
        <p:spPr>
          <a:xfrm>
            <a:off x="567557" y="2236262"/>
            <a:ext cx="8008875" cy="1106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통계학에서 통계적 자료를 표 및 그래프 형태로 나타내는 것  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lnSpc>
                <a:spcPct val="150000"/>
              </a:lnSpc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수치 값을 사용하여 표와 도표를 동시에 볼 수 있으며 중심경향치를 알 수 있음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BE8AD-2F9B-430C-BDB5-C2C0810EF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77" y="3622514"/>
            <a:ext cx="4135434" cy="19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63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타원 113"/>
          <p:cNvSpPr/>
          <p:nvPr/>
        </p:nvSpPr>
        <p:spPr>
          <a:xfrm>
            <a:off x="1334176" y="3471825"/>
            <a:ext cx="1137830" cy="1123622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02304" y="3471825"/>
            <a:ext cx="1137830" cy="1123622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70432" y="3471824"/>
            <a:ext cx="1137830" cy="1123622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6668" y="1948936"/>
            <a:ext cx="7316201" cy="1522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줄기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잎 그리기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 latinLnBrk="0">
              <a:lnSpc>
                <a:spcPct val="150000"/>
              </a:lnSpc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여러 정렬 알고리즘과 성능 향상 방안 적용 후 실행 결과와 소요 시간 출력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lnSpc>
                <a:spcPct val="150000"/>
              </a:lnSpc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② 최소 소요 시간 달성을 위해 선택할 정렬 알고리즘과 성능 개선 방안 제시</a:t>
            </a:r>
          </a:p>
          <a:p>
            <a:pPr algn="ctr" latinLnBrk="0">
              <a:lnSpc>
                <a:spcPct val="150000"/>
              </a:lnSpc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0" y="390527"/>
            <a:ext cx="6711950" cy="790574"/>
          </a:xfrm>
        </p:spPr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ko-KR" altLang="en-US" dirty="0">
                <a:solidFill>
                  <a:srgbClr val="595959"/>
                </a:solidFill>
              </a:rPr>
              <a:t> 구현 시나리오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C81FBC-7BF2-4830-9639-90AAF9DE48DB}"/>
              </a:ext>
            </a:extLst>
          </p:cNvPr>
          <p:cNvSpPr/>
          <p:nvPr/>
        </p:nvSpPr>
        <p:spPr>
          <a:xfrm>
            <a:off x="1283922" y="4679884"/>
            <a:ext cx="1238336" cy="61475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rgbClr val="514F4F"/>
                </a:solidFill>
              </a:rPr>
              <a:t>퀵</a:t>
            </a:r>
            <a:r>
              <a:rPr lang="ko-KR" altLang="en-US" sz="1500" b="1" dirty="0">
                <a:solidFill>
                  <a:srgbClr val="514F4F"/>
                </a:solidFill>
              </a:rPr>
              <a:t> 정렬</a:t>
            </a:r>
            <a:endParaRPr lang="en-US" altLang="ko-KR" sz="1500" b="1" dirty="0">
              <a:solidFill>
                <a:srgbClr val="514F4F"/>
              </a:solidFill>
            </a:endParaRPr>
          </a:p>
          <a:p>
            <a:pPr algn="ctr"/>
            <a:r>
              <a:rPr lang="en-US" altLang="ko-KR" sz="1500" b="1" dirty="0">
                <a:solidFill>
                  <a:srgbClr val="514F4F"/>
                </a:solidFill>
              </a:rPr>
              <a:t>(</a:t>
            </a:r>
            <a:r>
              <a:rPr lang="en-US" altLang="ko-KR" sz="1500" b="1" dirty="0" err="1">
                <a:solidFill>
                  <a:srgbClr val="514F4F"/>
                </a:solidFill>
              </a:rPr>
              <a:t>quick_sort</a:t>
            </a:r>
            <a:r>
              <a:rPr lang="en-US" altLang="ko-KR" sz="1500" b="1" dirty="0">
                <a:solidFill>
                  <a:srgbClr val="514F4F"/>
                </a:solidFill>
              </a:rPr>
              <a:t>)</a:t>
            </a:r>
            <a:endParaRPr lang="ko-KR" altLang="en-US" sz="1500" b="1" dirty="0">
              <a:solidFill>
                <a:srgbClr val="514F4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C58758-8A37-453D-96DF-6D2F44FC44B1}"/>
              </a:ext>
            </a:extLst>
          </p:cNvPr>
          <p:cNvSpPr/>
          <p:nvPr/>
        </p:nvSpPr>
        <p:spPr>
          <a:xfrm>
            <a:off x="6551866" y="4679884"/>
            <a:ext cx="1374962" cy="61475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514F4F"/>
                </a:solidFill>
              </a:rPr>
              <a:t>버블 정렬</a:t>
            </a:r>
            <a:endParaRPr lang="en-US" altLang="ko-KR" sz="1500" b="1" dirty="0">
              <a:solidFill>
                <a:srgbClr val="514F4F"/>
              </a:solidFill>
            </a:endParaRPr>
          </a:p>
          <a:p>
            <a:pPr algn="ctr"/>
            <a:r>
              <a:rPr lang="en-US" altLang="ko-KR" sz="1500" b="1" dirty="0">
                <a:solidFill>
                  <a:srgbClr val="514F4F"/>
                </a:solidFill>
              </a:rPr>
              <a:t>(</a:t>
            </a:r>
            <a:r>
              <a:rPr lang="en-US" altLang="ko-KR" sz="1500" b="1" dirty="0" err="1">
                <a:solidFill>
                  <a:srgbClr val="514F4F"/>
                </a:solidFill>
              </a:rPr>
              <a:t>bubble_sort</a:t>
            </a:r>
            <a:r>
              <a:rPr lang="en-US" altLang="ko-KR" sz="1500" b="1" dirty="0">
                <a:solidFill>
                  <a:srgbClr val="514F4F"/>
                </a:solidFill>
              </a:rPr>
              <a:t>)</a:t>
            </a:r>
            <a:endParaRPr lang="ko-KR" altLang="en-US" sz="1500" b="1" dirty="0">
              <a:solidFill>
                <a:srgbClr val="514F4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E44866-6BFC-4544-AC20-3E42E4E3658A}"/>
              </a:ext>
            </a:extLst>
          </p:cNvPr>
          <p:cNvSpPr/>
          <p:nvPr/>
        </p:nvSpPr>
        <p:spPr>
          <a:xfrm>
            <a:off x="3952049" y="4679884"/>
            <a:ext cx="1238336" cy="61475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514F4F"/>
                </a:solidFill>
              </a:rPr>
              <a:t>쉘 정렬</a:t>
            </a:r>
            <a:endParaRPr lang="en-US" altLang="ko-KR" sz="1500" b="1" dirty="0">
              <a:solidFill>
                <a:srgbClr val="514F4F"/>
              </a:solidFill>
            </a:endParaRPr>
          </a:p>
          <a:p>
            <a:pPr algn="ctr"/>
            <a:r>
              <a:rPr lang="en-US" altLang="ko-KR" sz="1500" b="1" dirty="0">
                <a:solidFill>
                  <a:srgbClr val="514F4F"/>
                </a:solidFill>
              </a:rPr>
              <a:t>(</a:t>
            </a:r>
            <a:r>
              <a:rPr lang="en-US" altLang="ko-KR" sz="1500" b="1" dirty="0" err="1">
                <a:solidFill>
                  <a:srgbClr val="514F4F"/>
                </a:solidFill>
              </a:rPr>
              <a:t>shell_sort</a:t>
            </a:r>
            <a:r>
              <a:rPr lang="en-US" altLang="ko-KR" sz="1500" b="1" dirty="0">
                <a:solidFill>
                  <a:srgbClr val="514F4F"/>
                </a:solidFill>
              </a:rPr>
              <a:t>)</a:t>
            </a:r>
            <a:endParaRPr lang="ko-KR" altLang="en-US" sz="1500" b="1" dirty="0">
              <a:solidFill>
                <a:srgbClr val="51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97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7518F-5E10-493F-BD41-86A99A43D95C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C0C3A-D118-4750-803F-1987AF2F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8" y="1451438"/>
            <a:ext cx="3846593" cy="50160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3E7460-FECD-4BAF-B662-4D5EF4E7A157}"/>
              </a:ext>
            </a:extLst>
          </p:cNvPr>
          <p:cNvSpPr/>
          <p:nvPr/>
        </p:nvSpPr>
        <p:spPr>
          <a:xfrm>
            <a:off x="567159" y="2662177"/>
            <a:ext cx="2268638" cy="76682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006534-46D5-4EAD-9366-3AA492647C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35797" y="3045589"/>
            <a:ext cx="265060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AC9875-8FE6-4076-B104-E440D8E975DA}"/>
              </a:ext>
            </a:extLst>
          </p:cNvPr>
          <p:cNvSpPr/>
          <p:nvPr/>
        </p:nvSpPr>
        <p:spPr>
          <a:xfrm>
            <a:off x="5529099" y="2796740"/>
            <a:ext cx="108892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줄기 구조체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653A7-12F2-4046-A70D-5C43E3CB3326}"/>
              </a:ext>
            </a:extLst>
          </p:cNvPr>
          <p:cNvSpPr/>
          <p:nvPr/>
        </p:nvSpPr>
        <p:spPr>
          <a:xfrm>
            <a:off x="739878" y="5022272"/>
            <a:ext cx="3039641" cy="120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5AB25A-503A-47F6-A4FC-B1A5652BB9CE}"/>
              </a:ext>
            </a:extLst>
          </p:cNvPr>
          <p:cNvCxnSpPr>
            <a:cxnSpLocks/>
          </p:cNvCxnSpPr>
          <p:nvPr/>
        </p:nvCxnSpPr>
        <p:spPr>
          <a:xfrm flipV="1">
            <a:off x="2847114" y="3959456"/>
            <a:ext cx="2639286" cy="81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5A43B7-BCF5-4155-AD17-07D0DFA1DD3E}"/>
              </a:ext>
            </a:extLst>
          </p:cNvPr>
          <p:cNvSpPr/>
          <p:nvPr/>
        </p:nvSpPr>
        <p:spPr>
          <a:xfrm>
            <a:off x="5529099" y="3718760"/>
            <a:ext cx="1476438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전체 줄기</a:t>
            </a:r>
            <a:r>
              <a:rPr lang="en-US" altLang="ko-KR" sz="1100" dirty="0">
                <a:solidFill>
                  <a:srgbClr val="595959"/>
                </a:solidFill>
              </a:rPr>
              <a:t>-</a:t>
            </a:r>
            <a:r>
              <a:rPr lang="ko-KR" altLang="en-US" sz="1100" dirty="0">
                <a:solidFill>
                  <a:srgbClr val="595959"/>
                </a:solidFill>
              </a:rPr>
              <a:t>잎 구조체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937969-1788-47D5-B968-7886B6BCF2F4}"/>
              </a:ext>
            </a:extLst>
          </p:cNvPr>
          <p:cNvCxnSpPr>
            <a:cxnSpLocks/>
          </p:cNvCxnSpPr>
          <p:nvPr/>
        </p:nvCxnSpPr>
        <p:spPr>
          <a:xfrm flipV="1">
            <a:off x="2591957" y="4738758"/>
            <a:ext cx="2894443" cy="13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FF437F-EECC-4154-94E0-9AE774437AE3}"/>
              </a:ext>
            </a:extLst>
          </p:cNvPr>
          <p:cNvSpPr/>
          <p:nvPr/>
        </p:nvSpPr>
        <p:spPr>
          <a:xfrm>
            <a:off x="5529099" y="4657195"/>
            <a:ext cx="3519651" cy="19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텍스트 파일 데이터 테이블에 삽입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테이블 내용 출력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EE8F9D-9F1E-40AE-A402-33EF783E816F}"/>
              </a:ext>
            </a:extLst>
          </p:cNvPr>
          <p:cNvSpPr/>
          <p:nvPr/>
        </p:nvSpPr>
        <p:spPr>
          <a:xfrm>
            <a:off x="5598376" y="4816049"/>
            <a:ext cx="1459711" cy="26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595959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BD4584-FC3B-4794-93D3-1CE388E86489}"/>
              </a:ext>
            </a:extLst>
          </p:cNvPr>
          <p:cNvCxnSpPr>
            <a:cxnSpLocks/>
          </p:cNvCxnSpPr>
          <p:nvPr/>
        </p:nvCxnSpPr>
        <p:spPr>
          <a:xfrm flipV="1">
            <a:off x="3779519" y="5806783"/>
            <a:ext cx="170688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6B8DEC-121F-4413-9AFC-FBF401023B59}"/>
              </a:ext>
            </a:extLst>
          </p:cNvPr>
          <p:cNvSpPr/>
          <p:nvPr/>
        </p:nvSpPr>
        <p:spPr>
          <a:xfrm>
            <a:off x="578476" y="3557756"/>
            <a:ext cx="2268638" cy="76682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6E0487-11C6-423A-BDBF-D8B10B441F68}"/>
              </a:ext>
            </a:extLst>
          </p:cNvPr>
          <p:cNvSpPr/>
          <p:nvPr/>
        </p:nvSpPr>
        <p:spPr>
          <a:xfrm>
            <a:off x="5529099" y="5660832"/>
            <a:ext cx="1661882" cy="34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rgbClr val="595959"/>
                </a:solidFill>
              </a:rPr>
              <a:t>퀵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피벗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버블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쉘 정의</a:t>
            </a:r>
            <a:r>
              <a:rPr lang="en-US" altLang="ko-KR" sz="1100" dirty="0">
                <a:solidFill>
                  <a:srgbClr val="595959"/>
                </a:solidFill>
              </a:rPr>
              <a:t> 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87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7518F-5E10-493F-BD41-86A99A43D95C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C9875A-EC82-48CE-BA40-CCEA301B9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/>
          <a:stretch/>
        </p:blipFill>
        <p:spPr>
          <a:xfrm>
            <a:off x="483738" y="1451438"/>
            <a:ext cx="3957724" cy="48453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A09DD9-6D32-4269-AE3E-824B58D88F28}"/>
              </a:ext>
            </a:extLst>
          </p:cNvPr>
          <p:cNvSpPr/>
          <p:nvPr/>
        </p:nvSpPr>
        <p:spPr>
          <a:xfrm>
            <a:off x="678918" y="2093878"/>
            <a:ext cx="3367302" cy="20164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DD4FA1-502B-4DB3-A7B2-48F2D18721B0}"/>
              </a:ext>
            </a:extLst>
          </p:cNvPr>
          <p:cNvCxnSpPr>
            <a:cxnSpLocks/>
          </p:cNvCxnSpPr>
          <p:nvPr/>
        </p:nvCxnSpPr>
        <p:spPr>
          <a:xfrm flipV="1">
            <a:off x="4046220" y="2194700"/>
            <a:ext cx="170688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71EA32-F7D0-4E0D-AC31-E5D7D38F9CA6}"/>
              </a:ext>
            </a:extLst>
          </p:cNvPr>
          <p:cNvSpPr/>
          <p:nvPr/>
        </p:nvSpPr>
        <p:spPr>
          <a:xfrm>
            <a:off x="5753100" y="2051842"/>
            <a:ext cx="2790825" cy="243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595959"/>
                </a:solidFill>
              </a:rPr>
              <a:t>3</a:t>
            </a:r>
            <a:r>
              <a:rPr lang="ko-KR" altLang="en-US" sz="1100" dirty="0">
                <a:solidFill>
                  <a:srgbClr val="595959"/>
                </a:solidFill>
              </a:rPr>
              <a:t>가지 정렬 알고리즘 위해 구조체 선언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F3263E-5999-4E07-A911-FF9B5E268EC8}"/>
              </a:ext>
            </a:extLst>
          </p:cNvPr>
          <p:cNvSpPr/>
          <p:nvPr/>
        </p:nvSpPr>
        <p:spPr>
          <a:xfrm>
            <a:off x="678918" y="2788656"/>
            <a:ext cx="3367302" cy="9832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5839FC-6835-437F-B43C-A6B74B7256B5}"/>
              </a:ext>
            </a:extLst>
          </p:cNvPr>
          <p:cNvSpPr/>
          <p:nvPr/>
        </p:nvSpPr>
        <p:spPr>
          <a:xfrm>
            <a:off x="678918" y="3874100"/>
            <a:ext cx="3367302" cy="10503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50F156-B90F-4B7C-BF37-30E76B02E9C1}"/>
              </a:ext>
            </a:extLst>
          </p:cNvPr>
          <p:cNvSpPr/>
          <p:nvPr/>
        </p:nvSpPr>
        <p:spPr>
          <a:xfrm>
            <a:off x="678918" y="4986892"/>
            <a:ext cx="3367302" cy="96623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F23914-8235-4EC8-A5C6-5EA0661061F6}"/>
              </a:ext>
            </a:extLst>
          </p:cNvPr>
          <p:cNvCxnSpPr>
            <a:cxnSpLocks/>
          </p:cNvCxnSpPr>
          <p:nvPr/>
        </p:nvCxnSpPr>
        <p:spPr>
          <a:xfrm flipV="1">
            <a:off x="4046219" y="3309121"/>
            <a:ext cx="105156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154BF1-B85D-4D06-875A-5863EA11ED56}"/>
              </a:ext>
            </a:extLst>
          </p:cNvPr>
          <p:cNvSpPr/>
          <p:nvPr/>
        </p:nvSpPr>
        <p:spPr>
          <a:xfrm>
            <a:off x="5097781" y="3197491"/>
            <a:ext cx="3657599" cy="243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rgbClr val="595959"/>
                </a:solidFill>
              </a:rPr>
              <a:t>퀵</a:t>
            </a:r>
            <a:r>
              <a:rPr lang="ko-KR" altLang="en-US" sz="1100" dirty="0">
                <a:solidFill>
                  <a:srgbClr val="595959"/>
                </a:solidFill>
              </a:rPr>
              <a:t> 정렬 </a:t>
            </a:r>
            <a:r>
              <a:rPr lang="en-US" altLang="ko-KR" sz="1100" dirty="0">
                <a:solidFill>
                  <a:srgbClr val="595959"/>
                </a:solidFill>
              </a:rPr>
              <a:t>: </a:t>
            </a:r>
            <a:r>
              <a:rPr lang="ko-KR" altLang="en-US" sz="1100" dirty="0">
                <a:solidFill>
                  <a:srgbClr val="595959"/>
                </a:solidFill>
              </a:rPr>
              <a:t>데이터 정렬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시간 측정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정렬 데이터 출력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5064D2-C4E5-4F5F-8459-DB163FBCC698}"/>
              </a:ext>
            </a:extLst>
          </p:cNvPr>
          <p:cNvCxnSpPr>
            <a:cxnSpLocks/>
          </p:cNvCxnSpPr>
          <p:nvPr/>
        </p:nvCxnSpPr>
        <p:spPr>
          <a:xfrm flipV="1">
            <a:off x="4046219" y="4454770"/>
            <a:ext cx="105156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73E89-F87C-440F-B943-D356BBE6201D}"/>
              </a:ext>
            </a:extLst>
          </p:cNvPr>
          <p:cNvSpPr/>
          <p:nvPr/>
        </p:nvSpPr>
        <p:spPr>
          <a:xfrm>
            <a:off x="5097782" y="4348545"/>
            <a:ext cx="3750943" cy="21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595959"/>
                </a:solidFill>
              </a:rPr>
              <a:t>버블 정렬 </a:t>
            </a:r>
            <a:r>
              <a:rPr lang="en-US" altLang="ko-KR" sz="1100" dirty="0">
                <a:solidFill>
                  <a:srgbClr val="595959"/>
                </a:solidFill>
              </a:rPr>
              <a:t>: </a:t>
            </a:r>
            <a:r>
              <a:rPr lang="ko-KR" altLang="en-US" sz="1100" dirty="0">
                <a:solidFill>
                  <a:srgbClr val="595959"/>
                </a:solidFill>
              </a:rPr>
              <a:t>데이터 정렬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시간 측정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정렬 데이터 출력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B24C4B-8611-43A4-ACCD-C5A168C40852}"/>
              </a:ext>
            </a:extLst>
          </p:cNvPr>
          <p:cNvCxnSpPr>
            <a:cxnSpLocks/>
          </p:cNvCxnSpPr>
          <p:nvPr/>
        </p:nvCxnSpPr>
        <p:spPr>
          <a:xfrm flipV="1">
            <a:off x="4046219" y="5518225"/>
            <a:ext cx="105156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2C97B2-8BA9-4426-B955-738E4B0FC75E}"/>
              </a:ext>
            </a:extLst>
          </p:cNvPr>
          <p:cNvSpPr/>
          <p:nvPr/>
        </p:nvSpPr>
        <p:spPr>
          <a:xfrm>
            <a:off x="5097782" y="5396386"/>
            <a:ext cx="3657599" cy="243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595959"/>
                </a:solidFill>
              </a:rPr>
              <a:t>쉘 정렬 </a:t>
            </a:r>
            <a:r>
              <a:rPr lang="en-US" altLang="ko-KR" sz="1100" dirty="0">
                <a:solidFill>
                  <a:srgbClr val="595959"/>
                </a:solidFill>
              </a:rPr>
              <a:t>: </a:t>
            </a:r>
            <a:r>
              <a:rPr lang="ko-KR" altLang="en-US" sz="1100" dirty="0">
                <a:solidFill>
                  <a:srgbClr val="595959"/>
                </a:solidFill>
              </a:rPr>
              <a:t>데이터 정렬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시간 측정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>
                <a:solidFill>
                  <a:srgbClr val="595959"/>
                </a:solidFill>
              </a:rPr>
              <a:t>정렬 데이터 출력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A56298-BEE8-45F1-B2D6-D8827CEDDDFA}"/>
              </a:ext>
            </a:extLst>
          </p:cNvPr>
          <p:cNvSpPr/>
          <p:nvPr/>
        </p:nvSpPr>
        <p:spPr>
          <a:xfrm>
            <a:off x="5097781" y="2953813"/>
            <a:ext cx="1658488" cy="243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</a:rPr>
              <a:t>시간 측정은 </a:t>
            </a:r>
            <a:r>
              <a:rPr lang="ko-KR" altLang="en-US" sz="800" dirty="0" err="1">
                <a:solidFill>
                  <a:schemeClr val="accent2">
                    <a:lumMod val="75000"/>
                  </a:schemeClr>
                </a:solidFill>
              </a:rPr>
              <a:t>마이크로세크</a:t>
            </a:r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</a:rPr>
              <a:t> 단위</a:t>
            </a:r>
          </a:p>
        </p:txBody>
      </p:sp>
    </p:spTree>
    <p:extLst>
      <p:ext uri="{BB962C8B-B14F-4D97-AF65-F5344CB8AC3E}">
        <p14:creationId xmlns:p14="http://schemas.microsoft.com/office/powerpoint/2010/main" val="4220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13899" y="1337854"/>
            <a:ext cx="7316201" cy="2236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알고리즘 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종을 선택적으로 사용하는</a:t>
            </a:r>
            <a:endParaRPr lang="en-US" altLang="ko-KR" sz="2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WordCount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program 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입력 데이터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(sample2.txt)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9DF9D-2FF1-492C-81A7-E09FD6403BBF}"/>
              </a:ext>
            </a:extLst>
          </p:cNvPr>
          <p:cNvSpPr/>
          <p:nvPr/>
        </p:nvSpPr>
        <p:spPr>
          <a:xfrm>
            <a:off x="860388" y="3034769"/>
            <a:ext cx="7423221" cy="1078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파일에 들어 있는 영어 단어를 찾아 단어와 빈도수를 표기하는 프로그램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프로그램의 목적은 데이터 파일에 포함되어 있는 중요 단어 추출하여 내용 추정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91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7518F-5E10-493F-BD41-86A99A43D95C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B9152-572B-4429-918F-69FDAE0CD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"/>
          <a:stretch/>
        </p:blipFill>
        <p:spPr>
          <a:xfrm>
            <a:off x="483737" y="1451437"/>
            <a:ext cx="5157187" cy="4845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C84AEA-6E72-4AD3-8A38-231C047D9B1E}"/>
              </a:ext>
            </a:extLst>
          </p:cNvPr>
          <p:cNvSpPr/>
          <p:nvPr/>
        </p:nvSpPr>
        <p:spPr>
          <a:xfrm>
            <a:off x="907518" y="2940530"/>
            <a:ext cx="4007382" cy="19821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D7E9D0-816F-4D14-A66E-504CFDB6654C}"/>
              </a:ext>
            </a:extLst>
          </p:cNvPr>
          <p:cNvCxnSpPr>
            <a:cxnSpLocks/>
          </p:cNvCxnSpPr>
          <p:nvPr/>
        </p:nvCxnSpPr>
        <p:spPr>
          <a:xfrm flipV="1">
            <a:off x="4914900" y="3039899"/>
            <a:ext cx="1149805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333D71-F7E8-4200-B4FD-A2F2E220DFCB}"/>
              </a:ext>
            </a:extLst>
          </p:cNvPr>
          <p:cNvSpPr/>
          <p:nvPr/>
        </p:nvSpPr>
        <p:spPr>
          <a:xfrm>
            <a:off x="6064704" y="2934168"/>
            <a:ext cx="3019425" cy="243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파일의 끝에 도달할 때까지 정수 데이터 읽음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DCC223-BE66-41DE-9B9A-E25712B11FA5}"/>
              </a:ext>
            </a:extLst>
          </p:cNvPr>
          <p:cNvSpPr/>
          <p:nvPr/>
        </p:nvSpPr>
        <p:spPr>
          <a:xfrm>
            <a:off x="6064705" y="3310237"/>
            <a:ext cx="2845616" cy="24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6A6A6A"/>
                </a:solidFill>
              </a:rPr>
              <a:t>읽은 정수 데이터를 해당 줄기의 잎 배열에 </a:t>
            </a:r>
            <a:endParaRPr lang="en-US" altLang="ko-KR" sz="1100" dirty="0">
              <a:solidFill>
                <a:srgbClr val="6A6A6A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6A6A6A"/>
                </a:solidFill>
              </a:rPr>
              <a:t>정렬하지 않고 순서대로 넣음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274EF0-C9F9-4C1A-891F-86F0B6D57204}"/>
              </a:ext>
            </a:extLst>
          </p:cNvPr>
          <p:cNvSpPr/>
          <p:nvPr/>
        </p:nvSpPr>
        <p:spPr>
          <a:xfrm>
            <a:off x="1058639" y="3215639"/>
            <a:ext cx="4007382" cy="1934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D7149A-97F3-44FA-B1ED-6442E430A356}"/>
              </a:ext>
            </a:extLst>
          </p:cNvPr>
          <p:cNvCxnSpPr>
            <a:cxnSpLocks/>
          </p:cNvCxnSpPr>
          <p:nvPr/>
        </p:nvCxnSpPr>
        <p:spPr>
          <a:xfrm flipV="1">
            <a:off x="5066021" y="3310237"/>
            <a:ext cx="99868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51AF51-01B5-4B64-8ECE-0E26D1FA9CDC}"/>
              </a:ext>
            </a:extLst>
          </p:cNvPr>
          <p:cNvSpPr/>
          <p:nvPr/>
        </p:nvSpPr>
        <p:spPr>
          <a:xfrm>
            <a:off x="726543" y="4753813"/>
            <a:ext cx="4007382" cy="106596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AE8382-34DF-4FFD-AA8C-6790CD02FF31}"/>
              </a:ext>
            </a:extLst>
          </p:cNvPr>
          <p:cNvCxnSpPr>
            <a:cxnSpLocks/>
          </p:cNvCxnSpPr>
          <p:nvPr/>
        </p:nvCxnSpPr>
        <p:spPr>
          <a:xfrm flipV="1">
            <a:off x="4733925" y="5286795"/>
            <a:ext cx="1330779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2E3053-C8E5-48C1-A875-3705F378F24B}"/>
              </a:ext>
            </a:extLst>
          </p:cNvPr>
          <p:cNvSpPr/>
          <p:nvPr/>
        </p:nvSpPr>
        <p:spPr>
          <a:xfrm>
            <a:off x="5998028" y="4959385"/>
            <a:ext cx="1688647" cy="65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6A6A6A"/>
                </a:solidFill>
              </a:rPr>
              <a:t>- </a:t>
            </a:r>
            <a:r>
              <a:rPr lang="ko-KR" altLang="en-US" sz="1100" dirty="0">
                <a:solidFill>
                  <a:srgbClr val="6A6A6A"/>
                </a:solidFill>
              </a:rPr>
              <a:t>줄기의 개수만큼 반복</a:t>
            </a:r>
            <a:endParaRPr lang="en-US" altLang="ko-KR" sz="1100" dirty="0">
              <a:solidFill>
                <a:srgbClr val="6A6A6A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6A6A6A"/>
                </a:solidFill>
              </a:rPr>
              <a:t>- </a:t>
            </a:r>
            <a:r>
              <a:rPr lang="ko-KR" altLang="en-US" sz="1100" dirty="0">
                <a:solidFill>
                  <a:srgbClr val="6A6A6A"/>
                </a:solidFill>
              </a:rPr>
              <a:t>줄기에 따른 잎 출력</a:t>
            </a:r>
            <a:endParaRPr lang="en-US" altLang="ko-KR" sz="1100" dirty="0">
              <a:solidFill>
                <a:srgbClr val="6A6A6A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6A6A6A"/>
                </a:solidFill>
              </a:rPr>
              <a:t>- </a:t>
            </a:r>
            <a:r>
              <a:rPr lang="ko-KR" altLang="en-US" sz="1100" dirty="0">
                <a:solidFill>
                  <a:srgbClr val="6A6A6A"/>
                </a:solidFill>
              </a:rPr>
              <a:t>잎 데이터 출력</a:t>
            </a:r>
          </a:p>
        </p:txBody>
      </p:sp>
    </p:spTree>
    <p:extLst>
      <p:ext uri="{BB962C8B-B14F-4D97-AF65-F5344CB8AC3E}">
        <p14:creationId xmlns:p14="http://schemas.microsoft.com/office/powerpoint/2010/main" val="3667632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정렬 코드 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7518F-5E10-493F-BD41-86A99A43D95C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F4A47-8A47-46A2-AC42-9E93AEC35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6" y="1451437"/>
            <a:ext cx="4297737" cy="48453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42EBF0-99E8-42CA-A37F-93F04AFB6F05}"/>
              </a:ext>
            </a:extLst>
          </p:cNvPr>
          <p:cNvSpPr/>
          <p:nvPr/>
        </p:nvSpPr>
        <p:spPr>
          <a:xfrm>
            <a:off x="564618" y="1488441"/>
            <a:ext cx="4007382" cy="1073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774482-58D8-445C-983A-6C7ECFB00005}"/>
              </a:ext>
            </a:extLst>
          </p:cNvPr>
          <p:cNvCxnSpPr>
            <a:cxnSpLocks/>
          </p:cNvCxnSpPr>
          <p:nvPr/>
        </p:nvCxnSpPr>
        <p:spPr>
          <a:xfrm flipV="1">
            <a:off x="4572000" y="1985793"/>
            <a:ext cx="1149805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2C6FA6-5181-426F-8C5A-F152F9438E97}"/>
              </a:ext>
            </a:extLst>
          </p:cNvPr>
          <p:cNvSpPr/>
          <p:nvPr/>
        </p:nvSpPr>
        <p:spPr>
          <a:xfrm>
            <a:off x="5721805" y="1880061"/>
            <a:ext cx="1383846" cy="253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 err="1">
                <a:solidFill>
                  <a:srgbClr val="595959"/>
                </a:solidFill>
              </a:rPr>
              <a:t>퀵</a:t>
            </a:r>
            <a:r>
              <a:rPr lang="ko-KR" altLang="en-US" sz="1100" dirty="0">
                <a:solidFill>
                  <a:srgbClr val="595959"/>
                </a:solidFill>
              </a:rPr>
              <a:t> 정렬 알고리즘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C4A047-B6E1-45A7-8933-A83AB9318634}"/>
              </a:ext>
            </a:extLst>
          </p:cNvPr>
          <p:cNvSpPr/>
          <p:nvPr/>
        </p:nvSpPr>
        <p:spPr>
          <a:xfrm>
            <a:off x="564618" y="2667956"/>
            <a:ext cx="4007382" cy="35232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CDE4A1-EE29-4078-B811-7CC85870184E}"/>
              </a:ext>
            </a:extLst>
          </p:cNvPr>
          <p:cNvCxnSpPr>
            <a:cxnSpLocks/>
          </p:cNvCxnSpPr>
          <p:nvPr/>
        </p:nvCxnSpPr>
        <p:spPr>
          <a:xfrm flipV="1">
            <a:off x="4572000" y="4429597"/>
            <a:ext cx="1149805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029622-DD6C-4223-9506-366A408A7AD0}"/>
              </a:ext>
            </a:extLst>
          </p:cNvPr>
          <p:cNvSpPr/>
          <p:nvPr/>
        </p:nvSpPr>
        <p:spPr>
          <a:xfrm>
            <a:off x="5721805" y="4218809"/>
            <a:ext cx="2145845" cy="421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>
                <a:solidFill>
                  <a:srgbClr val="595959"/>
                </a:solidFill>
              </a:rPr>
              <a:t>퀵</a:t>
            </a:r>
            <a:r>
              <a:rPr lang="ko-KR" altLang="en-US" sz="1100" dirty="0">
                <a:solidFill>
                  <a:srgbClr val="595959"/>
                </a:solidFill>
              </a:rPr>
              <a:t> 정렬을 위해 피벗을 정하고 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rgbClr val="595959"/>
                </a:solidFill>
              </a:rPr>
              <a:t>데이터를 이동시키는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3844078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7518F-5E10-493F-BD41-86A99A43D95C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D089B7-1861-41CF-83CF-650085C57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/>
          <a:stretch/>
        </p:blipFill>
        <p:spPr>
          <a:xfrm>
            <a:off x="491653" y="1451436"/>
            <a:ext cx="4912356" cy="4208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D71B669-BF57-48D8-9E47-1915E0B5E04C}"/>
              </a:ext>
            </a:extLst>
          </p:cNvPr>
          <p:cNvSpPr/>
          <p:nvPr/>
        </p:nvSpPr>
        <p:spPr>
          <a:xfrm>
            <a:off x="564618" y="1451435"/>
            <a:ext cx="4293132" cy="12250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28B340-5200-440F-9ABD-12BD821F2209}"/>
              </a:ext>
            </a:extLst>
          </p:cNvPr>
          <p:cNvCxnSpPr>
            <a:cxnSpLocks/>
          </p:cNvCxnSpPr>
          <p:nvPr/>
        </p:nvCxnSpPr>
        <p:spPr>
          <a:xfrm flipV="1">
            <a:off x="4857750" y="1939264"/>
            <a:ext cx="1149805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47A87F-129B-4D14-B402-4C717B688C70}"/>
              </a:ext>
            </a:extLst>
          </p:cNvPr>
          <p:cNvSpPr/>
          <p:nvPr/>
        </p:nvSpPr>
        <p:spPr>
          <a:xfrm>
            <a:off x="6007555" y="1599622"/>
            <a:ext cx="3060245" cy="928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595959"/>
                </a:solidFill>
              </a:rPr>
              <a:t>- </a:t>
            </a:r>
            <a:r>
              <a:rPr lang="ko-KR" altLang="en-US" sz="1100" dirty="0" err="1">
                <a:solidFill>
                  <a:srgbClr val="595959"/>
                </a:solidFill>
              </a:rPr>
              <a:t>퀵</a:t>
            </a:r>
            <a:r>
              <a:rPr lang="ko-KR" altLang="en-US" sz="1100" dirty="0">
                <a:solidFill>
                  <a:srgbClr val="595959"/>
                </a:solidFill>
              </a:rPr>
              <a:t> 정렬 이용해 테이블의 잎 데이터 정렬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595959"/>
                </a:solidFill>
              </a:rPr>
              <a:t>- </a:t>
            </a:r>
            <a:r>
              <a:rPr lang="ko-KR" altLang="en-US" sz="1100" dirty="0">
                <a:solidFill>
                  <a:srgbClr val="595959"/>
                </a:solidFill>
              </a:rPr>
              <a:t>줄기 개수 만큼 정렬 반복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595959"/>
                </a:solidFill>
              </a:rPr>
              <a:t>(</a:t>
            </a:r>
            <a:r>
              <a:rPr lang="ko-KR" altLang="en-US" sz="1100" dirty="0">
                <a:solidFill>
                  <a:srgbClr val="595959"/>
                </a:solidFill>
              </a:rPr>
              <a:t>각 줄기를 잎 데이터 오름차순으로 정렬</a:t>
            </a:r>
            <a:r>
              <a:rPr lang="en-US" altLang="ko-KR" sz="1100" dirty="0">
                <a:solidFill>
                  <a:srgbClr val="595959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100" dirty="0">
              <a:solidFill>
                <a:srgbClr val="59595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0FF89F-0027-4AE6-9156-E7F908CD0D2E}"/>
              </a:ext>
            </a:extLst>
          </p:cNvPr>
          <p:cNvSpPr/>
          <p:nvPr/>
        </p:nvSpPr>
        <p:spPr>
          <a:xfrm>
            <a:off x="564618" y="2816455"/>
            <a:ext cx="4293132" cy="11268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A3DA7D-5FD1-4ECB-B0F0-8E6C1FFFC4CF}"/>
              </a:ext>
            </a:extLst>
          </p:cNvPr>
          <p:cNvCxnSpPr>
            <a:cxnSpLocks/>
          </p:cNvCxnSpPr>
          <p:nvPr/>
        </p:nvCxnSpPr>
        <p:spPr>
          <a:xfrm flipV="1">
            <a:off x="4857750" y="3379902"/>
            <a:ext cx="1149805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068973-BCBE-412A-A5E5-963119BA1EC3}"/>
              </a:ext>
            </a:extLst>
          </p:cNvPr>
          <p:cNvSpPr/>
          <p:nvPr/>
        </p:nvSpPr>
        <p:spPr>
          <a:xfrm>
            <a:off x="6007555" y="2915545"/>
            <a:ext cx="3060245" cy="928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595959"/>
                </a:solidFill>
              </a:rPr>
              <a:t>- </a:t>
            </a:r>
            <a:r>
              <a:rPr lang="ko-KR" altLang="en-US" sz="1100" dirty="0">
                <a:solidFill>
                  <a:srgbClr val="595959"/>
                </a:solidFill>
              </a:rPr>
              <a:t>버블 정렬 이용해 테이블의 잎 데이터 정렬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595959"/>
                </a:solidFill>
              </a:rPr>
              <a:t>- </a:t>
            </a:r>
            <a:r>
              <a:rPr lang="ko-KR" altLang="en-US" sz="1100" dirty="0">
                <a:solidFill>
                  <a:srgbClr val="595959"/>
                </a:solidFill>
              </a:rPr>
              <a:t>줄기 개수 만큼 정렬 반복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595959"/>
                </a:solidFill>
              </a:rPr>
              <a:t>(</a:t>
            </a:r>
            <a:r>
              <a:rPr lang="ko-KR" altLang="en-US" sz="1100" dirty="0">
                <a:solidFill>
                  <a:srgbClr val="595959"/>
                </a:solidFill>
              </a:rPr>
              <a:t>각 줄기를 잎 데이터 오름차순으로 정렬</a:t>
            </a:r>
            <a:r>
              <a:rPr lang="en-US" altLang="ko-KR" sz="1100" dirty="0">
                <a:solidFill>
                  <a:srgbClr val="595959"/>
                </a:solidFill>
              </a:rPr>
              <a:t>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EBE41A-1903-4F1A-BD78-38616E54470A}"/>
              </a:ext>
            </a:extLst>
          </p:cNvPr>
          <p:cNvCxnSpPr>
            <a:cxnSpLocks/>
          </p:cNvCxnSpPr>
          <p:nvPr/>
        </p:nvCxnSpPr>
        <p:spPr>
          <a:xfrm flipV="1">
            <a:off x="4857750" y="4774582"/>
            <a:ext cx="1149805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7F4711-0F08-472C-B9EB-DAAE62E54DC3}"/>
              </a:ext>
            </a:extLst>
          </p:cNvPr>
          <p:cNvSpPr/>
          <p:nvPr/>
        </p:nvSpPr>
        <p:spPr>
          <a:xfrm>
            <a:off x="6007555" y="4647815"/>
            <a:ext cx="1945820" cy="24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100" dirty="0">
                <a:solidFill>
                  <a:srgbClr val="595959"/>
                </a:solidFill>
              </a:rPr>
              <a:t>Gap </a:t>
            </a:r>
            <a:r>
              <a:rPr lang="ko-KR" altLang="en-US" sz="1100" dirty="0">
                <a:solidFill>
                  <a:srgbClr val="595959"/>
                </a:solidFill>
              </a:rPr>
              <a:t>이용한 쉘 정렬 알고리즘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DD35FE-B8A9-452F-B5FF-375C70864D12}"/>
              </a:ext>
            </a:extLst>
          </p:cNvPr>
          <p:cNvSpPr/>
          <p:nvPr/>
        </p:nvSpPr>
        <p:spPr>
          <a:xfrm>
            <a:off x="564618" y="4077242"/>
            <a:ext cx="4293132" cy="141868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35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7518F-5E10-493F-BD41-86A99A43D95C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399CC-106E-4A5D-897D-F5620268F1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"/>
          <a:stretch/>
        </p:blipFill>
        <p:spPr>
          <a:xfrm>
            <a:off x="506979" y="1451436"/>
            <a:ext cx="4371985" cy="501603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8BA52D7-27C1-48F8-B01D-7DF5E5532F86}"/>
              </a:ext>
            </a:extLst>
          </p:cNvPr>
          <p:cNvCxnSpPr>
            <a:cxnSpLocks/>
          </p:cNvCxnSpPr>
          <p:nvPr/>
        </p:nvCxnSpPr>
        <p:spPr>
          <a:xfrm>
            <a:off x="4343890" y="2221882"/>
            <a:ext cx="160602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FFD4E0-80BA-48EC-A479-18118057A874}"/>
              </a:ext>
            </a:extLst>
          </p:cNvPr>
          <p:cNvSpPr/>
          <p:nvPr/>
        </p:nvSpPr>
        <p:spPr>
          <a:xfrm>
            <a:off x="5949916" y="2095115"/>
            <a:ext cx="2762284" cy="23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쉘 정렬 시 </a:t>
            </a:r>
            <a:r>
              <a:rPr lang="en-US" altLang="ko-KR" sz="1100" dirty="0">
                <a:solidFill>
                  <a:srgbClr val="595959"/>
                </a:solidFill>
              </a:rPr>
              <a:t>gap</a:t>
            </a:r>
            <a:r>
              <a:rPr lang="ko-KR" altLang="en-US" sz="1100" dirty="0">
                <a:solidFill>
                  <a:srgbClr val="595959"/>
                </a:solidFill>
              </a:rPr>
              <a:t>에 따라 삽입 정렬하는 함수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A79B44-6C9D-4BBD-8577-6B5AEED1393A}"/>
              </a:ext>
            </a:extLst>
          </p:cNvPr>
          <p:cNvSpPr/>
          <p:nvPr/>
        </p:nvSpPr>
        <p:spPr>
          <a:xfrm>
            <a:off x="554736" y="1524543"/>
            <a:ext cx="3789154" cy="149488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B65F5E-C601-499E-85B0-DE9F16F16882}"/>
              </a:ext>
            </a:extLst>
          </p:cNvPr>
          <p:cNvSpPr/>
          <p:nvPr/>
        </p:nvSpPr>
        <p:spPr>
          <a:xfrm>
            <a:off x="554736" y="3146192"/>
            <a:ext cx="3789154" cy="113116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2EA81C-C1A8-4FD1-B045-EC8F107BF36A}"/>
              </a:ext>
            </a:extLst>
          </p:cNvPr>
          <p:cNvCxnSpPr>
            <a:cxnSpLocks/>
          </p:cNvCxnSpPr>
          <p:nvPr/>
        </p:nvCxnSpPr>
        <p:spPr>
          <a:xfrm>
            <a:off x="4343890" y="3711776"/>
            <a:ext cx="160602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2F5879-8B62-4103-915D-956DFE4A47E2}"/>
              </a:ext>
            </a:extLst>
          </p:cNvPr>
          <p:cNvSpPr/>
          <p:nvPr/>
        </p:nvSpPr>
        <p:spPr>
          <a:xfrm>
            <a:off x="5949916" y="3247639"/>
            <a:ext cx="2762284" cy="847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595959"/>
                </a:solidFill>
              </a:rPr>
              <a:t>- </a:t>
            </a:r>
            <a:r>
              <a:rPr lang="ko-KR" altLang="en-US" sz="1100" dirty="0">
                <a:solidFill>
                  <a:srgbClr val="595959"/>
                </a:solidFill>
              </a:rPr>
              <a:t>쉘 정렬로 테이블 잎 데이터 정렬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595959"/>
                </a:solidFill>
              </a:rPr>
              <a:t>- </a:t>
            </a:r>
            <a:r>
              <a:rPr lang="ko-KR" altLang="en-US" sz="1100" dirty="0">
                <a:solidFill>
                  <a:srgbClr val="595959"/>
                </a:solidFill>
              </a:rPr>
              <a:t>줄기의 개수만큼 쉘 정렬 반복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rgbClr val="595959"/>
                </a:solidFill>
              </a:rPr>
              <a:t>(</a:t>
            </a:r>
            <a:r>
              <a:rPr lang="ko-KR" altLang="en-US" sz="1100" dirty="0">
                <a:solidFill>
                  <a:srgbClr val="595959"/>
                </a:solidFill>
              </a:rPr>
              <a:t>각 줄기를 잎 데이터 오름차순으로 정렬</a:t>
            </a:r>
            <a:r>
              <a:rPr lang="en-US" altLang="ko-KR" sz="1100" dirty="0">
                <a:solidFill>
                  <a:srgbClr val="595959"/>
                </a:solidFill>
              </a:rPr>
              <a:t>)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F4E06A-E03A-4916-81E5-A52AD4B9402C}"/>
              </a:ext>
            </a:extLst>
          </p:cNvPr>
          <p:cNvSpPr/>
          <p:nvPr/>
        </p:nvSpPr>
        <p:spPr>
          <a:xfrm>
            <a:off x="554736" y="4404127"/>
            <a:ext cx="3789154" cy="18926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F7603E-9786-4D27-AB82-6B030C6A1DEB}"/>
              </a:ext>
            </a:extLst>
          </p:cNvPr>
          <p:cNvCxnSpPr>
            <a:cxnSpLocks/>
          </p:cNvCxnSpPr>
          <p:nvPr/>
        </p:nvCxnSpPr>
        <p:spPr>
          <a:xfrm>
            <a:off x="4343890" y="5472885"/>
            <a:ext cx="160602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D9E8B1-C62D-4ED0-8C84-A55342D043DC}"/>
              </a:ext>
            </a:extLst>
          </p:cNvPr>
          <p:cNvSpPr/>
          <p:nvPr/>
        </p:nvSpPr>
        <p:spPr>
          <a:xfrm>
            <a:off x="5949916" y="5353630"/>
            <a:ext cx="1416084" cy="23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>
                <a:solidFill>
                  <a:srgbClr val="595959"/>
                </a:solidFill>
              </a:rPr>
              <a:t>버블 정렬 알고리즘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86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ko-KR" altLang="en-US" dirty="0">
                <a:solidFill>
                  <a:srgbClr val="595959"/>
                </a:solidFill>
              </a:rPr>
              <a:t> 실행 화면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time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7518F-5E10-493F-BD41-86A99A43D95C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AB2180-E9A7-482C-99C6-85E3F790E14B}"/>
              </a:ext>
            </a:extLst>
          </p:cNvPr>
          <p:cNvSpPr/>
          <p:nvPr/>
        </p:nvSpPr>
        <p:spPr>
          <a:xfrm>
            <a:off x="1805534" y="1857463"/>
            <a:ext cx="1175994" cy="32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514F4F"/>
                </a:solidFill>
              </a:rPr>
              <a:t>퀵</a:t>
            </a:r>
            <a:r>
              <a:rPr lang="ko-KR" altLang="en-US" b="1" dirty="0">
                <a:solidFill>
                  <a:srgbClr val="514F4F"/>
                </a:solidFill>
              </a:rPr>
              <a:t> 정렬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3445-2D87-4B84-BB54-BB630502E184}"/>
              </a:ext>
            </a:extLst>
          </p:cNvPr>
          <p:cNvSpPr/>
          <p:nvPr/>
        </p:nvSpPr>
        <p:spPr>
          <a:xfrm>
            <a:off x="6015278" y="1859363"/>
            <a:ext cx="1175994" cy="32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14F4F"/>
                </a:solidFill>
              </a:rPr>
              <a:t>쉘 정렬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DC5B9E-5820-4FA7-AF49-973B75A8E9F8}"/>
              </a:ext>
            </a:extLst>
          </p:cNvPr>
          <p:cNvSpPr/>
          <p:nvPr/>
        </p:nvSpPr>
        <p:spPr>
          <a:xfrm>
            <a:off x="3808055" y="4306476"/>
            <a:ext cx="1175994" cy="32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14F4F"/>
                </a:solidFill>
              </a:rPr>
              <a:t>버블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3EA8A-64F5-4914-99EF-8B848A57E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2" y="2183760"/>
            <a:ext cx="3846620" cy="17964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FBFBA0-CFF7-400A-B555-AE7D455A4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90" y="4632773"/>
            <a:ext cx="3846620" cy="17550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6171EF-1BF5-4FE6-9344-54E1491E9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65" y="2183759"/>
            <a:ext cx="3846620" cy="17964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874FEE-63E8-4977-9645-FC87DE6A960D}"/>
              </a:ext>
            </a:extLst>
          </p:cNvPr>
          <p:cNvSpPr/>
          <p:nvPr/>
        </p:nvSpPr>
        <p:spPr>
          <a:xfrm>
            <a:off x="3224775" y="1590401"/>
            <a:ext cx="2694451" cy="32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time ./stem-leaf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91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8ACEF3-4C9B-4067-B201-6E99C1E08D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2" y="2654302"/>
            <a:ext cx="3250968" cy="36184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7F792E6-974E-41B5-8BD7-5CFD29A4254F}"/>
              </a:ext>
            </a:extLst>
          </p:cNvPr>
          <p:cNvSpPr txBox="1">
            <a:spLocks/>
          </p:cNvSpPr>
          <p:nvPr/>
        </p:nvSpPr>
        <p:spPr>
          <a:xfrm>
            <a:off x="2000250" y="390527"/>
            <a:ext cx="6711950" cy="79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실행 화면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clock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3A28D3-5B7A-435C-B2D8-19A5814388F8}"/>
              </a:ext>
            </a:extLst>
          </p:cNvPr>
          <p:cNvSpPr/>
          <p:nvPr/>
        </p:nvSpPr>
        <p:spPr>
          <a:xfrm>
            <a:off x="2144194" y="2276269"/>
            <a:ext cx="1532401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514F4F"/>
                </a:solidFill>
              </a:rPr>
              <a:t>클락</a:t>
            </a:r>
            <a:r>
              <a:rPr lang="ko-KR" altLang="en-US" sz="1600" b="1" dirty="0">
                <a:solidFill>
                  <a:srgbClr val="514F4F"/>
                </a:solidFill>
              </a:rPr>
              <a:t> 함수 정의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FD3802-1DDF-43CB-9B89-AE69ABD2D0D8}"/>
              </a:ext>
            </a:extLst>
          </p:cNvPr>
          <p:cNvSpPr/>
          <p:nvPr/>
        </p:nvSpPr>
        <p:spPr>
          <a:xfrm>
            <a:off x="5485066" y="2337006"/>
            <a:ext cx="2971800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514F4F"/>
                </a:solidFill>
              </a:rPr>
              <a:t>Microsec</a:t>
            </a:r>
            <a:r>
              <a:rPr lang="ko-KR" altLang="en-US" sz="1600" b="1" dirty="0">
                <a:solidFill>
                  <a:srgbClr val="514F4F"/>
                </a:solidFill>
              </a:rPr>
              <a:t> 단위 시간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309683-0EE8-4645-972C-EEE9C7FCC8C3}"/>
              </a:ext>
            </a:extLst>
          </p:cNvPr>
          <p:cNvSpPr/>
          <p:nvPr/>
        </p:nvSpPr>
        <p:spPr>
          <a:xfrm>
            <a:off x="3799448" y="6467473"/>
            <a:ext cx="5544273" cy="399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</a:rPr>
              <a:t>시간 측정 함수 출처 </a:t>
            </a:r>
            <a:r>
              <a:rPr lang="en-US" altLang="ko-KR" sz="1100" dirty="0">
                <a:solidFill>
                  <a:srgbClr val="595959"/>
                </a:solidFill>
              </a:rPr>
              <a:t>: http://exeter.tistory.com/86, http://exeter.tistory.com/86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A9FEA6-C185-41A0-A2F2-98C01A21A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6" y="2654302"/>
            <a:ext cx="4708876" cy="18738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A257E-487A-4C4C-A7FF-DBD06AC0CA79}"/>
              </a:ext>
            </a:extLst>
          </p:cNvPr>
          <p:cNvSpPr/>
          <p:nvPr/>
        </p:nvSpPr>
        <p:spPr>
          <a:xfrm>
            <a:off x="5345482" y="2654302"/>
            <a:ext cx="981478" cy="1273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64011A-9ACB-461C-A952-946F08766A54}"/>
              </a:ext>
            </a:extLst>
          </p:cNvPr>
          <p:cNvSpPr/>
          <p:nvPr/>
        </p:nvSpPr>
        <p:spPr>
          <a:xfrm>
            <a:off x="5345482" y="3835402"/>
            <a:ext cx="1019578" cy="1273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1EF83C-75C8-4EEA-A624-C46B8419F24A}"/>
              </a:ext>
            </a:extLst>
          </p:cNvPr>
          <p:cNvSpPr/>
          <p:nvPr/>
        </p:nvSpPr>
        <p:spPr>
          <a:xfrm>
            <a:off x="5345482" y="5047368"/>
            <a:ext cx="1019578" cy="1273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E9A1E3-F86B-4598-9F47-371A4D3FBEDB}"/>
              </a:ext>
            </a:extLst>
          </p:cNvPr>
          <p:cNvSpPr/>
          <p:nvPr/>
        </p:nvSpPr>
        <p:spPr>
          <a:xfrm>
            <a:off x="555956" y="1777510"/>
            <a:ext cx="4708876" cy="32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gcc</a:t>
            </a:r>
            <a:r>
              <a:rPr lang="en-US" altLang="ko-KR" b="1" dirty="0">
                <a:solidFill>
                  <a:srgbClr val="FF0000"/>
                </a:solidFill>
              </a:rPr>
              <a:t> -o stem-leaf stem-</a:t>
            </a:r>
            <a:r>
              <a:rPr lang="en-US" altLang="ko-KR" b="1" dirty="0" err="1">
                <a:solidFill>
                  <a:srgbClr val="FF0000"/>
                </a:solidFill>
              </a:rPr>
              <a:t>leaf.c</a:t>
            </a:r>
            <a:r>
              <a:rPr lang="en-US" altLang="ko-KR" b="1" dirty="0">
                <a:solidFill>
                  <a:srgbClr val="FF0000"/>
                </a:solidFill>
              </a:rPr>
              <a:t> -</a:t>
            </a:r>
            <a:r>
              <a:rPr lang="en-US" altLang="ko-KR" b="1" dirty="0" err="1">
                <a:solidFill>
                  <a:srgbClr val="FF0000"/>
                </a:solidFill>
              </a:rPr>
              <a:t>lrt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874FEE-63E8-4977-9645-FC87DE6A960D}"/>
              </a:ext>
            </a:extLst>
          </p:cNvPr>
          <p:cNvSpPr/>
          <p:nvPr/>
        </p:nvSpPr>
        <p:spPr>
          <a:xfrm>
            <a:off x="5623741" y="1777510"/>
            <a:ext cx="2694451" cy="32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./stem-leaf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9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Stem_leaf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최종 결과 제시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042F4-F81B-4B78-A42A-AB3FB7AB5328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10037EA-52B7-4E01-879D-6E239776BAFE}"/>
              </a:ext>
            </a:extLst>
          </p:cNvPr>
          <p:cNvSpPr/>
          <p:nvPr/>
        </p:nvSpPr>
        <p:spPr>
          <a:xfrm>
            <a:off x="430025" y="5583325"/>
            <a:ext cx="2775163" cy="578735"/>
          </a:xfrm>
          <a:prstGeom prst="rightArrow">
            <a:avLst/>
          </a:prstGeom>
          <a:solidFill>
            <a:srgbClr val="F8D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9D12AB1-C1F4-48E8-BE69-E984A4D598BC}"/>
              </a:ext>
            </a:extLst>
          </p:cNvPr>
          <p:cNvSpPr>
            <a:spLocks/>
          </p:cNvSpPr>
          <p:nvPr/>
        </p:nvSpPr>
        <p:spPr bwMode="auto">
          <a:xfrm>
            <a:off x="3261946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2C9DC67-C303-4E64-AA2E-5A54BD07C97E}"/>
              </a:ext>
            </a:extLst>
          </p:cNvPr>
          <p:cNvSpPr>
            <a:spLocks/>
          </p:cNvSpPr>
          <p:nvPr/>
        </p:nvSpPr>
        <p:spPr bwMode="auto">
          <a:xfrm>
            <a:off x="5805854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30E6851C-AA2F-4BB5-993A-75C52C41FB01}"/>
              </a:ext>
            </a:extLst>
          </p:cNvPr>
          <p:cNvSpPr>
            <a:spLocks/>
          </p:cNvSpPr>
          <p:nvPr/>
        </p:nvSpPr>
        <p:spPr bwMode="auto">
          <a:xfrm>
            <a:off x="659423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25F6C0D4-58A0-41D4-9C8D-4CD2A83A8F57}"/>
              </a:ext>
            </a:extLst>
          </p:cNvPr>
          <p:cNvSpPr>
            <a:spLocks/>
          </p:cNvSpPr>
          <p:nvPr/>
        </p:nvSpPr>
        <p:spPr bwMode="auto">
          <a:xfrm>
            <a:off x="662354" y="2271556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35685606-81ED-471E-967F-32F7C74A5420}"/>
              </a:ext>
            </a:extLst>
          </p:cNvPr>
          <p:cNvSpPr>
            <a:spLocks/>
          </p:cNvSpPr>
          <p:nvPr/>
        </p:nvSpPr>
        <p:spPr bwMode="auto">
          <a:xfrm>
            <a:off x="3175489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F27BA8BC-D1AA-4199-9B27-40BFDD662492}"/>
              </a:ext>
            </a:extLst>
          </p:cNvPr>
          <p:cNvSpPr>
            <a:spLocks/>
          </p:cNvSpPr>
          <p:nvPr/>
        </p:nvSpPr>
        <p:spPr bwMode="auto">
          <a:xfrm>
            <a:off x="3175489" y="2271556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5212B63-12F0-4025-8C71-0B25FB7DFDD8}"/>
              </a:ext>
            </a:extLst>
          </p:cNvPr>
          <p:cNvSpPr>
            <a:spLocks/>
          </p:cNvSpPr>
          <p:nvPr/>
        </p:nvSpPr>
        <p:spPr bwMode="auto">
          <a:xfrm>
            <a:off x="5698881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ADA4D4EC-1A62-4730-B70A-8FAC6F3639C6}"/>
              </a:ext>
            </a:extLst>
          </p:cNvPr>
          <p:cNvSpPr>
            <a:spLocks/>
          </p:cNvSpPr>
          <p:nvPr/>
        </p:nvSpPr>
        <p:spPr bwMode="auto">
          <a:xfrm>
            <a:off x="5698882" y="2271556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Oval 13">
            <a:extLst>
              <a:ext uri="{FF2B5EF4-FFF2-40B4-BE49-F238E27FC236}">
                <a16:creationId xmlns:a16="http://schemas.microsoft.com/office/drawing/2014/main" id="{E07C8523-F3C0-426B-9B7E-30563665B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66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6" name="Oval 14">
            <a:extLst>
              <a:ext uri="{FF2B5EF4-FFF2-40B4-BE49-F238E27FC236}">
                <a16:creationId xmlns:a16="http://schemas.microsoft.com/office/drawing/2014/main" id="{21B9961B-BBCF-46F1-97C4-805FE3EB6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262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7" name="Oval 15">
            <a:extLst>
              <a:ext uri="{FF2B5EF4-FFF2-40B4-BE49-F238E27FC236}">
                <a16:creationId xmlns:a16="http://schemas.microsoft.com/office/drawing/2014/main" id="{718D2D60-38F5-4A46-8F3A-1D6100CD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501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E333C73-C802-420B-BBF3-4CC66F927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943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DDE1E6BF-D325-4AAD-BF28-31CDE7C36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671" y="3564025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86E11ED8-FAF5-483D-A6F6-941428E35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177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E60076-4201-4DD7-82F2-FD83C8EB7C2C}"/>
              </a:ext>
            </a:extLst>
          </p:cNvPr>
          <p:cNvSpPr txBox="1"/>
          <p:nvPr/>
        </p:nvSpPr>
        <p:spPr>
          <a:xfrm>
            <a:off x="1650650" y="3793581"/>
            <a:ext cx="835485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36[</a:t>
            </a:r>
            <a:r>
              <a:rPr lang="en-US" altLang="ko-KR" sz="1363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usec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488F74-F406-4295-8AB0-104F4E33D6BE}"/>
              </a:ext>
            </a:extLst>
          </p:cNvPr>
          <p:cNvSpPr txBox="1"/>
          <p:nvPr/>
        </p:nvSpPr>
        <p:spPr>
          <a:xfrm>
            <a:off x="4169648" y="3793581"/>
            <a:ext cx="835485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32[</a:t>
            </a:r>
            <a:r>
              <a:rPr lang="en-US" altLang="ko-KR" sz="1363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usec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99CEE-512D-4C46-9E1F-298913D747F5}"/>
              </a:ext>
            </a:extLst>
          </p:cNvPr>
          <p:cNvSpPr txBox="1"/>
          <p:nvPr/>
        </p:nvSpPr>
        <p:spPr>
          <a:xfrm>
            <a:off x="6680887" y="3793581"/>
            <a:ext cx="835485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31[</a:t>
            </a:r>
            <a:r>
              <a:rPr lang="en-US" altLang="ko-KR" sz="1363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usec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7C3CB1-CE92-4297-A6BC-2B1BDB724EF8}"/>
              </a:ext>
            </a:extLst>
          </p:cNvPr>
          <p:cNvSpPr txBox="1"/>
          <p:nvPr/>
        </p:nvSpPr>
        <p:spPr>
          <a:xfrm>
            <a:off x="1358902" y="3051552"/>
            <a:ext cx="141897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7B74EC-6000-4F0D-B235-DF112D60CC8E}"/>
              </a:ext>
            </a:extLst>
          </p:cNvPr>
          <p:cNvSpPr txBox="1"/>
          <p:nvPr/>
        </p:nvSpPr>
        <p:spPr>
          <a:xfrm>
            <a:off x="4019765" y="3051552"/>
            <a:ext cx="11352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 정렬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D21665-0B0A-4BBE-A1B8-1E02C4A48CC4}"/>
              </a:ext>
            </a:extLst>
          </p:cNvPr>
          <p:cNvSpPr txBox="1"/>
          <p:nvPr/>
        </p:nvSpPr>
        <p:spPr>
          <a:xfrm>
            <a:off x="6531004" y="3051552"/>
            <a:ext cx="11352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C657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쉘 정렬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0A70A8-D2A2-48FB-BA70-AF0B6CE486C4}"/>
              </a:ext>
            </a:extLst>
          </p:cNvPr>
          <p:cNvSpPr/>
          <p:nvPr/>
        </p:nvSpPr>
        <p:spPr>
          <a:xfrm>
            <a:off x="3445120" y="5425440"/>
            <a:ext cx="5036528" cy="826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6A6A6A"/>
                </a:solidFill>
              </a:rPr>
              <a:t>데이터의 특성에 따라 정렬 알고리즘의 시간복잡도가 바뀔 수 있다</a:t>
            </a:r>
            <a:r>
              <a:rPr lang="en-US" altLang="ko-KR" sz="1200" b="1" dirty="0">
                <a:solidFill>
                  <a:srgbClr val="6A6A6A"/>
                </a:solidFill>
              </a:rPr>
              <a:t>.</a:t>
            </a:r>
            <a:endParaRPr lang="ko-KR" altLang="en-US" sz="1200" b="1" dirty="0">
              <a:solidFill>
                <a:srgbClr val="6A6A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0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595959"/>
                </a:solidFill>
              </a:rPr>
              <a:t>과제 총 결과 도출 </a:t>
            </a:r>
            <a:r>
              <a:rPr lang="en-US" altLang="ko-KR" sz="1200" dirty="0"/>
              <a:t>(</a:t>
            </a:r>
            <a:r>
              <a:rPr lang="ko-KR" altLang="en-US" sz="1200" dirty="0"/>
              <a:t>빠른 순서 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042F4-F81B-4B78-A42A-AB3FB7AB5328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C7D696-702D-43B5-9956-16C0DA215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88358"/>
              </p:ext>
            </p:extLst>
          </p:nvPr>
        </p:nvGraphicFramePr>
        <p:xfrm>
          <a:off x="733426" y="2195036"/>
          <a:ext cx="3213945" cy="17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665">
                  <a:extLst>
                    <a:ext uri="{9D8B030D-6E8A-4147-A177-3AD203B41FA5}">
                      <a16:colId xmlns:a16="http://schemas.microsoft.com/office/drawing/2014/main" val="96665882"/>
                    </a:ext>
                  </a:extLst>
                </a:gridCol>
              </a:tblGrid>
              <a:tr h="411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endParaRPr lang="ko-KR" altLang="en-US" sz="17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정렬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소요 시간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힙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0.6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쉘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0.6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선택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 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8E0237-0405-4CE4-B595-AFD521A7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05217"/>
              </p:ext>
            </p:extLst>
          </p:nvPr>
        </p:nvGraphicFramePr>
        <p:xfrm>
          <a:off x="5117164" y="2195036"/>
          <a:ext cx="3213945" cy="17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665">
                  <a:extLst>
                    <a:ext uri="{9D8B030D-6E8A-4147-A177-3AD203B41FA5}">
                      <a16:colId xmlns:a16="http://schemas.microsoft.com/office/drawing/2014/main" val="2321767655"/>
                    </a:ext>
                  </a:extLst>
                </a:gridCol>
              </a:tblGrid>
              <a:tr h="411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endParaRPr lang="ko-KR" altLang="en-US" sz="17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정렬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소요 시간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쉘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0.011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퀵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0.012</a:t>
                      </a: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버블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0.013</a:t>
                      </a: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0A3943F-650E-43FA-B47F-080A3C52CC2A}"/>
              </a:ext>
            </a:extLst>
          </p:cNvPr>
          <p:cNvSpPr/>
          <p:nvPr/>
        </p:nvSpPr>
        <p:spPr>
          <a:xfrm>
            <a:off x="1344149" y="1720560"/>
            <a:ext cx="2254248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95959"/>
                </a:solidFill>
              </a:rPr>
              <a:t>Wordcount</a:t>
            </a:r>
            <a:r>
              <a:rPr lang="ko-KR" altLang="en-US" b="1" dirty="0">
                <a:solidFill>
                  <a:srgbClr val="595959"/>
                </a:solidFill>
              </a:rPr>
              <a:t>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0F803B-6002-459D-B06A-128CB73E0BB2}"/>
              </a:ext>
            </a:extLst>
          </p:cNvPr>
          <p:cNvSpPr/>
          <p:nvPr/>
        </p:nvSpPr>
        <p:spPr>
          <a:xfrm>
            <a:off x="5545605" y="1743075"/>
            <a:ext cx="2136771" cy="37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595959"/>
                </a:solidFill>
              </a:rPr>
              <a:t>Stem_leaf</a:t>
            </a:r>
            <a:r>
              <a:rPr lang="ko-KR" altLang="en-US" b="1" dirty="0">
                <a:solidFill>
                  <a:srgbClr val="595959"/>
                </a:solidFill>
              </a:rPr>
              <a:t> 프로그램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AE1C93D-D34C-4860-8A32-939DEEA99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2736"/>
              </p:ext>
            </p:extLst>
          </p:nvPr>
        </p:nvGraphicFramePr>
        <p:xfrm>
          <a:off x="5117164" y="4229100"/>
          <a:ext cx="3213945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665">
                  <a:extLst>
                    <a:ext uri="{9D8B030D-6E8A-4147-A177-3AD203B41FA5}">
                      <a16:colId xmlns:a16="http://schemas.microsoft.com/office/drawing/2014/main" val="96665882"/>
                    </a:ext>
                  </a:extLst>
                </a:gridCol>
              </a:tblGrid>
              <a:tr h="3894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clock</a:t>
                      </a:r>
                      <a:endParaRPr lang="ko-KR" altLang="en-US" sz="17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정렬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소요 시간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쉘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31[</a:t>
                      </a:r>
                      <a:r>
                        <a:rPr lang="en-US" altLang="ko-KR" sz="14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usec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퀵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32[</a:t>
                      </a:r>
                      <a:r>
                        <a:rPr lang="en-US" altLang="ko-KR" sz="14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usec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버블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36[</a:t>
                      </a:r>
                      <a:r>
                        <a:rPr lang="en-US" altLang="ko-KR" sz="14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usec</a:t>
                      </a: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074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8738-7B6B-475C-AB57-80D3DEF5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C42452-2299-4B56-948A-862359DE9A4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FEBEA-17A9-4264-B168-840961F7A70A}"/>
              </a:ext>
            </a:extLst>
          </p:cNvPr>
          <p:cNvSpPr txBox="1"/>
          <p:nvPr/>
        </p:nvSpPr>
        <p:spPr>
          <a:xfrm>
            <a:off x="3430502" y="2898086"/>
            <a:ext cx="228299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7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DD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Q&amp;A</a:t>
            </a:r>
            <a:endParaRPr lang="ko-KR" altLang="en-US" sz="7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3DDD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8697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57869" y="4304235"/>
            <a:ext cx="262828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DD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Thank you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3DDD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379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타원 113"/>
          <p:cNvSpPr/>
          <p:nvPr/>
        </p:nvSpPr>
        <p:spPr>
          <a:xfrm>
            <a:off x="1334176" y="3471825"/>
            <a:ext cx="1137830" cy="1123622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02304" y="3471825"/>
            <a:ext cx="1137830" cy="1123622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70432" y="3471824"/>
            <a:ext cx="1137830" cy="1123622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3899" y="1729014"/>
            <a:ext cx="7316201" cy="1522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알고리즘</a:t>
            </a:r>
            <a:r>
              <a:rPr lang="en-US" altLang="ko-KR" sz="2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 latinLnBrk="0">
              <a:lnSpc>
                <a:spcPct val="150000"/>
              </a:lnSpc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 단어가 들어있는 파일에서 영어 단어를 추출 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lnSpc>
                <a:spcPct val="150000"/>
              </a:lnSpc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 단어와 빈도수 기준으로 내부 정렬 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113740-2D42-4B21-B468-08760C6E862F}"/>
              </a:ext>
            </a:extLst>
          </p:cNvPr>
          <p:cNvSpPr/>
          <p:nvPr/>
        </p:nvSpPr>
        <p:spPr>
          <a:xfrm>
            <a:off x="927562" y="5292410"/>
            <a:ext cx="1951055" cy="61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오름차순으로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단어와 빈도수 출력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B2B28F-963E-4235-8146-667FFF734616}"/>
              </a:ext>
            </a:extLst>
          </p:cNvPr>
          <p:cNvSpPr/>
          <p:nvPr/>
        </p:nvSpPr>
        <p:spPr>
          <a:xfrm>
            <a:off x="3596472" y="5394147"/>
            <a:ext cx="1951055" cy="674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단어와 빈도수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오름차순으로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823A83-CC32-4FF4-B5C6-4EDF2560F6D8}"/>
              </a:ext>
            </a:extLst>
          </p:cNvPr>
          <p:cNvSpPr/>
          <p:nvPr/>
        </p:nvSpPr>
        <p:spPr>
          <a:xfrm>
            <a:off x="6265383" y="5292409"/>
            <a:ext cx="1951055" cy="674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제시된 단어를 찾아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단어와 빈도수 출력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C81FBC-7BF2-4830-9639-90AAF9DE48DB}"/>
              </a:ext>
            </a:extLst>
          </p:cNvPr>
          <p:cNvSpPr/>
          <p:nvPr/>
        </p:nvSpPr>
        <p:spPr>
          <a:xfrm>
            <a:off x="1283922" y="4679884"/>
            <a:ext cx="1238336" cy="61475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514F4F"/>
                </a:solidFill>
              </a:rPr>
              <a:t>선택 정렬</a:t>
            </a:r>
            <a:endParaRPr lang="en-US" altLang="ko-KR" sz="1500" b="1" dirty="0">
              <a:solidFill>
                <a:srgbClr val="514F4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44D3D2-D4F9-4334-9FDB-D59552EF5DBF}"/>
              </a:ext>
            </a:extLst>
          </p:cNvPr>
          <p:cNvSpPr/>
          <p:nvPr/>
        </p:nvSpPr>
        <p:spPr>
          <a:xfrm>
            <a:off x="3952049" y="4687418"/>
            <a:ext cx="1238336" cy="61475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rgbClr val="514F4F"/>
                </a:solidFill>
              </a:rPr>
              <a:t>힙</a:t>
            </a:r>
            <a:r>
              <a:rPr lang="ko-KR" altLang="en-US" sz="1500" b="1" dirty="0">
                <a:solidFill>
                  <a:srgbClr val="514F4F"/>
                </a:solidFill>
              </a:rPr>
              <a:t> 정렬</a:t>
            </a:r>
            <a:endParaRPr lang="en-US" altLang="ko-KR" sz="1500" b="1" dirty="0">
              <a:solidFill>
                <a:srgbClr val="514F4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C58758-8A37-453D-96DF-6D2F44FC44B1}"/>
              </a:ext>
            </a:extLst>
          </p:cNvPr>
          <p:cNvSpPr/>
          <p:nvPr/>
        </p:nvSpPr>
        <p:spPr>
          <a:xfrm>
            <a:off x="6620176" y="4679884"/>
            <a:ext cx="1238336" cy="61475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rgbClr val="514F4F"/>
                </a:solidFill>
              </a:rPr>
              <a:t>쉘</a:t>
            </a:r>
            <a:r>
              <a:rPr lang="ko-KR" altLang="en-US" sz="1500" b="1" dirty="0">
                <a:solidFill>
                  <a:srgbClr val="514F4F"/>
                </a:solidFill>
              </a:rPr>
              <a:t> 정렬</a:t>
            </a:r>
            <a:endParaRPr lang="en-US" altLang="ko-KR" sz="1500" b="1" dirty="0">
              <a:solidFill>
                <a:srgbClr val="514F4F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6C34AB7-AA0D-4C61-9DA9-49773FD383F6}"/>
              </a:ext>
            </a:extLst>
          </p:cNvPr>
          <p:cNvSpPr txBox="1">
            <a:spLocks/>
          </p:cNvSpPr>
          <p:nvPr/>
        </p:nvSpPr>
        <p:spPr>
          <a:xfrm>
            <a:off x="2000250" y="390527"/>
            <a:ext cx="6711950" cy="790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구현 시나리오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rgbClr val="595959"/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BDD6FA-10BF-4D1B-B232-1FFF46FEC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6" y="1515883"/>
            <a:ext cx="3850133" cy="49515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96A8AD-F1E1-4150-BCB9-92BECD249E8C}"/>
              </a:ext>
            </a:extLst>
          </p:cNvPr>
          <p:cNvSpPr/>
          <p:nvPr/>
        </p:nvSpPr>
        <p:spPr>
          <a:xfrm>
            <a:off x="865930" y="1910337"/>
            <a:ext cx="2375109" cy="76682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9E3FB5-5177-445D-BC47-683B4859565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1039" y="2293749"/>
            <a:ext cx="168656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90538-A224-4CDB-820D-406212A4328B}"/>
              </a:ext>
            </a:extLst>
          </p:cNvPr>
          <p:cNvSpPr/>
          <p:nvPr/>
        </p:nvSpPr>
        <p:spPr>
          <a:xfrm>
            <a:off x="4927600" y="2044900"/>
            <a:ext cx="335047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오버 플로우 방지 위해 큰 사이즈 정의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CD94CB-AAAC-490A-B80A-56977369482F}"/>
              </a:ext>
            </a:extLst>
          </p:cNvPr>
          <p:cNvCxnSpPr>
            <a:cxnSpLocks/>
          </p:cNvCxnSpPr>
          <p:nvPr/>
        </p:nvCxnSpPr>
        <p:spPr>
          <a:xfrm>
            <a:off x="3241038" y="3098985"/>
            <a:ext cx="168656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A20B5D-DA0E-4D3D-BEC6-7C52D38F5420}"/>
              </a:ext>
            </a:extLst>
          </p:cNvPr>
          <p:cNvSpPr/>
          <p:nvPr/>
        </p:nvSpPr>
        <p:spPr>
          <a:xfrm>
            <a:off x="4927600" y="2850137"/>
            <a:ext cx="335047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단어와 빈도수 저장할 구조체 정의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484AC7-C408-4776-B1C4-3C8AD5483FB9}"/>
              </a:ext>
            </a:extLst>
          </p:cNvPr>
          <p:cNvSpPr/>
          <p:nvPr/>
        </p:nvSpPr>
        <p:spPr>
          <a:xfrm>
            <a:off x="865929" y="2793760"/>
            <a:ext cx="2375109" cy="76682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2D1B42-6F7B-49AC-871B-A07380681F03}"/>
              </a:ext>
            </a:extLst>
          </p:cNvPr>
          <p:cNvSpPr/>
          <p:nvPr/>
        </p:nvSpPr>
        <p:spPr>
          <a:xfrm>
            <a:off x="865928" y="3733561"/>
            <a:ext cx="3076152" cy="76682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61C682-74B9-47E1-B404-E109882713AC}"/>
              </a:ext>
            </a:extLst>
          </p:cNvPr>
          <p:cNvCxnSpPr>
            <a:cxnSpLocks/>
          </p:cNvCxnSpPr>
          <p:nvPr/>
        </p:nvCxnSpPr>
        <p:spPr>
          <a:xfrm>
            <a:off x="3942080" y="4155625"/>
            <a:ext cx="98552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A3863-A2EC-41E8-B8F5-0396A1542AF5}"/>
              </a:ext>
            </a:extLst>
          </p:cNvPr>
          <p:cNvSpPr/>
          <p:nvPr/>
        </p:nvSpPr>
        <p:spPr>
          <a:xfrm>
            <a:off x="4927600" y="3904219"/>
            <a:ext cx="421640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단어와 빈도수의 집합과 자료의 개수를 저장할 구조체 정의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C2C4DB-B58A-4CE5-B292-D0B8DEAE0FDD}"/>
              </a:ext>
            </a:extLst>
          </p:cNvPr>
          <p:cNvSpPr/>
          <p:nvPr/>
        </p:nvSpPr>
        <p:spPr>
          <a:xfrm>
            <a:off x="865928" y="4711422"/>
            <a:ext cx="3076152" cy="168175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89947C-5F95-4CB0-ADE5-617C0BF05030}"/>
              </a:ext>
            </a:extLst>
          </p:cNvPr>
          <p:cNvCxnSpPr>
            <a:cxnSpLocks/>
          </p:cNvCxnSpPr>
          <p:nvPr/>
        </p:nvCxnSpPr>
        <p:spPr>
          <a:xfrm>
            <a:off x="3942080" y="5575078"/>
            <a:ext cx="98552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AF6402-378D-44A5-808F-93E0D09CAA8F}"/>
              </a:ext>
            </a:extLst>
          </p:cNvPr>
          <p:cNvSpPr/>
          <p:nvPr/>
        </p:nvSpPr>
        <p:spPr>
          <a:xfrm>
            <a:off x="4927600" y="5326653"/>
            <a:ext cx="421640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스택</a:t>
            </a:r>
            <a:r>
              <a:rPr lang="en-US" altLang="ko-KR" sz="1100" dirty="0">
                <a:solidFill>
                  <a:srgbClr val="595959"/>
                </a:solidFill>
              </a:rPr>
              <a:t>, </a:t>
            </a:r>
            <a:r>
              <a:rPr lang="ko-KR" altLang="en-US" sz="1100" dirty="0" err="1">
                <a:solidFill>
                  <a:srgbClr val="595959"/>
                </a:solidFill>
              </a:rPr>
              <a:t>힙</a:t>
            </a:r>
            <a:r>
              <a:rPr lang="ko-KR" altLang="en-US" sz="1100" dirty="0">
                <a:solidFill>
                  <a:srgbClr val="595959"/>
                </a:solidFill>
              </a:rPr>
              <a:t> 자료형 정의</a:t>
            </a:r>
          </a:p>
        </p:txBody>
      </p:sp>
    </p:spTree>
    <p:extLst>
      <p:ext uri="{BB962C8B-B14F-4D97-AF65-F5344CB8AC3E}">
        <p14:creationId xmlns:p14="http://schemas.microsoft.com/office/powerpoint/2010/main" val="358610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7D6CA-C73A-4493-A2B4-322551C09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6" y="1515883"/>
            <a:ext cx="4021638" cy="49515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E8C360-64EE-4515-8F61-B787C49A175B}"/>
              </a:ext>
            </a:extLst>
          </p:cNvPr>
          <p:cNvSpPr/>
          <p:nvPr/>
        </p:nvSpPr>
        <p:spPr>
          <a:xfrm>
            <a:off x="865930" y="1655694"/>
            <a:ext cx="2375109" cy="76682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56DA20-9349-4908-933A-299AC37E6C8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41039" y="2039106"/>
            <a:ext cx="168656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3E2B27-46B9-4C77-BDBA-8AC4698AE35F}"/>
              </a:ext>
            </a:extLst>
          </p:cNvPr>
          <p:cNvSpPr/>
          <p:nvPr/>
        </p:nvSpPr>
        <p:spPr>
          <a:xfrm>
            <a:off x="4927600" y="1790257"/>
            <a:ext cx="335047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스택 관련 함수 프로토타입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E3C115-B29C-4D39-9F3E-163049BAE947}"/>
              </a:ext>
            </a:extLst>
          </p:cNvPr>
          <p:cNvSpPr/>
          <p:nvPr/>
        </p:nvSpPr>
        <p:spPr>
          <a:xfrm>
            <a:off x="865930" y="2536801"/>
            <a:ext cx="2928830" cy="11969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F8BEA7-4D2D-44C2-81D3-878995E94D5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794760" y="3123335"/>
            <a:ext cx="1132840" cy="1196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7E974-451C-42AE-8CBA-D6029BFD98C0}"/>
              </a:ext>
            </a:extLst>
          </p:cNvPr>
          <p:cNvSpPr/>
          <p:nvPr/>
        </p:nvSpPr>
        <p:spPr>
          <a:xfrm>
            <a:off x="4927600" y="2874487"/>
            <a:ext cx="335047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 err="1">
                <a:solidFill>
                  <a:srgbClr val="595959"/>
                </a:solidFill>
              </a:rPr>
              <a:t>힙</a:t>
            </a:r>
            <a:r>
              <a:rPr lang="ko-KR" altLang="en-US" sz="1100" dirty="0">
                <a:solidFill>
                  <a:srgbClr val="595959"/>
                </a:solidFill>
              </a:rPr>
              <a:t> 관련 함수 프로토타입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0B1D65-4A8E-426A-A3FF-22D04D24FBDD}"/>
              </a:ext>
            </a:extLst>
          </p:cNvPr>
          <p:cNvSpPr/>
          <p:nvPr/>
        </p:nvSpPr>
        <p:spPr>
          <a:xfrm>
            <a:off x="865930" y="3869880"/>
            <a:ext cx="2441150" cy="1382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D2F788-0E1F-4BF9-AE42-DD08F7D7227A}"/>
              </a:ext>
            </a:extLst>
          </p:cNvPr>
          <p:cNvCxnSpPr>
            <a:cxnSpLocks/>
          </p:cNvCxnSpPr>
          <p:nvPr/>
        </p:nvCxnSpPr>
        <p:spPr>
          <a:xfrm flipV="1">
            <a:off x="3307080" y="3939000"/>
            <a:ext cx="1580488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C292F3-1A98-47E7-AC4C-A15586AB7C70}"/>
              </a:ext>
            </a:extLst>
          </p:cNvPr>
          <p:cNvSpPr/>
          <p:nvPr/>
        </p:nvSpPr>
        <p:spPr>
          <a:xfrm>
            <a:off x="4924635" y="3690152"/>
            <a:ext cx="335047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테이블 초기화 관련 함수 프로토타입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9EB340-8FCF-40F6-82A9-D9FB1DF42982}"/>
              </a:ext>
            </a:extLst>
          </p:cNvPr>
          <p:cNvSpPr/>
          <p:nvPr/>
        </p:nvSpPr>
        <p:spPr>
          <a:xfrm>
            <a:off x="865930" y="4507994"/>
            <a:ext cx="2441150" cy="1382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A2D948-F28D-4222-860F-C21D7C6F30C4}"/>
              </a:ext>
            </a:extLst>
          </p:cNvPr>
          <p:cNvCxnSpPr>
            <a:cxnSpLocks/>
          </p:cNvCxnSpPr>
          <p:nvPr/>
        </p:nvCxnSpPr>
        <p:spPr>
          <a:xfrm flipV="1">
            <a:off x="3307080" y="4577114"/>
            <a:ext cx="1580488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E15215-60DE-412F-B53D-32484857CC8C}"/>
              </a:ext>
            </a:extLst>
          </p:cNvPr>
          <p:cNvSpPr/>
          <p:nvPr/>
        </p:nvSpPr>
        <p:spPr>
          <a:xfrm>
            <a:off x="4927600" y="4328266"/>
            <a:ext cx="421640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테이블에 매개변수로 넘어가는 문자열 존재 확인 함수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A042CB-AC34-4C2D-A9D1-11CDE97FEB36}"/>
              </a:ext>
            </a:extLst>
          </p:cNvPr>
          <p:cNvSpPr/>
          <p:nvPr/>
        </p:nvSpPr>
        <p:spPr>
          <a:xfrm>
            <a:off x="865930" y="4770443"/>
            <a:ext cx="2441150" cy="1382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BA26FED-CB2F-4967-B347-134638FFAFB4}"/>
              </a:ext>
            </a:extLst>
          </p:cNvPr>
          <p:cNvCxnSpPr>
            <a:cxnSpLocks/>
          </p:cNvCxnSpPr>
          <p:nvPr/>
        </p:nvCxnSpPr>
        <p:spPr>
          <a:xfrm flipV="1">
            <a:off x="3294075" y="4838816"/>
            <a:ext cx="1580488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B00128-FD92-4DD6-9915-EAF465F989F3}"/>
              </a:ext>
            </a:extLst>
          </p:cNvPr>
          <p:cNvSpPr/>
          <p:nvPr/>
        </p:nvSpPr>
        <p:spPr>
          <a:xfrm>
            <a:off x="4927600" y="4592941"/>
            <a:ext cx="421640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문자열 중복 확인 함수</a:t>
            </a:r>
          </a:p>
        </p:txBody>
      </p:sp>
    </p:spTree>
    <p:extLst>
      <p:ext uri="{BB962C8B-B14F-4D97-AF65-F5344CB8AC3E}">
        <p14:creationId xmlns:p14="http://schemas.microsoft.com/office/powerpoint/2010/main" val="330817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322686-B690-421E-8CA6-050B8AF66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7" y="1515883"/>
            <a:ext cx="4802634" cy="48896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27E86A-D5E5-413E-93D9-5A214457286D}"/>
              </a:ext>
            </a:extLst>
          </p:cNvPr>
          <p:cNvSpPr/>
          <p:nvPr/>
        </p:nvSpPr>
        <p:spPr>
          <a:xfrm>
            <a:off x="1265958" y="3144591"/>
            <a:ext cx="3820392" cy="324096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AC99C2-F7BC-457B-BEA0-C714F2497E38}"/>
              </a:ext>
            </a:extLst>
          </p:cNvPr>
          <p:cNvCxnSpPr>
            <a:cxnSpLocks/>
          </p:cNvCxnSpPr>
          <p:nvPr/>
        </p:nvCxnSpPr>
        <p:spPr>
          <a:xfrm flipV="1">
            <a:off x="5086350" y="3989610"/>
            <a:ext cx="84889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5D3870-6571-4B18-BFE8-22C01527112F}"/>
              </a:ext>
            </a:extLst>
          </p:cNvPr>
          <p:cNvSpPr/>
          <p:nvPr/>
        </p:nvSpPr>
        <p:spPr>
          <a:xfrm>
            <a:off x="5935241" y="3848835"/>
            <a:ext cx="1889021" cy="2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과제 출력 위해 </a:t>
            </a:r>
            <a:r>
              <a:rPr lang="en-US" altLang="ko-KR" sz="1100" dirty="0">
                <a:solidFill>
                  <a:srgbClr val="595959"/>
                </a:solidFill>
              </a:rPr>
              <a:t>case</a:t>
            </a:r>
            <a:r>
              <a:rPr lang="ko-KR" altLang="en-US" sz="1100" dirty="0">
                <a:solidFill>
                  <a:srgbClr val="595959"/>
                </a:solidFill>
              </a:rPr>
              <a:t>문 작성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18889F-8C87-47CB-B975-B9349128DECF}"/>
              </a:ext>
            </a:extLst>
          </p:cNvPr>
          <p:cNvSpPr/>
          <p:nvPr/>
        </p:nvSpPr>
        <p:spPr>
          <a:xfrm>
            <a:off x="1132607" y="1808515"/>
            <a:ext cx="2913613" cy="5308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6AAFDE-09DE-4C9E-9ADC-B279A29FE6F2}"/>
              </a:ext>
            </a:extLst>
          </p:cNvPr>
          <p:cNvSpPr/>
          <p:nvPr/>
        </p:nvSpPr>
        <p:spPr>
          <a:xfrm>
            <a:off x="1132608" y="2438323"/>
            <a:ext cx="1168634" cy="1470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769316-E21D-47CF-A5D5-C435193B17AF}"/>
              </a:ext>
            </a:extLst>
          </p:cNvPr>
          <p:cNvSpPr/>
          <p:nvPr/>
        </p:nvSpPr>
        <p:spPr>
          <a:xfrm>
            <a:off x="1132607" y="2674122"/>
            <a:ext cx="780013" cy="1470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CBEDD5-455A-40D7-BE2F-FA7BD8DFEA6B}"/>
              </a:ext>
            </a:extLst>
          </p:cNvPr>
          <p:cNvCxnSpPr>
            <a:cxnSpLocks/>
          </p:cNvCxnSpPr>
          <p:nvPr/>
        </p:nvCxnSpPr>
        <p:spPr>
          <a:xfrm flipV="1">
            <a:off x="4046220" y="2073927"/>
            <a:ext cx="188902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7405B8-2A67-4567-9FD8-9EA6D1034020}"/>
              </a:ext>
            </a:extLst>
          </p:cNvPr>
          <p:cNvCxnSpPr>
            <a:cxnSpLocks/>
          </p:cNvCxnSpPr>
          <p:nvPr/>
        </p:nvCxnSpPr>
        <p:spPr>
          <a:xfrm flipV="1">
            <a:off x="2301242" y="2510595"/>
            <a:ext cx="3633999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AE1A931-31E2-49DB-AB6B-69AA82290DC0}"/>
              </a:ext>
            </a:extLst>
          </p:cNvPr>
          <p:cNvCxnSpPr>
            <a:cxnSpLocks/>
          </p:cNvCxnSpPr>
          <p:nvPr/>
        </p:nvCxnSpPr>
        <p:spPr>
          <a:xfrm>
            <a:off x="1912620" y="2756113"/>
            <a:ext cx="4022621" cy="1989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A7174-9251-45F4-A696-0F1459C0A91F}"/>
              </a:ext>
            </a:extLst>
          </p:cNvPr>
          <p:cNvSpPr/>
          <p:nvPr/>
        </p:nvSpPr>
        <p:spPr>
          <a:xfrm>
            <a:off x="5935241" y="1946219"/>
            <a:ext cx="3147799" cy="2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>
                <a:solidFill>
                  <a:srgbClr val="595959"/>
                </a:solidFill>
              </a:rPr>
              <a:t>큰 메모리 잡기 위해 지역변수 대신 메모리 할당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46C60-2070-4796-B57C-4A7DCCEEE647}"/>
              </a:ext>
            </a:extLst>
          </p:cNvPr>
          <p:cNvSpPr/>
          <p:nvPr/>
        </p:nvSpPr>
        <p:spPr>
          <a:xfrm>
            <a:off x="5935241" y="2368544"/>
            <a:ext cx="1889021" cy="2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>
                <a:solidFill>
                  <a:srgbClr val="595959"/>
                </a:solidFill>
              </a:rPr>
              <a:t>테이블 초기화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672443-0343-44C8-B4FE-747FCB4C91D2}"/>
              </a:ext>
            </a:extLst>
          </p:cNvPr>
          <p:cNvSpPr/>
          <p:nvPr/>
        </p:nvSpPr>
        <p:spPr>
          <a:xfrm>
            <a:off x="5935241" y="2648800"/>
            <a:ext cx="3044167" cy="2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터미널 창에서 명령어 받기 위해 작업 실행</a:t>
            </a:r>
          </a:p>
        </p:txBody>
      </p:sp>
    </p:spTree>
    <p:extLst>
      <p:ext uri="{BB962C8B-B14F-4D97-AF65-F5344CB8AC3E}">
        <p14:creationId xmlns:p14="http://schemas.microsoft.com/office/powerpoint/2010/main" val="227934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3C798D-BBAD-4638-BECE-906400399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7" y="1514496"/>
            <a:ext cx="5776461" cy="24462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E4468D-FB6C-4081-B997-E909449EC077}"/>
              </a:ext>
            </a:extLst>
          </p:cNvPr>
          <p:cNvSpPr/>
          <p:nvPr/>
        </p:nvSpPr>
        <p:spPr>
          <a:xfrm>
            <a:off x="955040" y="1514497"/>
            <a:ext cx="4988560" cy="23259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D27D7A-2ED4-4D32-A36A-689E4245303F}"/>
              </a:ext>
            </a:extLst>
          </p:cNvPr>
          <p:cNvCxnSpPr>
            <a:cxnSpLocks/>
          </p:cNvCxnSpPr>
          <p:nvPr/>
        </p:nvCxnSpPr>
        <p:spPr>
          <a:xfrm>
            <a:off x="5943600" y="2278234"/>
            <a:ext cx="803642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90DD1C-4638-4F21-881B-5CA1D3DFC0FD}"/>
              </a:ext>
            </a:extLst>
          </p:cNvPr>
          <p:cNvSpPr/>
          <p:nvPr/>
        </p:nvSpPr>
        <p:spPr>
          <a:xfrm>
            <a:off x="6731501" y="2029386"/>
            <a:ext cx="3350470" cy="49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과제 출력 위해 </a:t>
            </a:r>
            <a:r>
              <a:rPr lang="en-US" altLang="ko-KR" sz="1100" dirty="0">
                <a:solidFill>
                  <a:srgbClr val="595959"/>
                </a:solidFill>
              </a:rPr>
              <a:t>case</a:t>
            </a:r>
            <a:r>
              <a:rPr lang="ko-KR" altLang="en-US" sz="1100" dirty="0">
                <a:solidFill>
                  <a:srgbClr val="595959"/>
                </a:solidFill>
              </a:rPr>
              <a:t>문 작성</a:t>
            </a:r>
          </a:p>
        </p:txBody>
      </p:sp>
    </p:spTree>
    <p:extLst>
      <p:ext uri="{BB962C8B-B14F-4D97-AF65-F5344CB8AC3E}">
        <p14:creationId xmlns:p14="http://schemas.microsoft.com/office/powerpoint/2010/main" val="10004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정렬 코드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FDE72-24FE-45DC-B198-2E2CEF3CBEC2}"/>
              </a:ext>
            </a:extLst>
          </p:cNvPr>
          <p:cNvSpPr/>
          <p:nvPr/>
        </p:nvSpPr>
        <p:spPr>
          <a:xfrm>
            <a:off x="1026607" y="561237"/>
            <a:ext cx="317542" cy="37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8413AF-4E81-41C7-A6D9-EA39C84E2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7" y="1514496"/>
            <a:ext cx="2611121" cy="1319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2E89B0-2469-4C9F-B62F-0EAD99CFE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7" y="3102427"/>
            <a:ext cx="3967428" cy="1328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5DF5F3-1ED1-4B75-8F61-6A5A76F1D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8" y="4672885"/>
            <a:ext cx="5969594" cy="162387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FC0CEF-46DA-4A87-A8CD-05D988819167}"/>
              </a:ext>
            </a:extLst>
          </p:cNvPr>
          <p:cNvCxnSpPr>
            <a:cxnSpLocks/>
          </p:cNvCxnSpPr>
          <p:nvPr/>
        </p:nvCxnSpPr>
        <p:spPr>
          <a:xfrm>
            <a:off x="2430779" y="1805851"/>
            <a:ext cx="2486429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16B23-E015-4AC4-844A-8264F2E5B5A7}"/>
              </a:ext>
            </a:extLst>
          </p:cNvPr>
          <p:cNvSpPr/>
          <p:nvPr/>
        </p:nvSpPr>
        <p:spPr>
          <a:xfrm>
            <a:off x="4970548" y="1685940"/>
            <a:ext cx="1498831" cy="2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 err="1">
                <a:solidFill>
                  <a:srgbClr val="595959"/>
                </a:solidFill>
              </a:rPr>
              <a:t>힙이</a:t>
            </a:r>
            <a:r>
              <a:rPr lang="ko-KR" altLang="en-US" sz="1100" dirty="0">
                <a:solidFill>
                  <a:srgbClr val="595959"/>
                </a:solidFill>
              </a:rPr>
              <a:t> 비었는지 확인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99D830-5A10-44D4-B160-6D4221BDEAAA}"/>
              </a:ext>
            </a:extLst>
          </p:cNvPr>
          <p:cNvCxnSpPr>
            <a:cxnSpLocks/>
          </p:cNvCxnSpPr>
          <p:nvPr/>
        </p:nvCxnSpPr>
        <p:spPr>
          <a:xfrm>
            <a:off x="2446018" y="2478745"/>
            <a:ext cx="241554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EEFBD-AB69-44DA-ABC9-18BCA15ED3C7}"/>
              </a:ext>
            </a:extLst>
          </p:cNvPr>
          <p:cNvSpPr/>
          <p:nvPr/>
        </p:nvSpPr>
        <p:spPr>
          <a:xfrm>
            <a:off x="4970549" y="2337970"/>
            <a:ext cx="1087352" cy="2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 err="1">
                <a:solidFill>
                  <a:srgbClr val="595959"/>
                </a:solidFill>
              </a:rPr>
              <a:t>힙</a:t>
            </a:r>
            <a:r>
              <a:rPr lang="ko-KR" altLang="en-US" sz="1100" dirty="0">
                <a:solidFill>
                  <a:srgbClr val="595959"/>
                </a:solidFill>
              </a:rPr>
              <a:t> 초기화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1BD92D-0A4F-486A-AE79-ED16E8510B51}"/>
              </a:ext>
            </a:extLst>
          </p:cNvPr>
          <p:cNvSpPr/>
          <p:nvPr/>
        </p:nvSpPr>
        <p:spPr>
          <a:xfrm>
            <a:off x="601060" y="1508238"/>
            <a:ext cx="1829719" cy="61011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86A023-183F-42BF-9BE9-48DD3A06297C}"/>
              </a:ext>
            </a:extLst>
          </p:cNvPr>
          <p:cNvSpPr/>
          <p:nvPr/>
        </p:nvSpPr>
        <p:spPr>
          <a:xfrm>
            <a:off x="616299" y="2249467"/>
            <a:ext cx="1829719" cy="54112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61BC18-D1E3-4354-B876-331CCEB30665}"/>
              </a:ext>
            </a:extLst>
          </p:cNvPr>
          <p:cNvCxnSpPr>
            <a:cxnSpLocks/>
          </p:cNvCxnSpPr>
          <p:nvPr/>
        </p:nvCxnSpPr>
        <p:spPr>
          <a:xfrm>
            <a:off x="4384495" y="3738505"/>
            <a:ext cx="157434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580963-4BCD-4AEA-A9F2-A29A2088CB45}"/>
              </a:ext>
            </a:extLst>
          </p:cNvPr>
          <p:cNvSpPr/>
          <p:nvPr/>
        </p:nvSpPr>
        <p:spPr>
          <a:xfrm>
            <a:off x="6012180" y="3597730"/>
            <a:ext cx="2575559" cy="2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쉘 정렬 알고리즘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8CCACE2-8982-44CB-86FE-097E6D84BCB8}"/>
              </a:ext>
            </a:extLst>
          </p:cNvPr>
          <p:cNvCxnSpPr>
            <a:cxnSpLocks/>
          </p:cNvCxnSpPr>
          <p:nvPr/>
        </p:nvCxnSpPr>
        <p:spPr>
          <a:xfrm>
            <a:off x="6395252" y="5331085"/>
            <a:ext cx="46274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1D07F6-46B7-4AEC-A70E-52F93ADB8599}"/>
              </a:ext>
            </a:extLst>
          </p:cNvPr>
          <p:cNvSpPr/>
          <p:nvPr/>
        </p:nvSpPr>
        <p:spPr>
          <a:xfrm>
            <a:off x="6858000" y="5190310"/>
            <a:ext cx="2575559" cy="2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rgbClr val="595959"/>
                </a:solidFill>
              </a:rPr>
              <a:t>쉘 정렬 시 </a:t>
            </a:r>
            <a:r>
              <a:rPr lang="en-US" altLang="ko-KR" sz="1100" dirty="0">
                <a:solidFill>
                  <a:srgbClr val="595959"/>
                </a:solidFill>
              </a:rPr>
              <a:t>gap</a:t>
            </a:r>
            <a:r>
              <a:rPr lang="ko-KR" altLang="en-US" sz="1100" dirty="0">
                <a:solidFill>
                  <a:srgbClr val="595959"/>
                </a:solidFill>
              </a:rPr>
              <a:t>에 따라 삽입 정렬</a:t>
            </a:r>
          </a:p>
        </p:txBody>
      </p:sp>
    </p:spTree>
    <p:extLst>
      <p:ext uri="{BB962C8B-B14F-4D97-AF65-F5344CB8AC3E}">
        <p14:creationId xmlns:p14="http://schemas.microsoft.com/office/powerpoint/2010/main" val="130101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1126</Words>
  <Application>Microsoft Office PowerPoint</Application>
  <PresentationFormat>화면 슬라이드 쇼(4:3)</PresentationFormat>
  <Paragraphs>314</Paragraphs>
  <Slides>39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WordCount 프로그램 – 입력 데이터(sample2.txt)</vt:lpstr>
      <vt:lpstr>PowerPoint 프레젠테이션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WordCount 정렬 코드</vt:lpstr>
      <vt:lpstr>PowerPoint 프레젠테이션</vt:lpstr>
      <vt:lpstr>PowerPoint 프레젠테이션</vt:lpstr>
      <vt:lpstr>PowerPoint 프레젠테이션</vt:lpstr>
      <vt:lpstr>WordCount 실행 결과</vt:lpstr>
      <vt:lpstr>Stem_leaf 프로그램 - 입력 데이터(score.txt)</vt:lpstr>
      <vt:lpstr>Stem_leaf 구현 시나리오</vt:lpstr>
      <vt:lpstr>Stem_leaf 정렬 코드</vt:lpstr>
      <vt:lpstr>Stem_leaf 정렬 코드</vt:lpstr>
      <vt:lpstr>Stem_leaf 정렬 코드</vt:lpstr>
      <vt:lpstr>Stem_leaf 정렬 코드 </vt:lpstr>
      <vt:lpstr>Stem_leaf 정렬 코드</vt:lpstr>
      <vt:lpstr>Stem_leaf 정렬 코드</vt:lpstr>
      <vt:lpstr>Stem_leaf 실행 화면 – time</vt:lpstr>
      <vt:lpstr>PowerPoint 프레젠테이션</vt:lpstr>
      <vt:lpstr>Stem_leaf 최종 결과 제시</vt:lpstr>
      <vt:lpstr>과제 총 결과 도출 (빠른 순서 순)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전유미</cp:lastModifiedBy>
  <cp:revision>88</cp:revision>
  <dcterms:created xsi:type="dcterms:W3CDTF">2016-06-24T06:15:59Z</dcterms:created>
  <dcterms:modified xsi:type="dcterms:W3CDTF">2018-06-13T10:39:22Z</dcterms:modified>
</cp:coreProperties>
</file>