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30" r:id="rId3"/>
    <p:sldId id="320" r:id="rId4"/>
    <p:sldId id="315" r:id="rId5"/>
    <p:sldId id="323" r:id="rId6"/>
    <p:sldId id="322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16" r:id="rId24"/>
    <p:sldId id="331" r:id="rId25"/>
    <p:sldId id="306" r:id="rId26"/>
    <p:sldId id="332" r:id="rId27"/>
    <p:sldId id="307" r:id="rId28"/>
    <p:sldId id="337" r:id="rId29"/>
    <p:sldId id="339" r:id="rId30"/>
    <p:sldId id="340" r:id="rId31"/>
    <p:sldId id="341" r:id="rId32"/>
    <p:sldId id="343" r:id="rId33"/>
    <p:sldId id="347" r:id="rId34"/>
    <p:sldId id="344" r:id="rId35"/>
    <p:sldId id="349" r:id="rId36"/>
    <p:sldId id="358" r:id="rId37"/>
    <p:sldId id="359" r:id="rId38"/>
    <p:sldId id="336" r:id="rId39"/>
    <p:sldId id="333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404040"/>
    <a:srgbClr val="990000"/>
    <a:srgbClr val="EC4036"/>
    <a:srgbClr val="A21818"/>
    <a:srgbClr val="FF6600"/>
    <a:srgbClr val="E20000"/>
    <a:srgbClr val="D00000"/>
    <a:srgbClr val="745950"/>
    <a:srgbClr val="F63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6" autoAdjust="0"/>
    <p:restoredTop sz="93103" autoAdjust="0"/>
  </p:normalViewPr>
  <p:slideViewPr>
    <p:cSldViewPr>
      <p:cViewPr varScale="1">
        <p:scale>
          <a:sx n="76" d="100"/>
          <a:sy n="76" d="100"/>
        </p:scale>
        <p:origin x="1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7E575-042A-4F75-8D24-5E8A217AF201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D502B-7B24-427D-90BA-C63FD69D9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36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88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73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00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477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914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99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731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9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550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656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47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795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115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02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133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824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023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816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33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4517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362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04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91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206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626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339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78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240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40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238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70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95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429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4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무료서식\02\표지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80950" y="1628800"/>
            <a:ext cx="7772400" cy="745082"/>
          </a:xfrm>
        </p:spPr>
        <p:txBody>
          <a:bodyPr vert="horz" lIns="91440" tIns="45720" rIns="91440" bIns="45720" rtlCol="0" anchor="ctr">
            <a:normAutofit fontScale="90000"/>
            <a:scene3d>
              <a:camera prst="orthographicFront"/>
              <a:lightRig rig="threePt" dir="t"/>
            </a:scene3d>
            <a:sp3d contourW="38100">
              <a:bevelT w="0"/>
              <a:contourClr>
                <a:schemeClr val="bg1"/>
              </a:contourClr>
            </a:sp3d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900" b="1" kern="1200" dirty="0" smtClean="0">
                <a:solidFill>
                  <a:srgbClr val="C00000"/>
                </a:solidFill>
                <a:effectLst>
                  <a:outerShdw blurRad="50800" dist="38100" dir="5400000" sx="102000" sy="102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TOP SECRET </a:t>
            </a:r>
            <a:r>
              <a:rPr lang="en-US" altLang="ko-KR" dirty="0" err="1"/>
              <a:t>templet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67544" y="2492896"/>
            <a:ext cx="6400800" cy="432048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contourW="38100">
              <a:bevelT w="0"/>
              <a:contourClr>
                <a:schemeClr val="bg1"/>
              </a:contourClr>
            </a:sp3d>
          </a:bodyPr>
          <a:lstStyle>
            <a:lvl1pPr marL="0" indent="0" algn="l">
              <a:buNone/>
              <a:defRPr sz="2000" b="1">
                <a:solidFill>
                  <a:srgbClr val="292929"/>
                </a:solidFill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2012.00.00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097F9F-F960-439B-8885-EF56389AE143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5EB6EB-3A3C-405F-8BB6-AD32ECA64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097F9F-F960-439B-8885-EF56389AE143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5EB6EB-3A3C-405F-8BB6-AD32ECA64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097F9F-F960-439B-8885-EF56389AE143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5EB6EB-3A3C-405F-8BB6-AD32ECA64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3051" y="406400"/>
            <a:ext cx="8288215" cy="533400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lang="ko-KR" altLang="en-US" sz="2585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>
              <a:defRPr lang="ko-KR" altLang="en-US" sz="2585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>
              <a:defRPr lang="ko-KR" altLang="en-US" sz="2585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>
              <a:defRPr lang="ko-KR" altLang="en-US" sz="2585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>
              <a:defRPr lang="ko-KR" altLang="en-US" sz="2585" b="1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7911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075" y="169590"/>
            <a:ext cx="7714381" cy="562074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022920" y="980729"/>
            <a:ext cx="7509520" cy="576063"/>
          </a:xfr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>
              <a:bevelT w="0"/>
              <a:contourClr>
                <a:schemeClr val="bg1"/>
              </a:contourClr>
            </a:sp3d>
          </a:bodyPr>
          <a:lstStyle>
            <a:lvl1pPr algn="l" defTabSz="914400" rtl="0" eaLnBrk="1" latinLnBrk="1" hangingPunct="1">
              <a:spcBef>
                <a:spcPct val="0"/>
              </a:spcBef>
              <a:buSzPct val="110000"/>
              <a:buFontTx/>
              <a:buBlip>
                <a:blip r:embed="rId2"/>
              </a:buBlip>
              <a:defRPr lang="ko-KR" altLang="en-US" sz="2800" b="1" kern="1200" baseline="0" dirty="0" smtClean="0">
                <a:solidFill>
                  <a:srgbClr val="E20000"/>
                </a:solidFill>
                <a:effectLst/>
                <a:latin typeface="+mj-lt"/>
                <a:ea typeface="+mj-ea"/>
                <a:cs typeface="+mj-cs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강조 문장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097F9F-F960-439B-8885-EF56389AE143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5EB6EB-3A3C-405F-8BB6-AD32ECA64D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1123503" y="1556792"/>
            <a:ext cx="7509520" cy="3600400"/>
          </a:xfrm>
        </p:spPr>
        <p:txBody>
          <a:bodyPr>
            <a:normAutofit/>
          </a:bodyPr>
          <a:lstStyle>
            <a:lvl1pPr marL="180975" indent="-180975">
              <a:buFontTx/>
              <a:buBlip>
                <a:blip r:embed="rId3"/>
              </a:buBlip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097F9F-F960-439B-8885-EF56389AE143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5EB6EB-3A3C-405F-8BB6-AD32ECA64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097F9F-F960-439B-8885-EF56389AE143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5EB6EB-3A3C-405F-8BB6-AD32ECA64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097F9F-F960-439B-8885-EF56389AE143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5EB6EB-3A3C-405F-8BB6-AD32ECA64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4373313" cy="615553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algn="l">
              <a:defRPr lang="ko-KR" altLang="en-US" sz="3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indent="0" algn="l">
              <a:spcBef>
                <a:spcPct val="20000"/>
              </a:spcBef>
              <a:buFont typeface="Arial" pitchFamily="34" charset="0"/>
            </a:pP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097F9F-F960-439B-8885-EF56389AE143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5EB6EB-3A3C-405F-8BB6-AD32ECA64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097F9F-F960-439B-8885-EF56389AE143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5EB6EB-3A3C-405F-8BB6-AD32ECA64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097F9F-F960-439B-8885-EF56389AE143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5EB6EB-3A3C-405F-8BB6-AD32ECA64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무료서식\02\마스터.jpg"/>
          <p:cNvPicPr>
            <a:picLocks noChangeAspect="1" noChangeArrowheads="1"/>
          </p:cNvPicPr>
          <p:nvPr userDrawn="1"/>
        </p:nvPicPr>
        <p:blipFill>
          <a:blip r:embed="rId14" cstate="print"/>
          <a:stretch>
            <a:fillRect/>
          </a:stretch>
        </p:blipFill>
        <p:spPr bwMode="auto">
          <a:xfrm>
            <a:off x="0" y="-1"/>
            <a:ext cx="9144000" cy="6858000"/>
          </a:xfrm>
          <a:prstGeom prst="rect">
            <a:avLst/>
          </a:prstGeom>
          <a:noFill/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87040" y="1124744"/>
            <a:ext cx="69878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9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우선순위 큐 프로그램 개발</a:t>
            </a:r>
            <a:endParaRPr lang="ko-KR" altLang="en-US" sz="3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9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1962001"/>
            <a:ext cx="230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자료구조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과제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560" y="239586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2018.05.16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0521E-5AA8-48EF-8505-D0E2AAE218CC}"/>
              </a:ext>
            </a:extLst>
          </p:cNvPr>
          <p:cNvSpPr txBox="1"/>
          <p:nvPr/>
        </p:nvSpPr>
        <p:spPr>
          <a:xfrm>
            <a:off x="251520" y="5229200"/>
            <a:ext cx="1944216" cy="14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2013130032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장지훈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2016156010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김주영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2016156032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전유미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1015517" y="1161464"/>
            <a:ext cx="7112973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힙 생성</a:t>
            </a:r>
            <a:endParaRPr lang="en-US" altLang="ko-KR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3608680" cy="615553"/>
          </a:xfrm>
        </p:spPr>
        <p:txBody>
          <a:bodyPr/>
          <a:lstStyle/>
          <a:p>
            <a:r>
              <a:rPr lang="ko-KR" altLang="en-US" dirty="0"/>
              <a:t>추가 구현 및 동작</a:t>
            </a:r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2C174DFF-A07F-4032-B90D-C4945335115A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88" y="2049615"/>
            <a:ext cx="5037076" cy="2963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6436250-9F69-480A-963C-D128D64D940D}"/>
              </a:ext>
            </a:extLst>
          </p:cNvPr>
          <p:cNvSpPr/>
          <p:nvPr/>
        </p:nvSpPr>
        <p:spPr>
          <a:xfrm>
            <a:off x="1508684" y="3296831"/>
            <a:ext cx="3640472" cy="19294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0725257-539D-49B4-AD71-856FBD5AF504}"/>
              </a:ext>
            </a:extLst>
          </p:cNvPr>
          <p:cNvCxnSpPr>
            <a:cxnSpLocks/>
          </p:cNvCxnSpPr>
          <p:nvPr/>
        </p:nvCxnSpPr>
        <p:spPr>
          <a:xfrm>
            <a:off x="5149156" y="3410071"/>
            <a:ext cx="1045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925F5-8194-4DAD-8B56-4F4CB0399763}"/>
              </a:ext>
            </a:extLst>
          </p:cNvPr>
          <p:cNvSpPr/>
          <p:nvPr/>
        </p:nvSpPr>
        <p:spPr>
          <a:xfrm>
            <a:off x="6109234" y="3216169"/>
            <a:ext cx="1861354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새로운 노드 생성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137454-1253-4685-910D-AD0DD0F2298A}"/>
              </a:ext>
            </a:extLst>
          </p:cNvPr>
          <p:cNvSpPr/>
          <p:nvPr/>
        </p:nvSpPr>
        <p:spPr>
          <a:xfrm>
            <a:off x="1508684" y="3489775"/>
            <a:ext cx="4038372" cy="50736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5186D34-1F60-4AAC-BF0E-D43031859C5A}"/>
              </a:ext>
            </a:extLst>
          </p:cNvPr>
          <p:cNvCxnSpPr>
            <a:cxnSpLocks/>
          </p:cNvCxnSpPr>
          <p:nvPr/>
        </p:nvCxnSpPr>
        <p:spPr>
          <a:xfrm>
            <a:off x="5547056" y="3762496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437DF3-1FB0-4A15-9B8B-DD24A77FE89E}"/>
              </a:ext>
            </a:extLst>
          </p:cNvPr>
          <p:cNvSpPr/>
          <p:nvPr/>
        </p:nvSpPr>
        <p:spPr>
          <a:xfrm>
            <a:off x="6666128" y="3603972"/>
            <a:ext cx="1761248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노드의 데이터필드에 빈도수와 키 값 복사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24B13-07A8-41BD-96B8-BA233455EFD4}"/>
              </a:ext>
            </a:extLst>
          </p:cNvPr>
          <p:cNvSpPr/>
          <p:nvPr/>
        </p:nvSpPr>
        <p:spPr>
          <a:xfrm>
            <a:off x="1508684" y="4052212"/>
            <a:ext cx="3345822" cy="43798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216D903-BFFE-4B96-9F3A-BB4B19D01F72}"/>
              </a:ext>
            </a:extLst>
          </p:cNvPr>
          <p:cNvCxnSpPr>
            <a:cxnSpLocks/>
          </p:cNvCxnSpPr>
          <p:nvPr/>
        </p:nvCxnSpPr>
        <p:spPr>
          <a:xfrm>
            <a:off x="4854506" y="4281863"/>
            <a:ext cx="2132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8DBAB3-D487-47FB-B4F5-539773013197}"/>
              </a:ext>
            </a:extLst>
          </p:cNvPr>
          <p:cNvSpPr/>
          <p:nvPr/>
        </p:nvSpPr>
        <p:spPr>
          <a:xfrm>
            <a:off x="6915208" y="4369336"/>
            <a:ext cx="1761248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빈도수가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이면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힙에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삽입하지 않음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8AF7FA-ECBD-4A9A-89B0-A7B033770AB1}"/>
              </a:ext>
            </a:extLst>
          </p:cNvPr>
          <p:cNvSpPr/>
          <p:nvPr/>
        </p:nvSpPr>
        <p:spPr>
          <a:xfrm>
            <a:off x="6895895" y="4079249"/>
            <a:ext cx="1761248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최소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힙에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삽입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80277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1015517" y="1161464"/>
            <a:ext cx="7112973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허프만 트리 생성 </a:t>
            </a:r>
            <a:r>
              <a:rPr lang="en-US" altLang="ko-KR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힙 삽입</a:t>
            </a:r>
            <a:endParaRPr lang="en-US" altLang="ko-KR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3608680" cy="615553"/>
          </a:xfrm>
        </p:spPr>
        <p:txBody>
          <a:bodyPr/>
          <a:lstStyle/>
          <a:p>
            <a:r>
              <a:rPr lang="ko-KR" altLang="en-US" dirty="0"/>
              <a:t>추가 구현 및 동작</a:t>
            </a:r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2C174DFF-A07F-4032-B90D-C4945335115A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7" y="1994017"/>
            <a:ext cx="7112973" cy="217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97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1015517" y="1161464"/>
            <a:ext cx="7112973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허프만 트리 생성 </a:t>
            </a:r>
            <a:r>
              <a:rPr lang="en-US" altLang="ko-KR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힙 삭제</a:t>
            </a:r>
            <a:endParaRPr lang="en-US" altLang="ko-KR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3608680" cy="615553"/>
          </a:xfrm>
        </p:spPr>
        <p:txBody>
          <a:bodyPr/>
          <a:lstStyle/>
          <a:p>
            <a:r>
              <a:rPr lang="ko-KR" altLang="en-US" dirty="0"/>
              <a:t>추가 구현 및 동작</a:t>
            </a:r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2C174DFF-A07F-4032-B90D-C4945335115A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78800"/>
            <a:ext cx="7112972" cy="363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9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1015517" y="1161464"/>
            <a:ext cx="7112973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허프만 트리 생성</a:t>
            </a:r>
            <a:endParaRPr lang="en-US" altLang="ko-KR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3608680" cy="615553"/>
          </a:xfrm>
        </p:spPr>
        <p:txBody>
          <a:bodyPr/>
          <a:lstStyle/>
          <a:p>
            <a:r>
              <a:rPr lang="ko-KR" altLang="en-US" dirty="0"/>
              <a:t>추가 구현 및 동작</a:t>
            </a:r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2C174DFF-A07F-4032-B90D-C4945335115A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7" y="2039891"/>
            <a:ext cx="4996642" cy="320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4247CB-7EEE-4C6D-A419-398576099656}"/>
              </a:ext>
            </a:extLst>
          </p:cNvPr>
          <p:cNvSpPr/>
          <p:nvPr/>
        </p:nvSpPr>
        <p:spPr>
          <a:xfrm>
            <a:off x="1691680" y="2942597"/>
            <a:ext cx="4248472" cy="68146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3BFC1A7-A144-402E-860B-10E698ED5538}"/>
              </a:ext>
            </a:extLst>
          </p:cNvPr>
          <p:cNvCxnSpPr>
            <a:cxnSpLocks/>
          </p:cNvCxnSpPr>
          <p:nvPr/>
        </p:nvCxnSpPr>
        <p:spPr>
          <a:xfrm>
            <a:off x="5940152" y="3019149"/>
            <a:ext cx="580307" cy="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F65B41-3EB5-46B2-8366-3D53419117D6}"/>
              </a:ext>
            </a:extLst>
          </p:cNvPr>
          <p:cNvSpPr/>
          <p:nvPr/>
        </p:nvSpPr>
        <p:spPr>
          <a:xfrm>
            <a:off x="6448919" y="2743851"/>
            <a:ext cx="2044449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최소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힙에서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꺼낸 두 개의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서브 트리를 병합하여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하나의 트리를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만듬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246C7B-43F9-4AC8-A1EB-5698002AE6F3}"/>
              </a:ext>
            </a:extLst>
          </p:cNvPr>
          <p:cNvSpPr/>
          <p:nvPr/>
        </p:nvSpPr>
        <p:spPr>
          <a:xfrm>
            <a:off x="1691680" y="3624061"/>
            <a:ext cx="4248473" cy="19390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B6B46C5-1C9B-4E88-81A4-505F2BA866F5}"/>
              </a:ext>
            </a:extLst>
          </p:cNvPr>
          <p:cNvCxnSpPr>
            <a:cxnSpLocks/>
          </p:cNvCxnSpPr>
          <p:nvPr/>
        </p:nvCxnSpPr>
        <p:spPr>
          <a:xfrm>
            <a:off x="5940152" y="3480051"/>
            <a:ext cx="1152128" cy="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EBCC02-D1BE-426E-AA72-9373FFD5FC22}"/>
              </a:ext>
            </a:extLst>
          </p:cNvPr>
          <p:cNvSpPr/>
          <p:nvPr/>
        </p:nvSpPr>
        <p:spPr>
          <a:xfrm>
            <a:off x="6271967" y="3358157"/>
            <a:ext cx="2817699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8349DC-322A-4DDF-B143-03E2EF3E44C4}"/>
              </a:ext>
            </a:extLst>
          </p:cNvPr>
          <p:cNvSpPr/>
          <p:nvPr/>
        </p:nvSpPr>
        <p:spPr>
          <a:xfrm>
            <a:off x="6922548" y="3308272"/>
            <a:ext cx="1710045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데이터 복사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0055D6C-CC6A-412B-BBD2-59976AF33970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940152" y="3731014"/>
            <a:ext cx="1347830" cy="70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771FF2-ECCD-4F16-B0B6-B4A8E9F2D819}"/>
              </a:ext>
            </a:extLst>
          </p:cNvPr>
          <p:cNvSpPr/>
          <p:nvPr/>
        </p:nvSpPr>
        <p:spPr>
          <a:xfrm>
            <a:off x="7287982" y="3696075"/>
            <a:ext cx="1580698" cy="1470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이 노드의 키 값과 빈도수 값은 의미가 없다는 것을 표시하기 위해 알파벳이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아닌 문자 대입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8B53555-384B-40FE-9CD0-ADDA5CB04DE9}"/>
              </a:ext>
            </a:extLst>
          </p:cNvPr>
          <p:cNvSpPr/>
          <p:nvPr/>
        </p:nvSpPr>
        <p:spPr>
          <a:xfrm>
            <a:off x="1691679" y="3805458"/>
            <a:ext cx="4248473" cy="55104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087E3D0-4992-47FC-8E4C-6D7C3B302B37}"/>
              </a:ext>
            </a:extLst>
          </p:cNvPr>
          <p:cNvCxnSpPr>
            <a:cxnSpLocks/>
          </p:cNvCxnSpPr>
          <p:nvPr/>
        </p:nvCxnSpPr>
        <p:spPr>
          <a:xfrm>
            <a:off x="5940151" y="4110912"/>
            <a:ext cx="811098" cy="106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F968D7-D3C8-417E-898C-C909C630456B}"/>
              </a:ext>
            </a:extLst>
          </p:cNvPr>
          <p:cNvSpPr/>
          <p:nvPr/>
        </p:nvSpPr>
        <p:spPr>
          <a:xfrm>
            <a:off x="6271967" y="5351718"/>
            <a:ext cx="1448309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힙이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비었을 경우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힙의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루트 반환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1D16047-74C7-43A1-BD31-96E2666DF53A}"/>
              </a:ext>
            </a:extLst>
          </p:cNvPr>
          <p:cNvSpPr/>
          <p:nvPr/>
        </p:nvSpPr>
        <p:spPr>
          <a:xfrm>
            <a:off x="1691679" y="4490265"/>
            <a:ext cx="1944217" cy="19390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AC3CEB-CEA1-442F-8E12-44E14DFF3764}"/>
              </a:ext>
            </a:extLst>
          </p:cNvPr>
          <p:cNvSpPr/>
          <p:nvPr/>
        </p:nvSpPr>
        <p:spPr>
          <a:xfrm>
            <a:off x="1331640" y="4855705"/>
            <a:ext cx="1944217" cy="19390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1BFE3F0-C86E-4DDD-8986-32F69EBF4FCA}"/>
              </a:ext>
            </a:extLst>
          </p:cNvPr>
          <p:cNvCxnSpPr>
            <a:cxnSpLocks/>
          </p:cNvCxnSpPr>
          <p:nvPr/>
        </p:nvCxnSpPr>
        <p:spPr>
          <a:xfrm>
            <a:off x="3513838" y="4684167"/>
            <a:ext cx="0" cy="95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33377B0-DC50-4BFD-8A1B-47EEBEF5F5A2}"/>
              </a:ext>
            </a:extLst>
          </p:cNvPr>
          <p:cNvSpPr/>
          <p:nvPr/>
        </p:nvSpPr>
        <p:spPr>
          <a:xfrm>
            <a:off x="559604" y="5633484"/>
            <a:ext cx="1710045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힙의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루트 반환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878DB09-97E4-4AE9-ACA5-16933AAA7DC7}"/>
              </a:ext>
            </a:extLst>
          </p:cNvPr>
          <p:cNvSpPr/>
          <p:nvPr/>
        </p:nvSpPr>
        <p:spPr>
          <a:xfrm>
            <a:off x="2663787" y="5633485"/>
            <a:ext cx="1710045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최소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힙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삽입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9209B80-9260-4775-AEF5-D4696E8FF195}"/>
              </a:ext>
            </a:extLst>
          </p:cNvPr>
          <p:cNvCxnSpPr>
            <a:cxnSpLocks/>
          </p:cNvCxnSpPr>
          <p:nvPr/>
        </p:nvCxnSpPr>
        <p:spPr>
          <a:xfrm>
            <a:off x="1403648" y="5049607"/>
            <a:ext cx="0" cy="59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11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1015517" y="1161464"/>
            <a:ext cx="7112973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순회하여 허프만 코드 생성</a:t>
            </a:r>
            <a:endParaRPr lang="en-US" altLang="ko-KR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3608680" cy="615553"/>
          </a:xfrm>
        </p:spPr>
        <p:txBody>
          <a:bodyPr/>
          <a:lstStyle/>
          <a:p>
            <a:r>
              <a:rPr lang="ko-KR" altLang="en-US" dirty="0"/>
              <a:t>추가 구현 및 동작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705969-7A3A-4B4E-B9FB-51595CF4AF86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87" y="2276937"/>
            <a:ext cx="4348570" cy="302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82A243-1F74-47EA-882B-9C3005F8047E}"/>
              </a:ext>
            </a:extLst>
          </p:cNvPr>
          <p:cNvSpPr/>
          <p:nvPr/>
        </p:nvSpPr>
        <p:spPr>
          <a:xfrm>
            <a:off x="898856" y="2579589"/>
            <a:ext cx="1435166" cy="12939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E71C90-58B1-49D3-874E-2F136F9A1DFA}"/>
              </a:ext>
            </a:extLst>
          </p:cNvPr>
          <p:cNvSpPr/>
          <p:nvPr/>
        </p:nvSpPr>
        <p:spPr>
          <a:xfrm>
            <a:off x="5502373" y="2424793"/>
            <a:ext cx="2304256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허프만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 트리 순회 시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index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값이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맑은고딕"/>
              <a:ea typeface="나눔바른고딕" panose="020B0603020101020101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유지돼야 하므로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static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 선언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2425788-47C7-4413-B80A-FA42DEB717B8}"/>
              </a:ext>
            </a:extLst>
          </p:cNvPr>
          <p:cNvCxnSpPr>
            <a:cxnSpLocks/>
          </p:cNvCxnSpPr>
          <p:nvPr/>
        </p:nvCxnSpPr>
        <p:spPr>
          <a:xfrm>
            <a:off x="2334021" y="2634868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0FD408-D539-4386-A95C-FEB312AC5A11}"/>
              </a:ext>
            </a:extLst>
          </p:cNvPr>
          <p:cNvSpPr/>
          <p:nvPr/>
        </p:nvSpPr>
        <p:spPr>
          <a:xfrm>
            <a:off x="1181893" y="2882240"/>
            <a:ext cx="648072" cy="12939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F76341-CB74-4F96-863C-1262C6557903}"/>
              </a:ext>
            </a:extLst>
          </p:cNvPr>
          <p:cNvSpPr/>
          <p:nvPr/>
        </p:nvSpPr>
        <p:spPr>
          <a:xfrm>
            <a:off x="1181892" y="3011636"/>
            <a:ext cx="1152129" cy="17325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D3327A-E0C3-4F8F-A703-76F82AC72BA7}"/>
              </a:ext>
            </a:extLst>
          </p:cNvPr>
          <p:cNvSpPr/>
          <p:nvPr/>
        </p:nvSpPr>
        <p:spPr>
          <a:xfrm>
            <a:off x="1181892" y="3299883"/>
            <a:ext cx="1176095" cy="18765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D1EF10-2207-47E7-80C6-856819002BC1}"/>
              </a:ext>
            </a:extLst>
          </p:cNvPr>
          <p:cNvSpPr/>
          <p:nvPr/>
        </p:nvSpPr>
        <p:spPr>
          <a:xfrm>
            <a:off x="1188024" y="3783791"/>
            <a:ext cx="2946197" cy="108542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ECFB317-7DCC-4313-81D7-785EFDC22065}"/>
              </a:ext>
            </a:extLst>
          </p:cNvPr>
          <p:cNvCxnSpPr>
            <a:cxnSpLocks/>
          </p:cNvCxnSpPr>
          <p:nvPr/>
        </p:nvCxnSpPr>
        <p:spPr>
          <a:xfrm>
            <a:off x="1822717" y="2962651"/>
            <a:ext cx="4327728" cy="2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5E16EF-85DF-45D4-95BB-B53B4F0C15B3}"/>
              </a:ext>
            </a:extLst>
          </p:cNvPr>
          <p:cNvSpPr/>
          <p:nvPr/>
        </p:nvSpPr>
        <p:spPr>
          <a:xfrm>
            <a:off x="6163359" y="2856836"/>
            <a:ext cx="2304256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노드를 방문할 때마다 깊이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1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씩 증가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( 0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부터 시작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 초기값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-1)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맑은고딕"/>
              <a:ea typeface="나눔바른고딕" panose="020B0603020101020101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6D1F240-2A0A-4AEC-B85C-5322D63B48AB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2334021" y="3098264"/>
            <a:ext cx="3240110" cy="57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4900810-BD62-4C79-878F-2278A49B79A5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>
            <a:off x="2357987" y="3393713"/>
            <a:ext cx="3216144" cy="28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44A67A-99CF-4B28-B737-55DBB220F00F}"/>
              </a:ext>
            </a:extLst>
          </p:cNvPr>
          <p:cNvSpPr/>
          <p:nvPr/>
        </p:nvSpPr>
        <p:spPr>
          <a:xfrm>
            <a:off x="5574131" y="3483368"/>
            <a:ext cx="1545822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왼쪽 간선은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0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부여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맑은고딕"/>
              <a:ea typeface="나눔바른고딕" panose="020B0603020101020101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오른쪽 간선은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1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부여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89C2B09-9300-479A-8862-6C6EBD7401E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134221" y="4326505"/>
            <a:ext cx="2120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DEACFFF-D856-4B5C-8564-7D95CF7788D3}"/>
              </a:ext>
            </a:extLst>
          </p:cNvPr>
          <p:cNvSpPr/>
          <p:nvPr/>
        </p:nvSpPr>
        <p:spPr>
          <a:xfrm>
            <a:off x="6372200" y="3866164"/>
            <a:ext cx="2304256" cy="1130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단말노드에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 도달한 경우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HUFFMAN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자료형 배열 자료구조에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허프만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 코드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깊이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맑은고딕"/>
                <a:ea typeface="나눔바른고딕" panose="020B0603020101020101"/>
              </a:rPr>
              <a:t>빈도수 저장</a:t>
            </a:r>
          </a:p>
        </p:txBody>
      </p:sp>
    </p:spTree>
    <p:extLst>
      <p:ext uri="{BB962C8B-B14F-4D97-AF65-F5344CB8AC3E}">
        <p14:creationId xmlns:p14="http://schemas.microsoft.com/office/powerpoint/2010/main" val="652373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1015517" y="1161464"/>
            <a:ext cx="7112973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빈도수 오름차순 정렬</a:t>
            </a:r>
            <a:endParaRPr lang="en-US" altLang="ko-KR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3608680" cy="615553"/>
          </a:xfrm>
        </p:spPr>
        <p:txBody>
          <a:bodyPr/>
          <a:lstStyle/>
          <a:p>
            <a:r>
              <a:rPr lang="ko-KR" altLang="en-US" dirty="0"/>
              <a:t>추가 구현 및 동작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16EAAD-BD88-41B1-980F-98B3D50E5B9D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47512"/>
            <a:ext cx="5932748" cy="142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71921"/>
            <a:ext cx="5932748" cy="152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D008CA6-E66B-4AE4-8837-A4F59070009A}"/>
              </a:ext>
            </a:extLst>
          </p:cNvPr>
          <p:cNvSpPr/>
          <p:nvPr/>
        </p:nvSpPr>
        <p:spPr>
          <a:xfrm>
            <a:off x="927683" y="2259721"/>
            <a:ext cx="3640472" cy="7372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2948214-4FD1-458E-B33D-C68CEB485BE7}"/>
              </a:ext>
            </a:extLst>
          </p:cNvPr>
          <p:cNvCxnSpPr>
            <a:cxnSpLocks/>
          </p:cNvCxnSpPr>
          <p:nvPr/>
        </p:nvCxnSpPr>
        <p:spPr>
          <a:xfrm>
            <a:off x="4568155" y="2636912"/>
            <a:ext cx="2192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3AABED-B8F1-426E-9252-A8D6186EFC85}"/>
              </a:ext>
            </a:extLst>
          </p:cNvPr>
          <p:cNvSpPr/>
          <p:nvPr/>
        </p:nvSpPr>
        <p:spPr>
          <a:xfrm>
            <a:off x="6860431" y="2464846"/>
            <a:ext cx="1772108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최대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힙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삽입 반복하여 최대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힙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FC83DB-A85A-4CF2-A6F5-92472047206C}"/>
              </a:ext>
            </a:extLst>
          </p:cNvPr>
          <p:cNvSpPr/>
          <p:nvPr/>
        </p:nvSpPr>
        <p:spPr>
          <a:xfrm>
            <a:off x="1071699" y="4365109"/>
            <a:ext cx="4248472" cy="86409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08464BA-9308-4966-B461-7A141BBF4AE2}"/>
              </a:ext>
            </a:extLst>
          </p:cNvPr>
          <p:cNvCxnSpPr>
            <a:cxnSpLocks/>
          </p:cNvCxnSpPr>
          <p:nvPr/>
        </p:nvCxnSpPr>
        <p:spPr>
          <a:xfrm>
            <a:off x="5320171" y="4797152"/>
            <a:ext cx="144016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875F5A0-4EE7-45BF-8E16-FF3EBAA322C6}"/>
              </a:ext>
            </a:extLst>
          </p:cNvPr>
          <p:cNvSpPr/>
          <p:nvPr/>
        </p:nvSpPr>
        <p:spPr>
          <a:xfrm>
            <a:off x="6806679" y="4365109"/>
            <a:ext cx="1879612" cy="961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미리 생성된 최대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힙에서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반복 삭제 연산을 통해 내림차순 정렬</a:t>
            </a:r>
          </a:p>
        </p:txBody>
      </p:sp>
    </p:spTree>
    <p:extLst>
      <p:ext uri="{BB962C8B-B14F-4D97-AF65-F5344CB8AC3E}">
        <p14:creationId xmlns:p14="http://schemas.microsoft.com/office/powerpoint/2010/main" val="1089622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1015517" y="1161464"/>
            <a:ext cx="7112973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빈도수 오름차순 정렬 </a:t>
            </a:r>
            <a:r>
              <a:rPr lang="en-US" altLang="ko-KR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힙 삽입</a:t>
            </a:r>
            <a:endParaRPr lang="en-US" altLang="ko-KR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3608680" cy="615553"/>
          </a:xfrm>
        </p:spPr>
        <p:txBody>
          <a:bodyPr/>
          <a:lstStyle/>
          <a:p>
            <a:r>
              <a:rPr lang="ko-KR" altLang="en-US" dirty="0"/>
              <a:t>추가 구현 및 동작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16EAAD-BD88-41B1-980F-98B3D50E5B9D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3723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756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1015517" y="1161464"/>
            <a:ext cx="7112973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빈도수 오름차순 정렬 </a:t>
            </a:r>
            <a:r>
              <a:rPr lang="en-US" altLang="ko-KR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힙 삭제</a:t>
            </a:r>
            <a:endParaRPr lang="en-US" altLang="ko-KR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3608680" cy="615553"/>
          </a:xfrm>
        </p:spPr>
        <p:txBody>
          <a:bodyPr/>
          <a:lstStyle/>
          <a:p>
            <a:r>
              <a:rPr lang="ko-KR" altLang="en-US" dirty="0"/>
              <a:t>추가 구현 및 동작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16EAAD-BD88-41B1-980F-98B3D50E5B9D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54395"/>
            <a:ext cx="7112973" cy="356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734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1015517" y="1161464"/>
            <a:ext cx="7112973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깊이 내림차순 정렬</a:t>
            </a:r>
            <a:endParaRPr lang="en-US" altLang="ko-KR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3608680" cy="615553"/>
          </a:xfrm>
        </p:spPr>
        <p:txBody>
          <a:bodyPr/>
          <a:lstStyle/>
          <a:p>
            <a:r>
              <a:rPr lang="ko-KR" altLang="en-US" dirty="0"/>
              <a:t>추가 구현 및 동작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16EAAD-BD88-41B1-980F-98B3D50E5B9D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72" y="2042185"/>
            <a:ext cx="4729641" cy="390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E625A4C-04CB-4183-A614-C00769B9FB4B}"/>
              </a:ext>
            </a:extLst>
          </p:cNvPr>
          <p:cNvSpPr/>
          <p:nvPr/>
        </p:nvSpPr>
        <p:spPr>
          <a:xfrm>
            <a:off x="1259477" y="2597330"/>
            <a:ext cx="2592288" cy="18437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93BE11-E128-4E7C-BD1F-AD50FA8690D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851765" y="2654333"/>
            <a:ext cx="2657659" cy="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9D6BD3-AE37-46C6-A515-2975E2573943}"/>
              </a:ext>
            </a:extLst>
          </p:cNvPr>
          <p:cNvSpPr/>
          <p:nvPr/>
        </p:nvSpPr>
        <p:spPr>
          <a:xfrm>
            <a:off x="6509424" y="2460431"/>
            <a:ext cx="1623844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과거 빈도수 저장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853F9F-0B0E-433F-A1C2-DEA16E437969}"/>
              </a:ext>
            </a:extLst>
          </p:cNvPr>
          <p:cNvSpPr/>
          <p:nvPr/>
        </p:nvSpPr>
        <p:spPr>
          <a:xfrm>
            <a:off x="1259477" y="2781707"/>
            <a:ext cx="2160240" cy="18437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794686C-8B1D-4927-84E3-C95753D1555B}"/>
              </a:ext>
            </a:extLst>
          </p:cNvPr>
          <p:cNvCxnSpPr>
            <a:cxnSpLocks/>
          </p:cNvCxnSpPr>
          <p:nvPr/>
        </p:nvCxnSpPr>
        <p:spPr>
          <a:xfrm>
            <a:off x="3419717" y="2910244"/>
            <a:ext cx="2885212" cy="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86F74-0678-49FB-AEBA-BCEF046665CC}"/>
              </a:ext>
            </a:extLst>
          </p:cNvPr>
          <p:cNvSpPr/>
          <p:nvPr/>
        </p:nvSpPr>
        <p:spPr>
          <a:xfrm>
            <a:off x="6421207" y="2730106"/>
            <a:ext cx="1800278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반복문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빈도수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0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이면 탈출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82BD96-9B9C-4D6C-89D9-CAEED3FC2156}"/>
              </a:ext>
            </a:extLst>
          </p:cNvPr>
          <p:cNvSpPr/>
          <p:nvPr/>
        </p:nvSpPr>
        <p:spPr>
          <a:xfrm>
            <a:off x="1907549" y="3150461"/>
            <a:ext cx="3456384" cy="74414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691D6EF-4A89-4015-BF93-252D606802F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363933" y="3645803"/>
            <a:ext cx="736500" cy="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144035-72DF-40F3-BB9D-0DFE64764116}"/>
              </a:ext>
            </a:extLst>
          </p:cNvPr>
          <p:cNvSpPr/>
          <p:nvPr/>
        </p:nvSpPr>
        <p:spPr>
          <a:xfrm>
            <a:off x="6100433" y="3456011"/>
            <a:ext cx="2441827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빈도수가 바뀌면 빈도수 갱신 후 탈출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35A8F9-2BB4-456B-AD28-0FABAE4100CA}"/>
              </a:ext>
            </a:extLst>
          </p:cNvPr>
          <p:cNvSpPr/>
          <p:nvPr/>
        </p:nvSpPr>
        <p:spPr>
          <a:xfrm>
            <a:off x="1907549" y="3903543"/>
            <a:ext cx="3384376" cy="18437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574702F-BDA6-4757-9869-243DD156683D}"/>
              </a:ext>
            </a:extLst>
          </p:cNvPr>
          <p:cNvCxnSpPr>
            <a:cxnSpLocks/>
          </p:cNvCxnSpPr>
          <p:nvPr/>
        </p:nvCxnSpPr>
        <p:spPr>
          <a:xfrm>
            <a:off x="5291925" y="4005843"/>
            <a:ext cx="1013004" cy="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94331A-5A03-4E69-B85D-5C368A724979}"/>
              </a:ext>
            </a:extLst>
          </p:cNvPr>
          <p:cNvSpPr/>
          <p:nvPr/>
        </p:nvSpPr>
        <p:spPr>
          <a:xfrm>
            <a:off x="6332764" y="3883184"/>
            <a:ext cx="2055659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빈도수가 바뀔 때까지 깊이 기준 최소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힙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삽입 연산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D4DB80-AFC6-4D10-BA74-E82D3DBFBCAD}"/>
              </a:ext>
            </a:extLst>
          </p:cNvPr>
          <p:cNvSpPr/>
          <p:nvPr/>
        </p:nvSpPr>
        <p:spPr>
          <a:xfrm>
            <a:off x="1914503" y="4446914"/>
            <a:ext cx="3593445" cy="56703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5B82E0C-F6E7-40F1-B5DE-032157375758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507948" y="4725923"/>
            <a:ext cx="530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04D88F-44B2-46A8-9A67-EB77D407DF36}"/>
              </a:ext>
            </a:extLst>
          </p:cNvPr>
          <p:cNvSpPr/>
          <p:nvPr/>
        </p:nvSpPr>
        <p:spPr>
          <a:xfrm>
            <a:off x="6038244" y="4532021"/>
            <a:ext cx="2638212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빈도수가 같은 것끼리 깊이 기준 오름차순 정렬 위해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힙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삭제 연산 반복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910EAE4-F1D0-4BE8-932C-742B6999F56D}"/>
              </a:ext>
            </a:extLst>
          </p:cNvPr>
          <p:cNvSpPr/>
          <p:nvPr/>
        </p:nvSpPr>
        <p:spPr>
          <a:xfrm>
            <a:off x="1550985" y="5157971"/>
            <a:ext cx="1796724" cy="18437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B782E41-5A46-4599-8515-1E17F574ABD4}"/>
              </a:ext>
            </a:extLst>
          </p:cNvPr>
          <p:cNvCxnSpPr>
            <a:cxnSpLocks/>
          </p:cNvCxnSpPr>
          <p:nvPr/>
        </p:nvCxnSpPr>
        <p:spPr>
          <a:xfrm>
            <a:off x="3347709" y="5229979"/>
            <a:ext cx="2952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FB73876-457F-441D-90F9-9104F1625D6B}"/>
              </a:ext>
            </a:extLst>
          </p:cNvPr>
          <p:cNvSpPr/>
          <p:nvPr/>
        </p:nvSpPr>
        <p:spPr>
          <a:xfrm>
            <a:off x="6082135" y="5056257"/>
            <a:ext cx="2566204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다시 최소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힙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삽입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삭제 연산을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하기 위해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힙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초기화</a:t>
            </a:r>
          </a:p>
        </p:txBody>
      </p:sp>
    </p:spTree>
    <p:extLst>
      <p:ext uri="{BB962C8B-B14F-4D97-AF65-F5344CB8AC3E}">
        <p14:creationId xmlns:p14="http://schemas.microsoft.com/office/powerpoint/2010/main" val="75111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1015517" y="1161464"/>
            <a:ext cx="7112973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깊이 내림차순 정렬</a:t>
            </a:r>
            <a:r>
              <a:rPr lang="en-US" altLang="ko-KR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</a:t>
            </a:r>
            <a:r>
              <a:rPr lang="ko-KR" altLang="en-US" sz="1846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삽입</a:t>
            </a:r>
            <a:endParaRPr lang="en-US" altLang="ko-KR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3608680" cy="615553"/>
          </a:xfrm>
        </p:spPr>
        <p:txBody>
          <a:bodyPr/>
          <a:lstStyle/>
          <a:p>
            <a:r>
              <a:rPr lang="ko-KR" altLang="en-US" dirty="0"/>
              <a:t>추가 구현 및 동작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16EAAD-BD88-41B1-980F-98B3D50E5B9D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2214563"/>
            <a:ext cx="74390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27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무료서식\02\목차.jpg"/>
          <p:cNvPicPr>
            <a:picLocks noChangeAspect="1" noChangeArrowheads="1"/>
          </p:cNvPicPr>
          <p:nvPr/>
        </p:nvPicPr>
        <p:blipFill rotWithShape="1">
          <a:blip r:embed="rId2" cstate="print"/>
          <a:srcRect l="3150"/>
          <a:stretch/>
        </p:blipFill>
        <p:spPr bwMode="auto">
          <a:xfrm>
            <a:off x="7459" y="-17140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1336" y="735078"/>
            <a:ext cx="1391728" cy="707886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9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목 차</a:t>
            </a:r>
          </a:p>
        </p:txBody>
      </p:sp>
      <p:sp>
        <p:nvSpPr>
          <p:cNvPr id="12" name="내용 개체 틀 5"/>
          <p:cNvSpPr>
            <a:spLocks noGrp="1"/>
          </p:cNvSpPr>
          <p:nvPr>
            <p:ph idx="4294967295"/>
          </p:nvPr>
        </p:nvSpPr>
        <p:spPr>
          <a:xfrm>
            <a:off x="2598738" y="3608102"/>
            <a:ext cx="3269406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 성적 데이터 처리</a:t>
            </a:r>
          </a:p>
        </p:txBody>
      </p:sp>
      <p:sp>
        <p:nvSpPr>
          <p:cNvPr id="9" name="내용 개체 틀 5"/>
          <p:cNvSpPr>
            <a:spLocks noGrp="1"/>
          </p:cNvSpPr>
          <p:nvPr>
            <p:ph idx="4294967295"/>
          </p:nvPr>
        </p:nvSpPr>
        <p:spPr>
          <a:xfrm>
            <a:off x="2598738" y="1681163"/>
            <a:ext cx="4722531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허프만 코드 생성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8-6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보완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5" name="Picture 3" descr="D:\무료서식\02\obj-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505690"/>
            <a:ext cx="1018982" cy="915198"/>
          </a:xfrm>
          <a:prstGeom prst="rect">
            <a:avLst/>
          </a:prstGeom>
          <a:noFill/>
        </p:spPr>
      </p:pic>
      <p:pic>
        <p:nvPicPr>
          <p:cNvPr id="6" name="Picture 3" descr="D:\무료서식\02\obj-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429000"/>
            <a:ext cx="1018982" cy="915198"/>
          </a:xfrm>
          <a:prstGeom prst="rect">
            <a:avLst/>
          </a:prstGeom>
          <a:noFill/>
        </p:spPr>
      </p:pic>
      <p:sp>
        <p:nvSpPr>
          <p:cNvPr id="16" name="내용 개체 틀 5"/>
          <p:cNvSpPr>
            <a:spLocks noGrp="1"/>
          </p:cNvSpPr>
          <p:nvPr>
            <p:ph idx="4294967295"/>
          </p:nvPr>
        </p:nvSpPr>
        <p:spPr>
          <a:xfrm>
            <a:off x="1822731" y="3638265"/>
            <a:ext cx="364202" cy="461665"/>
          </a:xfr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내용 개체 틀 5"/>
          <p:cNvSpPr>
            <a:spLocks noGrp="1"/>
          </p:cNvSpPr>
          <p:nvPr>
            <p:ph idx="4294967295"/>
          </p:nvPr>
        </p:nvSpPr>
        <p:spPr>
          <a:xfrm>
            <a:off x="1822731" y="1709738"/>
            <a:ext cx="364202" cy="461665"/>
          </a:xfr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3A169E-DBF7-4517-AD50-4A5A28F7D989}"/>
              </a:ext>
            </a:extLst>
          </p:cNvPr>
          <p:cNvSpPr txBox="1"/>
          <p:nvPr/>
        </p:nvSpPr>
        <p:spPr>
          <a:xfrm>
            <a:off x="2566646" y="2142828"/>
            <a:ext cx="5476595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허프만 코드란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허프만 트리와 최소 힙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간의 연관성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구현 기능 및 동작 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화면 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1860ED-1C3A-469F-B886-C3D911A4B9B6}"/>
              </a:ext>
            </a:extLst>
          </p:cNvPr>
          <p:cNvSpPr txBox="1"/>
          <p:nvPr/>
        </p:nvSpPr>
        <p:spPr>
          <a:xfrm>
            <a:off x="2598738" y="4069767"/>
            <a:ext cx="3845470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(Heap)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 정렬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(Heap Sort)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구현 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화면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6713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1015517" y="1161464"/>
            <a:ext cx="7112973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깊이 내림차순 정렬</a:t>
            </a:r>
            <a:r>
              <a:rPr lang="en-US" altLang="ko-KR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</a:t>
            </a:r>
            <a:r>
              <a:rPr lang="ko-KR" altLang="en-US" sz="1846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삭제</a:t>
            </a:r>
            <a:endParaRPr lang="en-US" altLang="ko-KR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3608680" cy="615553"/>
          </a:xfrm>
        </p:spPr>
        <p:txBody>
          <a:bodyPr/>
          <a:lstStyle/>
          <a:p>
            <a:r>
              <a:rPr lang="ko-KR" altLang="en-US" dirty="0"/>
              <a:t>추가 구현 및 동작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16EAAD-BD88-41B1-980F-98B3D50E5B9D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7" y="1916832"/>
            <a:ext cx="7111453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635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1015517" y="1161464"/>
            <a:ext cx="7112973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허프만 코드 출력</a:t>
            </a:r>
            <a:endParaRPr lang="en-US" altLang="ko-KR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3608680" cy="615553"/>
          </a:xfrm>
        </p:spPr>
        <p:txBody>
          <a:bodyPr/>
          <a:lstStyle/>
          <a:p>
            <a:r>
              <a:rPr lang="ko-KR" altLang="en-US" dirty="0"/>
              <a:t>추가 구현 및 동작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16EAAD-BD88-41B1-980F-98B3D50E5B9D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7" y="1990087"/>
            <a:ext cx="7112973" cy="17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ABEF64-F353-4AC2-BF89-7F74B5182DE2}"/>
              </a:ext>
            </a:extLst>
          </p:cNvPr>
          <p:cNvSpPr/>
          <p:nvPr/>
        </p:nvSpPr>
        <p:spPr>
          <a:xfrm>
            <a:off x="1691680" y="2636912"/>
            <a:ext cx="1728192" cy="38779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4F461DD-6573-4082-B2E5-24A1F3A02354}"/>
              </a:ext>
            </a:extLst>
          </p:cNvPr>
          <p:cNvCxnSpPr>
            <a:cxnSpLocks/>
          </p:cNvCxnSpPr>
          <p:nvPr/>
        </p:nvCxnSpPr>
        <p:spPr>
          <a:xfrm>
            <a:off x="2339752" y="3024702"/>
            <a:ext cx="0" cy="112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D25618-AC19-4236-AB86-7C885CB98EE4}"/>
              </a:ext>
            </a:extLst>
          </p:cNvPr>
          <p:cNvSpPr/>
          <p:nvPr/>
        </p:nvSpPr>
        <p:spPr>
          <a:xfrm>
            <a:off x="1466649" y="4030936"/>
            <a:ext cx="1746206" cy="733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빈도 수가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인 것은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출력하지 않음</a:t>
            </a:r>
          </a:p>
        </p:txBody>
      </p:sp>
    </p:spTree>
    <p:extLst>
      <p:ext uri="{BB962C8B-B14F-4D97-AF65-F5344CB8AC3E}">
        <p14:creationId xmlns:p14="http://schemas.microsoft.com/office/powerpoint/2010/main" val="924825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1015517" y="1161464"/>
            <a:ext cx="7112973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허프만</a:t>
            </a: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트리 메모리 할당 해제</a:t>
            </a:r>
            <a:endParaRPr lang="en-US" altLang="ko-KR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3608680" cy="615553"/>
          </a:xfrm>
        </p:spPr>
        <p:txBody>
          <a:bodyPr/>
          <a:lstStyle/>
          <a:p>
            <a:r>
              <a:rPr lang="ko-KR" altLang="en-US" dirty="0"/>
              <a:t>추가 구현 및 동작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16EAAD-BD88-41B1-980F-98B3D50E5B9D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762" y="1973454"/>
            <a:ext cx="4284476" cy="260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12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4416594" cy="615553"/>
          </a:xfrm>
        </p:spPr>
        <p:txBody>
          <a:bodyPr/>
          <a:lstStyle/>
          <a:p>
            <a:r>
              <a:rPr lang="ko-KR" altLang="en-US" dirty="0"/>
              <a:t>허프만 코드 실행화면</a:t>
            </a:r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A4981BD1-16B8-4014-9847-BC1CA3A86CE6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1-4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20CA14-BA30-48DD-8754-D5D8F95B8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38" y="969546"/>
            <a:ext cx="5226802" cy="547445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DC91F19-E1A7-45E3-92AE-FBE7827E9524}"/>
              </a:ext>
            </a:extLst>
          </p:cNvPr>
          <p:cNvSpPr/>
          <p:nvPr/>
        </p:nvSpPr>
        <p:spPr>
          <a:xfrm>
            <a:off x="6876256" y="980728"/>
            <a:ext cx="294246" cy="2221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40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810" y="2898456"/>
            <a:ext cx="3195508" cy="33484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62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</a:t>
            </a:r>
            <a:endParaRPr lang="en-US" altLang="ko-KR" sz="1662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01224" y="2883457"/>
            <a:ext cx="3273698" cy="33484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62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  <a:endParaRPr lang="en-US" altLang="ko-KR" sz="1662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6498" y="5214780"/>
            <a:ext cx="3195508" cy="42202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en-US" altLang="ko-KR" sz="1292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01224" y="5199781"/>
            <a:ext cx="3273698" cy="42202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en-US" altLang="ko-KR" sz="1477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80010" y="2099789"/>
            <a:ext cx="4943788" cy="468402"/>
          </a:xfrm>
          <a:prstGeom prst="rect">
            <a:avLst/>
          </a:prstGeom>
          <a:solidFill>
            <a:srgbClr val="A2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힙이란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2016899" cy="615553"/>
          </a:xfrm>
        </p:spPr>
        <p:txBody>
          <a:bodyPr/>
          <a:lstStyle/>
          <a:p>
            <a:r>
              <a:rPr lang="ko-KR" altLang="en-US" dirty="0"/>
              <a:t>힙</a:t>
            </a:r>
            <a:r>
              <a:rPr lang="en-US" altLang="ko-KR" dirty="0"/>
              <a:t>(Heap)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61F57D-926E-431F-B76B-A56017964CE8}"/>
              </a:ext>
            </a:extLst>
          </p:cNvPr>
          <p:cNvSpPr/>
          <p:nvPr/>
        </p:nvSpPr>
        <p:spPr>
          <a:xfrm>
            <a:off x="971600" y="3423652"/>
            <a:ext cx="3296661" cy="1600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30000"/>
              </a:lnSpc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400" spc="-65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완전 이진 트리에 있는 </a:t>
            </a:r>
            <a:endParaRPr lang="en-US" altLang="ko-KR" sz="1400" spc="-65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lnSpc>
                <a:spcPct val="130000"/>
              </a:lnSpc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400" spc="-65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 중 키 값이 가장</a:t>
            </a:r>
            <a:r>
              <a:rPr lang="en-US" altLang="ko-KR" sz="1400" spc="-65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65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큰 노드나</a:t>
            </a:r>
            <a:endParaRPr lang="en-US" altLang="ko-KR" sz="1400" spc="-65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lnSpc>
                <a:spcPct val="130000"/>
              </a:lnSpc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400" spc="-65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작은 노드를 찾기 위해 만든 자료구조</a:t>
            </a:r>
            <a:endParaRPr lang="en-US" altLang="ko-KR" sz="1400" spc="-65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A11576-C8B4-4181-B14C-E76D72E80971}"/>
              </a:ext>
            </a:extLst>
          </p:cNvPr>
          <p:cNvSpPr/>
          <p:nvPr/>
        </p:nvSpPr>
        <p:spPr>
          <a:xfrm>
            <a:off x="4804462" y="3408653"/>
            <a:ext cx="3296660" cy="1600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30000"/>
              </a:lnSpc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400" spc="-65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최대값 및 최소값 찾아내는 연산을 빠르게 하기 위함</a:t>
            </a:r>
            <a:endParaRPr lang="en-US" altLang="ko-KR" sz="1400" spc="-65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65015488-F18F-4800-ACE3-A729D2737F55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433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3179570" y="2106431"/>
            <a:ext cx="2595920" cy="2595920"/>
          </a:xfrm>
          <a:prstGeom prst="ellipse">
            <a:avLst/>
          </a:prstGeom>
          <a:noFill/>
          <a:ln w="571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 spc="-65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9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808354" y="1981242"/>
            <a:ext cx="1196202" cy="1196201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62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이진 트리</a:t>
            </a:r>
            <a:endParaRPr lang="en-US" altLang="ko-KR" sz="1662" b="1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938209" y="1981242"/>
            <a:ext cx="1196202" cy="1196201"/>
          </a:xfrm>
          <a:prstGeom prst="ellipse">
            <a:avLst/>
          </a:prstGeom>
          <a:solidFill>
            <a:srgbClr val="A2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62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</a:t>
            </a:r>
            <a:endParaRPr lang="en-US" altLang="ko-KR" sz="1662" b="1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808354" y="3726375"/>
            <a:ext cx="1196202" cy="1196201"/>
          </a:xfrm>
          <a:prstGeom prst="ellipse">
            <a:avLst/>
          </a:prstGeom>
          <a:solidFill>
            <a:srgbClr val="A2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62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모양</a:t>
            </a:r>
            <a:endParaRPr lang="en-US" altLang="ko-KR" sz="1662" b="1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938209" y="3726375"/>
            <a:ext cx="1196202" cy="1196201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62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</a:t>
            </a:r>
            <a:endParaRPr lang="en-US" altLang="ko-KR" sz="1662" b="1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18069" y="3686254"/>
            <a:ext cx="2792736" cy="1705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5" indent="-171455" latinLnBrk="0">
              <a:spcBef>
                <a:spcPts val="111"/>
              </a:spcBef>
              <a:buFont typeface="Arial" panose="020B0604020202020204" pitchFamily="34" charset="0"/>
              <a:buChar char="•"/>
              <a:tabLst>
                <a:tab pos="65944" algn="l"/>
                <a:tab pos="105510" algn="l"/>
              </a:tabLst>
            </a:pPr>
            <a:r>
              <a:rPr lang="ko-KR" altLang="en-US" sz="1292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완전 이진 트리의 성질</a:t>
            </a:r>
            <a:r>
              <a:rPr lang="en-US" altLang="ko-KR" sz="1292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(nearly complete binary tree)</a:t>
            </a:r>
            <a:r>
              <a:rPr lang="ko-KR" altLang="en-US" sz="1292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가지기 때문에 </a:t>
            </a:r>
            <a:r>
              <a:rPr lang="ko-KR" altLang="en-US" sz="1292" spc="-65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일차원</a:t>
            </a:r>
            <a:r>
              <a:rPr lang="ko-KR" altLang="en-US" sz="1292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배열로 표현 가능</a:t>
            </a:r>
            <a:endParaRPr lang="en-US" altLang="ko-KR" sz="1292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8088" y="4070070"/>
            <a:ext cx="2490093" cy="1705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latinLnBrk="0">
              <a:spcBef>
                <a:spcPts val="111"/>
              </a:spcBef>
              <a:buFont typeface="Arial" panose="020B0604020202020204" pitchFamily="34" charset="0"/>
              <a:buChar char="•"/>
              <a:tabLst>
                <a:tab pos="65944" algn="l"/>
                <a:tab pos="105510" algn="l"/>
              </a:tabLst>
            </a:pPr>
            <a:r>
              <a:rPr lang="ko-KR" altLang="en-US" sz="1292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노드가 최대 두 개의 자식 노드를 가짐</a:t>
            </a:r>
            <a:endParaRPr lang="en-US" altLang="ko-KR" sz="1292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latinLnBrk="0">
              <a:spcBef>
                <a:spcPts val="111"/>
              </a:spcBef>
              <a:buFont typeface="Arial" panose="020B0604020202020204" pitchFamily="34" charset="0"/>
              <a:buChar char="•"/>
              <a:tabLst>
                <a:tab pos="65944" algn="l"/>
                <a:tab pos="105510" algn="l"/>
              </a:tabLst>
            </a:pPr>
            <a:endParaRPr lang="en-US" altLang="ko-KR" sz="600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latinLnBrk="0">
              <a:spcBef>
                <a:spcPts val="111"/>
              </a:spcBef>
              <a:buFont typeface="Arial" panose="020B0604020202020204" pitchFamily="34" charset="0"/>
              <a:buChar char="•"/>
              <a:tabLst>
                <a:tab pos="65944" algn="l"/>
                <a:tab pos="105510" algn="l"/>
              </a:tabLst>
            </a:pPr>
            <a:r>
              <a:rPr lang="ko-KR" altLang="en-US" sz="1292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 레벨을 제외한 모든 레벨에서 노드는 꽉 참</a:t>
            </a:r>
            <a:endParaRPr lang="en-US" altLang="ko-KR" sz="1292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latinLnBrk="0">
              <a:spcBef>
                <a:spcPts val="111"/>
              </a:spcBef>
              <a:buFont typeface="Arial" panose="020B0604020202020204" pitchFamily="34" charset="0"/>
              <a:buChar char="•"/>
              <a:tabLst>
                <a:tab pos="65944" algn="l"/>
                <a:tab pos="105510" algn="l"/>
              </a:tabLst>
            </a:pPr>
            <a:endParaRPr lang="en-US" altLang="ko-KR" sz="600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latinLnBrk="0">
              <a:spcBef>
                <a:spcPts val="111"/>
              </a:spcBef>
              <a:buFont typeface="Arial" panose="020B0604020202020204" pitchFamily="34" charset="0"/>
              <a:buChar char="•"/>
              <a:tabLst>
                <a:tab pos="65944" algn="l"/>
                <a:tab pos="105510" algn="l"/>
              </a:tabLst>
            </a:pPr>
            <a:r>
              <a:rPr lang="ko-KR" altLang="en-US" sz="1292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 레벨의 노드는 왼쪽에 치우쳐야 함</a:t>
            </a:r>
            <a:endParaRPr lang="en-US" altLang="ko-KR" sz="1292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98118" y="1981242"/>
            <a:ext cx="2812687" cy="1705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5" indent="-171455" latinLnBrk="0">
              <a:spcBef>
                <a:spcPts val="111"/>
              </a:spcBef>
              <a:buFont typeface="Arial" panose="020B0604020202020204" pitchFamily="34" charset="0"/>
              <a:buChar char="•"/>
              <a:tabLst>
                <a:tab pos="65944" algn="l"/>
                <a:tab pos="105510" algn="l"/>
              </a:tabLst>
            </a:pPr>
            <a:r>
              <a:rPr lang="ko-KR" altLang="en-US" sz="1292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힙</a:t>
            </a:r>
            <a:r>
              <a:rPr lang="en-US" altLang="ko-KR" sz="1292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(Max</a:t>
            </a:r>
            <a:r>
              <a:rPr lang="ko-KR" altLang="en-US" sz="1292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92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heap)</a:t>
            </a:r>
            <a:r>
              <a:rPr lang="ko-KR" altLang="en-US" sz="1292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92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92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</a:t>
            </a:r>
            <a:r>
              <a:rPr lang="en-US" altLang="ko-KR" sz="1292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92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 값은 자신의 자식 노드의 값보다 크거나 같음</a:t>
            </a:r>
            <a:endParaRPr lang="en-US" altLang="ko-KR" sz="1292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5" indent="-171455" latinLnBrk="0">
              <a:spcBef>
                <a:spcPts val="111"/>
              </a:spcBef>
              <a:buFont typeface="Arial" panose="020B0604020202020204" pitchFamily="34" charset="0"/>
              <a:buChar char="•"/>
              <a:tabLst>
                <a:tab pos="65944" algn="l"/>
                <a:tab pos="105510" algn="l"/>
              </a:tabLst>
            </a:pPr>
            <a:endParaRPr lang="en-US" altLang="ko-KR" sz="1292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5" indent="-171455" latinLnBrk="0">
              <a:spcBef>
                <a:spcPts val="111"/>
              </a:spcBef>
              <a:buFont typeface="Arial" panose="020B0604020202020204" pitchFamily="34" charset="0"/>
              <a:buChar char="•"/>
              <a:tabLst>
                <a:tab pos="65944" algn="l"/>
                <a:tab pos="105510" algn="l"/>
              </a:tabLst>
            </a:pPr>
            <a:r>
              <a:rPr lang="ko-KR" altLang="en-US" sz="1292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힙</a:t>
            </a:r>
            <a:r>
              <a:rPr lang="en-US" altLang="ko-KR" sz="1292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(Min</a:t>
            </a:r>
            <a:r>
              <a:rPr lang="ko-KR" altLang="en-US" sz="1292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92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heap)</a:t>
            </a:r>
            <a:r>
              <a:rPr lang="ko-KR" altLang="en-US" sz="1292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92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292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92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92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</a:t>
            </a:r>
            <a:r>
              <a:rPr lang="en-US" altLang="ko-KR" sz="1292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92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 값은 자신의 자식 노드의 값보다 작거나 같음</a:t>
            </a:r>
            <a:endParaRPr lang="en-US" altLang="ko-KR" sz="1292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5" indent="-171455" latinLnBrk="0">
              <a:spcBef>
                <a:spcPts val="111"/>
              </a:spcBef>
              <a:buFont typeface="Arial" panose="020B0604020202020204" pitchFamily="34" charset="0"/>
              <a:buChar char="•"/>
              <a:tabLst>
                <a:tab pos="65944" algn="l"/>
                <a:tab pos="105510" algn="l"/>
              </a:tabLst>
            </a:pPr>
            <a:endParaRPr lang="en-US" altLang="ko-KR" sz="1292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2056" y="1379279"/>
            <a:ext cx="2526297" cy="1705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5" indent="-171455" latinLnBrk="0">
              <a:spcBef>
                <a:spcPts val="111"/>
              </a:spcBef>
              <a:buFont typeface="Arial" panose="020B0604020202020204" pitchFamily="34" charset="0"/>
              <a:buChar char="•"/>
              <a:tabLst>
                <a:tab pos="65944" algn="l"/>
                <a:tab pos="105510" algn="l"/>
              </a:tabLst>
            </a:pPr>
            <a:r>
              <a:rPr lang="ko-KR" altLang="en-US" sz="1292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 정렬에 이진 트리</a:t>
            </a:r>
            <a:r>
              <a:rPr lang="en-US" altLang="ko-KR" sz="1292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(Binary Tree) </a:t>
            </a:r>
            <a:r>
              <a:rPr lang="ko-KR" altLang="en-US" sz="1292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en-US" altLang="ko-KR" sz="1292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sz="1292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개념 숙지 요망</a:t>
            </a:r>
            <a:r>
              <a:rPr lang="en-US" altLang="ko-KR" sz="1292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070771" y="3003483"/>
            <a:ext cx="2825950" cy="92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en-US" altLang="ko-KR" sz="2215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9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15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9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6E7E94-DCEA-4FD7-A97D-9072C2B3C34D}"/>
              </a:ext>
            </a:extLst>
          </p:cNvPr>
          <p:cNvSpPr/>
          <p:nvPr/>
        </p:nvSpPr>
        <p:spPr>
          <a:xfrm>
            <a:off x="288088" y="3766495"/>
            <a:ext cx="1399168" cy="429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11"/>
              </a:spcBef>
              <a:tabLst>
                <a:tab pos="65944" algn="l"/>
                <a:tab pos="105510" algn="l"/>
              </a:tabLst>
            </a:pPr>
            <a:r>
              <a:rPr lang="ko-KR" altLang="en-US" sz="1400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완전 이진 트리</a:t>
            </a:r>
            <a:endParaRPr lang="en-US" altLang="ko-KR" sz="1400" b="1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ED84319F-F694-458C-80C5-5FC5BAD89A83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91731B5-4CEF-464C-8CED-F0E4C450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858" y="121724"/>
            <a:ext cx="2016899" cy="615553"/>
          </a:xfrm>
        </p:spPr>
        <p:txBody>
          <a:bodyPr/>
          <a:lstStyle/>
          <a:p>
            <a:r>
              <a:rPr lang="ko-KR" altLang="en-US" dirty="0"/>
              <a:t>힙</a:t>
            </a:r>
            <a:r>
              <a:rPr lang="en-US" altLang="ko-KR" dirty="0"/>
              <a:t>(Heap)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031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810" y="2898456"/>
            <a:ext cx="3195508" cy="33484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62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</a:t>
            </a:r>
            <a:endParaRPr lang="en-US" altLang="ko-KR" sz="1662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01224" y="2883457"/>
            <a:ext cx="3273698" cy="33484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62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복잡도</a:t>
            </a:r>
            <a:endParaRPr lang="en-US" altLang="ko-KR" sz="1662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6498" y="5214780"/>
            <a:ext cx="3195508" cy="42202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en-US" altLang="ko-KR" sz="1292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01224" y="5199781"/>
            <a:ext cx="3273698" cy="42202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en-US" altLang="ko-KR" sz="1477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00106" y="1964510"/>
            <a:ext cx="4943788" cy="468402"/>
          </a:xfrm>
          <a:prstGeom prst="rect">
            <a:avLst/>
          </a:prstGeom>
          <a:solidFill>
            <a:srgbClr val="A2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61F57D-926E-431F-B76B-A56017964CE8}"/>
              </a:ext>
            </a:extLst>
          </p:cNvPr>
          <p:cNvSpPr/>
          <p:nvPr/>
        </p:nvSpPr>
        <p:spPr>
          <a:xfrm>
            <a:off x="971600" y="3423652"/>
            <a:ext cx="3296661" cy="1600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30000"/>
              </a:lnSpc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400" spc="-65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고급 정렬 알고리즘 중 하나</a:t>
            </a:r>
            <a:r>
              <a:rPr lang="en-US" altLang="ko-KR" sz="1400" spc="-65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 latinLnBrk="0">
              <a:lnSpc>
                <a:spcPct val="130000"/>
              </a:lnSpc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400" spc="-65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 순위 큐인 힙</a:t>
            </a:r>
            <a:r>
              <a:rPr lang="en-US" altLang="ko-KR" sz="1400" spc="-65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(heap)</a:t>
            </a:r>
            <a:r>
              <a:rPr lang="ko-KR" altLang="en-US" sz="1400" spc="-65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특수한 자료구조를 사용하는 정렬 알고리즘</a:t>
            </a:r>
            <a:endParaRPr lang="en-US" altLang="ko-KR" sz="1400" spc="-65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A11576-C8B4-4181-B14C-E76D72E80971}"/>
              </a:ext>
            </a:extLst>
          </p:cNvPr>
          <p:cNvSpPr/>
          <p:nvPr/>
        </p:nvSpPr>
        <p:spPr>
          <a:xfrm>
            <a:off x="4804462" y="3408653"/>
            <a:ext cx="3296660" cy="1600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30000"/>
              </a:lnSpc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en-US" altLang="ko-KR" sz="1400" spc="-65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9EFF1D9-25F5-40FC-890F-D0261A8C7DDE}"/>
              </a:ext>
            </a:extLst>
          </p:cNvPr>
          <p:cNvSpPr txBox="1">
            <a:spLocks/>
          </p:cNvSpPr>
          <p:nvPr/>
        </p:nvSpPr>
        <p:spPr>
          <a:xfrm>
            <a:off x="1062858" y="121724"/>
            <a:ext cx="4067717" cy="61555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400" b="1" kern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/>
              <a:t>힙 정렬</a:t>
            </a:r>
            <a:r>
              <a:rPr lang="en-US" altLang="ko-KR" dirty="0"/>
              <a:t>(Heap Sort)</a:t>
            </a:r>
            <a:endParaRPr lang="ko-KR" altLang="en-US" dirty="0"/>
          </a:p>
        </p:txBody>
      </p:sp>
      <p:sp>
        <p:nvSpPr>
          <p:cNvPr id="18" name="내용 개체 틀 5">
            <a:extLst>
              <a:ext uri="{FF2B5EF4-FFF2-40B4-BE49-F238E27FC236}">
                <a16:creationId xmlns:a16="http://schemas.microsoft.com/office/drawing/2014/main" id="{72CF9FFF-EE77-4B82-8AFA-A69A2E2447F9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2-2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31B263-39CE-4C01-98FF-A98E3316543D}"/>
              </a:ext>
            </a:extLst>
          </p:cNvPr>
          <p:cNvSpPr/>
          <p:nvPr/>
        </p:nvSpPr>
        <p:spPr>
          <a:xfrm>
            <a:off x="4875740" y="3412400"/>
            <a:ext cx="3296660" cy="1600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30000"/>
              </a:lnSpc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하나의 요소를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힙에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삽입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,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삭제 시 시간이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O(log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2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n)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만큼 소요된다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.</a:t>
            </a:r>
          </a:p>
          <a:p>
            <a:pPr algn="ctr" latinLnBrk="0">
              <a:lnSpc>
                <a:spcPct val="130000"/>
              </a:lnSpc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요소 개수가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n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개이므로 평균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O(nlog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2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n)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시간이 걸린다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.</a:t>
            </a:r>
            <a:endParaRPr lang="en-US" altLang="ko-KR" sz="1400" spc="-65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490609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823746" y="3888086"/>
            <a:ext cx="1660022" cy="1341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554"/>
              </a:spcBef>
              <a:tabLst>
                <a:tab pos="65944" algn="l"/>
                <a:tab pos="101115" algn="l"/>
              </a:tabLst>
            </a:pPr>
            <a:r>
              <a:rPr lang="ko-KR" altLang="en-US" sz="1477" spc="-2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데이터</a:t>
            </a:r>
            <a:r>
              <a:rPr lang="en-US" altLang="ko-KR" sz="1477" spc="-2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77" spc="-2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</a:t>
            </a:r>
            <a:r>
              <a:rPr lang="en-US" altLang="ko-KR" sz="1477" spc="-2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77" spc="-2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1477" spc="-2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477" spc="-2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노드에 대한 초기 힙</a:t>
            </a:r>
            <a:r>
              <a:rPr lang="en-US" altLang="ko-KR" sz="1477" spc="-2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77" spc="-2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</a:t>
            </a:r>
            <a:endParaRPr lang="en-US" altLang="ko-KR" sz="1477" spc="-2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71976" y="2778830"/>
            <a:ext cx="1124659" cy="1124658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en-US" altLang="ko-KR" sz="1660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</a:p>
        </p:txBody>
      </p:sp>
      <p:sp>
        <p:nvSpPr>
          <p:cNvPr id="14" name="타원 13"/>
          <p:cNvSpPr/>
          <p:nvPr/>
        </p:nvSpPr>
        <p:spPr>
          <a:xfrm>
            <a:off x="2517011" y="2778830"/>
            <a:ext cx="1124659" cy="1124658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en-US" altLang="ko-KR" sz="1662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en-US" altLang="ko-KR" sz="1385" b="1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962045" y="2778830"/>
            <a:ext cx="1124659" cy="1124658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en-US" altLang="ko-KR" sz="1662" b="1" spc="-65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endParaRPr lang="en-US" altLang="ko-KR" sz="1385" b="1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407081" y="2778830"/>
            <a:ext cx="1124659" cy="1124658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en-US" altLang="ko-KR" sz="1662" b="1" spc="-65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endParaRPr lang="en-US" altLang="ko-KR" sz="1385" b="1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852116" y="2778830"/>
            <a:ext cx="1124659" cy="1124658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en-US" altLang="ko-KR" sz="1662" b="1" spc="-65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1662" b="1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 rot="5400000">
            <a:off x="2301796" y="3288265"/>
            <a:ext cx="122717" cy="105789"/>
          </a:xfrm>
          <a:prstGeom prst="triangle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ko-KR" altLang="en-US" sz="1662" spc="-65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이등변 삼각형 18"/>
          <p:cNvSpPr/>
          <p:nvPr/>
        </p:nvSpPr>
        <p:spPr>
          <a:xfrm rot="5400000">
            <a:off x="3751926" y="3288265"/>
            <a:ext cx="122717" cy="105789"/>
          </a:xfrm>
          <a:prstGeom prst="triangle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ko-KR" altLang="en-US" sz="1662" spc="-65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이등변 삼각형 19"/>
          <p:cNvSpPr/>
          <p:nvPr/>
        </p:nvSpPr>
        <p:spPr>
          <a:xfrm rot="5400000">
            <a:off x="5202057" y="3288265"/>
            <a:ext cx="122717" cy="105789"/>
          </a:xfrm>
          <a:prstGeom prst="triangle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ko-KR" altLang="en-US" sz="1662" spc="-65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이등변 삼각형 20"/>
          <p:cNvSpPr/>
          <p:nvPr/>
        </p:nvSpPr>
        <p:spPr>
          <a:xfrm rot="5400000">
            <a:off x="6652188" y="3288265"/>
            <a:ext cx="122717" cy="105789"/>
          </a:xfrm>
          <a:prstGeom prst="triangle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ko-KR" altLang="en-US" sz="1662" spc="-65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16049" y="3903488"/>
            <a:ext cx="1398858" cy="1124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554"/>
              </a:spcBef>
              <a:tabLst>
                <a:tab pos="65944" algn="l"/>
                <a:tab pos="101115" algn="l"/>
              </a:tabLst>
            </a:pPr>
            <a:r>
              <a:rPr lang="ko-KR" altLang="en-US" sz="1477" spc="-2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단말 노드와 루트 노드 교환</a:t>
            </a:r>
            <a:endParaRPr lang="en-US" altLang="ko-KR" sz="1477" spc="-2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72571" y="3717068"/>
            <a:ext cx="1398858" cy="976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554"/>
              </a:spcBef>
              <a:tabLst>
                <a:tab pos="65944" algn="l"/>
                <a:tab pos="101115" algn="l"/>
              </a:tabLst>
            </a:pPr>
            <a:r>
              <a:rPr lang="en-US" altLang="ko-KR" sz="1477" spc="-2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477" spc="-2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1477" spc="-2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77" spc="-2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감소 </a:t>
            </a:r>
            <a:endParaRPr lang="en-US" altLang="ko-KR" sz="1477" spc="-2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92080" y="3642837"/>
            <a:ext cx="1398858" cy="1124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554"/>
              </a:spcBef>
              <a:tabLst>
                <a:tab pos="65944" algn="l"/>
                <a:tab pos="101115" algn="l"/>
              </a:tabLst>
            </a:pPr>
            <a:r>
              <a:rPr lang="ko-KR" altLang="en-US" sz="1477" spc="-2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 수행</a:t>
            </a:r>
            <a:endParaRPr lang="en-US" altLang="ko-KR" sz="1477" spc="-2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80010" y="1840248"/>
            <a:ext cx="4943788" cy="468402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 수행 방법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3D85F5AB-CDB7-44A0-82A4-6E1D51214DF5}"/>
              </a:ext>
            </a:extLst>
          </p:cNvPr>
          <p:cNvSpPr txBox="1">
            <a:spLocks/>
          </p:cNvSpPr>
          <p:nvPr/>
        </p:nvSpPr>
        <p:spPr>
          <a:xfrm>
            <a:off x="1062858" y="121724"/>
            <a:ext cx="4067717" cy="61555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400" b="1" kern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/>
              <a:t>힙 정렬</a:t>
            </a:r>
            <a:r>
              <a:rPr lang="en-US" altLang="ko-KR" dirty="0"/>
              <a:t>(Heap Sort)</a:t>
            </a:r>
            <a:endParaRPr lang="ko-KR" altLang="en-US" dirty="0"/>
          </a:p>
        </p:txBody>
      </p:sp>
      <p:sp>
        <p:nvSpPr>
          <p:cNvPr id="23" name="내용 개체 틀 5">
            <a:extLst>
              <a:ext uri="{FF2B5EF4-FFF2-40B4-BE49-F238E27FC236}">
                <a16:creationId xmlns:a16="http://schemas.microsoft.com/office/drawing/2014/main" id="{B8C5C4F0-BDBD-4D00-9600-A8410F74F6D3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2-2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A2C149-419F-4E8B-9E37-1976BFAB8F5F}"/>
              </a:ext>
            </a:extLst>
          </p:cNvPr>
          <p:cNvSpPr/>
          <p:nvPr/>
        </p:nvSpPr>
        <p:spPr>
          <a:xfrm>
            <a:off x="6710352" y="3642837"/>
            <a:ext cx="1398858" cy="1124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554"/>
              </a:spcBef>
              <a:tabLst>
                <a:tab pos="65944" algn="l"/>
                <a:tab pos="101115" algn="l"/>
              </a:tabLst>
            </a:pPr>
            <a:r>
              <a:rPr lang="ko-KR" altLang="en-US" sz="1477" spc="-2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 완료</a:t>
            </a:r>
            <a:endParaRPr lang="en-US" altLang="ko-KR" sz="1477" spc="-2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215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4412437" y="1161464"/>
            <a:ext cx="4348571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구조체 정의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3108543" cy="615553"/>
          </a:xfrm>
        </p:spPr>
        <p:txBody>
          <a:bodyPr/>
          <a:lstStyle/>
          <a:p>
            <a:r>
              <a:rPr lang="ko-KR" altLang="en-US" dirty="0"/>
              <a:t>프로그램 구현 </a:t>
            </a:r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2C174DFF-A07F-4032-B90D-C4945335115A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2-3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C39541-8B20-4BFF-8195-C2BAA6A35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03" y="1161464"/>
            <a:ext cx="3652160" cy="53638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E4C355E-4CBC-4B42-80E2-19A9F9CE400E}"/>
              </a:ext>
            </a:extLst>
          </p:cNvPr>
          <p:cNvSpPr/>
          <p:nvPr/>
        </p:nvSpPr>
        <p:spPr>
          <a:xfrm>
            <a:off x="4591737" y="1940532"/>
            <a:ext cx="4056397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학생 정보를 시험 성적과 이름 순으로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정렬하는 프로그램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1B19F77-B383-4F21-8739-8BCEF816D26C}"/>
              </a:ext>
            </a:extLst>
          </p:cNvPr>
          <p:cNvCxnSpPr>
            <a:cxnSpLocks/>
          </p:cNvCxnSpPr>
          <p:nvPr/>
        </p:nvCxnSpPr>
        <p:spPr>
          <a:xfrm>
            <a:off x="4167763" y="2038724"/>
            <a:ext cx="764277" cy="0"/>
          </a:xfrm>
          <a:prstGeom prst="straightConnector1">
            <a:avLst/>
          </a:prstGeom>
          <a:ln w="57150">
            <a:solidFill>
              <a:srgbClr val="2929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2C692-CFF0-409C-9B09-AA7C36D73194}"/>
              </a:ext>
            </a:extLst>
          </p:cNvPr>
          <p:cNvSpPr/>
          <p:nvPr/>
        </p:nvSpPr>
        <p:spPr>
          <a:xfrm>
            <a:off x="683568" y="4509120"/>
            <a:ext cx="2592288" cy="1440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4BB6A2-9B82-4956-87E9-74FF5CBED725}"/>
              </a:ext>
            </a:extLst>
          </p:cNvPr>
          <p:cNvCxnSpPr>
            <a:cxnSpLocks/>
          </p:cNvCxnSpPr>
          <p:nvPr/>
        </p:nvCxnSpPr>
        <p:spPr>
          <a:xfrm>
            <a:off x="3275856" y="4579403"/>
            <a:ext cx="143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0DE2BB-DF9F-4588-BCCE-82EE694E7133}"/>
              </a:ext>
            </a:extLst>
          </p:cNvPr>
          <p:cNvSpPr/>
          <p:nvPr/>
        </p:nvSpPr>
        <p:spPr>
          <a:xfrm>
            <a:off x="5033856" y="4385501"/>
            <a:ext cx="3105731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현재 힙 안에 저장된 요소 개수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D12CC0-6A49-43A0-9ACA-DA3EAAFDCEAA}"/>
              </a:ext>
            </a:extLst>
          </p:cNvPr>
          <p:cNvSpPr/>
          <p:nvPr/>
        </p:nvSpPr>
        <p:spPr>
          <a:xfrm>
            <a:off x="683568" y="2691276"/>
            <a:ext cx="2592288" cy="127706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1D5FFF4-518E-47A1-AF5A-1655AA1D6AAC}"/>
              </a:ext>
            </a:extLst>
          </p:cNvPr>
          <p:cNvCxnSpPr>
            <a:cxnSpLocks/>
          </p:cNvCxnSpPr>
          <p:nvPr/>
        </p:nvCxnSpPr>
        <p:spPr>
          <a:xfrm>
            <a:off x="3275856" y="3284984"/>
            <a:ext cx="143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0CEBF9-53B5-4CB1-86DE-3662943D5080}"/>
              </a:ext>
            </a:extLst>
          </p:cNvPr>
          <p:cNvSpPr/>
          <p:nvPr/>
        </p:nvSpPr>
        <p:spPr>
          <a:xfrm>
            <a:off x="5033856" y="3091082"/>
            <a:ext cx="3105731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힙 요소를 구조체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(1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차원 배열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로 표현</a:t>
            </a:r>
          </a:p>
        </p:txBody>
      </p:sp>
    </p:spTree>
    <p:extLst>
      <p:ext uri="{BB962C8B-B14F-4D97-AF65-F5344CB8AC3E}">
        <p14:creationId xmlns:p14="http://schemas.microsoft.com/office/powerpoint/2010/main" val="1252980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6084168" y="1196752"/>
            <a:ext cx="2676840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2C174DFF-A07F-4032-B90D-C4945335115A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2-3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A0E91C-CB44-4551-834F-2438A33EE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5372566" cy="415326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F26AD0F3-BC67-4011-92E9-36C48282C2D5}"/>
              </a:ext>
            </a:extLst>
          </p:cNvPr>
          <p:cNvSpPr txBox="1">
            <a:spLocks/>
          </p:cNvSpPr>
          <p:nvPr/>
        </p:nvSpPr>
        <p:spPr>
          <a:xfrm>
            <a:off x="1062858" y="121724"/>
            <a:ext cx="3108543" cy="61555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400" b="1" kern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/>
              <a:t>프로그램 구현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3EE379-12D4-4298-81E7-C883423CB43E}"/>
              </a:ext>
            </a:extLst>
          </p:cNvPr>
          <p:cNvSpPr/>
          <p:nvPr/>
        </p:nvSpPr>
        <p:spPr>
          <a:xfrm>
            <a:off x="683568" y="1991746"/>
            <a:ext cx="2592288" cy="17639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3BDFF1-0AAC-4849-BA53-B353413E8BE6}"/>
              </a:ext>
            </a:extLst>
          </p:cNvPr>
          <p:cNvSpPr/>
          <p:nvPr/>
        </p:nvSpPr>
        <p:spPr>
          <a:xfrm>
            <a:off x="683568" y="2301989"/>
            <a:ext cx="2592288" cy="17639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DD6F65-96A9-47D5-9C39-0E1FCBBFF082}"/>
              </a:ext>
            </a:extLst>
          </p:cNvPr>
          <p:cNvSpPr/>
          <p:nvPr/>
        </p:nvSpPr>
        <p:spPr>
          <a:xfrm>
            <a:off x="683568" y="3050419"/>
            <a:ext cx="2592288" cy="19784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7C7AE2-83BD-444A-A2E9-F7A35AB1D55E}"/>
              </a:ext>
            </a:extLst>
          </p:cNvPr>
          <p:cNvSpPr/>
          <p:nvPr/>
        </p:nvSpPr>
        <p:spPr>
          <a:xfrm>
            <a:off x="683980" y="3697568"/>
            <a:ext cx="2592288" cy="19784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7B122C-B4C4-46CA-B56F-A9F7498CE586}"/>
              </a:ext>
            </a:extLst>
          </p:cNvPr>
          <p:cNvSpPr/>
          <p:nvPr/>
        </p:nvSpPr>
        <p:spPr>
          <a:xfrm>
            <a:off x="683568" y="3993993"/>
            <a:ext cx="2592288" cy="17639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D21288-61DD-4142-895F-B6BF71C87696}"/>
              </a:ext>
            </a:extLst>
          </p:cNvPr>
          <p:cNvSpPr/>
          <p:nvPr/>
        </p:nvSpPr>
        <p:spPr>
          <a:xfrm>
            <a:off x="683568" y="4784627"/>
            <a:ext cx="2592288" cy="17639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2FC9B06-FDAA-4CA7-82C1-BBDB2F1FAA0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75856" y="2079945"/>
            <a:ext cx="309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444610E-67C4-4283-B85C-3F0896706168}"/>
              </a:ext>
            </a:extLst>
          </p:cNvPr>
          <p:cNvCxnSpPr>
            <a:cxnSpLocks/>
          </p:cNvCxnSpPr>
          <p:nvPr/>
        </p:nvCxnSpPr>
        <p:spPr>
          <a:xfrm>
            <a:off x="3275856" y="2384168"/>
            <a:ext cx="309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2F07347-9169-4F68-8589-222609F68C68}"/>
              </a:ext>
            </a:extLst>
          </p:cNvPr>
          <p:cNvCxnSpPr>
            <a:cxnSpLocks/>
          </p:cNvCxnSpPr>
          <p:nvPr/>
        </p:nvCxnSpPr>
        <p:spPr>
          <a:xfrm>
            <a:off x="3275856" y="3155889"/>
            <a:ext cx="309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55331B2-3C6C-4A5E-A2C6-1C7F98857261}"/>
              </a:ext>
            </a:extLst>
          </p:cNvPr>
          <p:cNvCxnSpPr>
            <a:cxnSpLocks/>
          </p:cNvCxnSpPr>
          <p:nvPr/>
        </p:nvCxnSpPr>
        <p:spPr>
          <a:xfrm>
            <a:off x="3275856" y="3824328"/>
            <a:ext cx="309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E7A27D6-1E7B-49C0-A986-8647357CEC3D}"/>
              </a:ext>
            </a:extLst>
          </p:cNvPr>
          <p:cNvCxnSpPr>
            <a:cxnSpLocks/>
          </p:cNvCxnSpPr>
          <p:nvPr/>
        </p:nvCxnSpPr>
        <p:spPr>
          <a:xfrm>
            <a:off x="3275856" y="4077072"/>
            <a:ext cx="309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6CD59E6-B7FF-4AC3-B46C-698641A39EEA}"/>
              </a:ext>
            </a:extLst>
          </p:cNvPr>
          <p:cNvCxnSpPr>
            <a:cxnSpLocks/>
          </p:cNvCxnSpPr>
          <p:nvPr/>
        </p:nvCxnSpPr>
        <p:spPr>
          <a:xfrm>
            <a:off x="3275856" y="4904448"/>
            <a:ext cx="309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D3E0A1-8297-4210-B159-C39E8BFEC7D4}"/>
              </a:ext>
            </a:extLst>
          </p:cNvPr>
          <p:cNvSpPr/>
          <p:nvPr/>
        </p:nvSpPr>
        <p:spPr>
          <a:xfrm>
            <a:off x="6431926" y="1883232"/>
            <a:ext cx="2088232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학생 정보 배열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D82DEAB-9BC9-41BE-A81F-3CBEFBCAE569}"/>
              </a:ext>
            </a:extLst>
          </p:cNvPr>
          <p:cNvSpPr/>
          <p:nvPr/>
        </p:nvSpPr>
        <p:spPr>
          <a:xfrm>
            <a:off x="6431926" y="2188427"/>
            <a:ext cx="2088232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파일 열기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60777D5-0593-4DDC-8664-4AB5AB687C64}"/>
              </a:ext>
            </a:extLst>
          </p:cNvPr>
          <p:cNvSpPr/>
          <p:nvPr/>
        </p:nvSpPr>
        <p:spPr>
          <a:xfrm>
            <a:off x="6644462" y="2986200"/>
            <a:ext cx="1663160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평균점수로 오름차순 정렬된 정보 출력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E6DA186-E884-4741-A2EC-FE5BBB9E8368}"/>
              </a:ext>
            </a:extLst>
          </p:cNvPr>
          <p:cNvSpPr/>
          <p:nvPr/>
        </p:nvSpPr>
        <p:spPr>
          <a:xfrm>
            <a:off x="6431926" y="3630426"/>
            <a:ext cx="2088232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힙 초기화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49003B5-6AAB-4AC5-B8FE-0DE5FB1009D2}"/>
              </a:ext>
            </a:extLst>
          </p:cNvPr>
          <p:cNvSpPr/>
          <p:nvPr/>
        </p:nvSpPr>
        <p:spPr>
          <a:xfrm>
            <a:off x="6642155" y="4023740"/>
            <a:ext cx="1667775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이름을 사전순으로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정렬된 정보 출력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4F4BAB-FE56-4557-8372-D973BB257630}"/>
              </a:ext>
            </a:extLst>
          </p:cNvPr>
          <p:cNvSpPr/>
          <p:nvPr/>
        </p:nvSpPr>
        <p:spPr>
          <a:xfrm>
            <a:off x="6431926" y="4710546"/>
            <a:ext cx="2088232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파일 닫기</a:t>
            </a:r>
          </a:p>
        </p:txBody>
      </p:sp>
    </p:spTree>
    <p:extLst>
      <p:ext uri="{BB962C8B-B14F-4D97-AF65-F5344CB8AC3E}">
        <p14:creationId xmlns:p14="http://schemas.microsoft.com/office/powerpoint/2010/main" val="5400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810" y="2898456"/>
            <a:ext cx="3195508" cy="33484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62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</a:t>
            </a:r>
            <a:endParaRPr lang="en-US" altLang="ko-KR" sz="1662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01224" y="2883457"/>
            <a:ext cx="3273698" cy="33484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62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  <a:endParaRPr lang="en-US" altLang="ko-KR" sz="1662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5802" y="3314349"/>
            <a:ext cx="3370174" cy="1859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30000"/>
              </a:lnSpc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400" dirty="0">
                <a:solidFill>
                  <a:schemeClr val="tx1"/>
                </a:solidFill>
              </a:rPr>
              <a:t>압축 단위마다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문자의 출현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latinLnBrk="0">
              <a:lnSpc>
                <a:spcPct val="130000"/>
              </a:lnSpc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빈도를 조사</a:t>
            </a:r>
            <a:r>
              <a:rPr lang="ko-KR" altLang="en-US" sz="1400" dirty="0">
                <a:solidFill>
                  <a:schemeClr val="tx1"/>
                </a:solidFill>
              </a:rPr>
              <a:t>하여 빈도가 높은 순서대로 비트 수가 적은 부호를 부여함으로써 데이터를 압축하는 방식</a:t>
            </a:r>
            <a:endParaRPr lang="en-US" altLang="ko-KR" sz="1292" spc="-65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6498" y="5214780"/>
            <a:ext cx="3195508" cy="42202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en-US" altLang="ko-KR" sz="1292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01224" y="5199781"/>
            <a:ext cx="3273698" cy="42202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en-US" altLang="ko-KR" sz="1477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80010" y="2099789"/>
            <a:ext cx="4943788" cy="468402"/>
          </a:xfrm>
          <a:prstGeom prst="rect">
            <a:avLst/>
          </a:prstGeom>
          <a:solidFill>
            <a:srgbClr val="A2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258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허프만 코드</a:t>
            </a:r>
            <a:r>
              <a:rPr lang="en-US" altLang="ko-KR" sz="258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585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3127779" cy="615553"/>
          </a:xfrm>
        </p:spPr>
        <p:txBody>
          <a:bodyPr/>
          <a:lstStyle/>
          <a:p>
            <a:r>
              <a:rPr lang="ko-KR" altLang="en-US" dirty="0"/>
              <a:t>허프만 코드란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716016" y="3274549"/>
            <a:ext cx="3452638" cy="1859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30000"/>
              </a:lnSpc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400" dirty="0">
                <a:solidFill>
                  <a:schemeClr val="tx1"/>
                </a:solidFill>
                <a:ea typeface="나눔바른고딕" panose="020B0603020101020101"/>
              </a:rPr>
              <a:t>문자 빈도수에 따라 가변 길이 코드를 만들기 때문에 고정 길이를 쓸 때보다 </a:t>
            </a:r>
            <a:endParaRPr lang="en-US" altLang="ko-KR" sz="1400" dirty="0">
              <a:solidFill>
                <a:schemeClr val="tx1"/>
              </a:solidFill>
              <a:ea typeface="나눔바른고딕" panose="020B0603020101020101"/>
            </a:endParaRPr>
          </a:p>
          <a:p>
            <a:pPr algn="ctr" latinLnBrk="0">
              <a:lnSpc>
                <a:spcPct val="130000"/>
              </a:lnSpc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400" dirty="0">
                <a:solidFill>
                  <a:schemeClr val="tx1"/>
                </a:solidFill>
                <a:ea typeface="나눔바른고딕" panose="020B0603020101020101"/>
              </a:rPr>
              <a:t>데이터 양이 줄어든다</a:t>
            </a:r>
            <a:r>
              <a:rPr lang="en-US" altLang="ko-KR" sz="1400" dirty="0">
                <a:solidFill>
                  <a:schemeClr val="tx1"/>
                </a:solidFill>
                <a:ea typeface="나눔바른고딕" panose="020B0603020101020101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-&gt;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속도 향상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E6949293-015D-4CB8-B969-289EAAD19CA2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913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4932040" y="1161464"/>
            <a:ext cx="3828968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읽기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2C174DFF-A07F-4032-B90D-C4945335115A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2-3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26AD0F3-BC67-4011-92E9-36C48282C2D5}"/>
              </a:ext>
            </a:extLst>
          </p:cNvPr>
          <p:cNvSpPr txBox="1">
            <a:spLocks/>
          </p:cNvSpPr>
          <p:nvPr/>
        </p:nvSpPr>
        <p:spPr>
          <a:xfrm>
            <a:off x="1062858" y="121724"/>
            <a:ext cx="3108543" cy="61555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400" b="1" kern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/>
              <a:t>프로그램 구현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9006DB-728E-444F-8834-CCD98503F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92" y="1161464"/>
            <a:ext cx="4256394" cy="212352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51D332-0113-4D97-9B2F-05717D905006}"/>
              </a:ext>
            </a:extLst>
          </p:cNvPr>
          <p:cNvSpPr/>
          <p:nvPr/>
        </p:nvSpPr>
        <p:spPr>
          <a:xfrm>
            <a:off x="6569288" y="4216836"/>
            <a:ext cx="2172784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 정보 출력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D9C733-583E-4DEC-BF93-AD9DDA3FCA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2" b="57744"/>
          <a:stretch/>
        </p:blipFill>
        <p:spPr>
          <a:xfrm>
            <a:off x="406911" y="4216836"/>
            <a:ext cx="5821273" cy="144441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043555-0A14-44F3-97E5-1D3CA0CBC9EB}"/>
              </a:ext>
            </a:extLst>
          </p:cNvPr>
          <p:cNvSpPr/>
          <p:nvPr/>
        </p:nvSpPr>
        <p:spPr>
          <a:xfrm>
            <a:off x="1115616" y="1973454"/>
            <a:ext cx="3168352" cy="17639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2B00A14-A035-46FD-AAA5-A8EE6B909F31}"/>
              </a:ext>
            </a:extLst>
          </p:cNvPr>
          <p:cNvCxnSpPr>
            <a:cxnSpLocks/>
          </p:cNvCxnSpPr>
          <p:nvPr/>
        </p:nvCxnSpPr>
        <p:spPr>
          <a:xfrm>
            <a:off x="4283968" y="2061653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528399-F5BE-4887-9555-F801726B905B}"/>
              </a:ext>
            </a:extLst>
          </p:cNvPr>
          <p:cNvSpPr/>
          <p:nvPr/>
        </p:nvSpPr>
        <p:spPr>
          <a:xfrm>
            <a:off x="5372010" y="1867751"/>
            <a:ext cx="3042037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텍스트 파일 존재하지 않음을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알림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7989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6588224" y="1161464"/>
            <a:ext cx="2172784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 정보 수집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2C174DFF-A07F-4032-B90D-C4945335115A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2-3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26AD0F3-BC67-4011-92E9-36C48282C2D5}"/>
              </a:ext>
            </a:extLst>
          </p:cNvPr>
          <p:cNvSpPr txBox="1">
            <a:spLocks/>
          </p:cNvSpPr>
          <p:nvPr/>
        </p:nvSpPr>
        <p:spPr>
          <a:xfrm>
            <a:off x="1062858" y="121724"/>
            <a:ext cx="3108543" cy="61555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400" b="1" kern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/>
              <a:t>프로그램 구현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86BD02-4ABC-4A0E-9B83-3FB5AA619B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9"/>
          <a:stretch/>
        </p:blipFill>
        <p:spPr>
          <a:xfrm>
            <a:off x="398573" y="1161464"/>
            <a:ext cx="5901619" cy="35465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F82A18-C02F-41FF-BA45-0B68729AF4FB}"/>
              </a:ext>
            </a:extLst>
          </p:cNvPr>
          <p:cNvSpPr/>
          <p:nvPr/>
        </p:nvSpPr>
        <p:spPr>
          <a:xfrm>
            <a:off x="755576" y="2288664"/>
            <a:ext cx="2592288" cy="17639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73D754B-90E7-46E0-A5F2-EC9C2EC11D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347864" y="2376863"/>
            <a:ext cx="3672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F2800C-3603-4B07-B6FC-EE99050DD5F0}"/>
              </a:ext>
            </a:extLst>
          </p:cNvPr>
          <p:cNvSpPr/>
          <p:nvPr/>
        </p:nvSpPr>
        <p:spPr>
          <a:xfrm>
            <a:off x="7061470" y="2288664"/>
            <a:ext cx="1477633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텍스트 파일의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첫번째 라인 무시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B66FCF-5E67-4A10-8DB9-213AA62DA304}"/>
              </a:ext>
            </a:extLst>
          </p:cNvPr>
          <p:cNvSpPr/>
          <p:nvPr/>
        </p:nvSpPr>
        <p:spPr>
          <a:xfrm>
            <a:off x="1259631" y="3057280"/>
            <a:ext cx="1656185" cy="17639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14E20FD-0FC4-4326-B8CA-EA8FE2E21F80}"/>
              </a:ext>
            </a:extLst>
          </p:cNvPr>
          <p:cNvCxnSpPr>
            <a:cxnSpLocks/>
          </p:cNvCxnSpPr>
          <p:nvPr/>
        </p:nvCxnSpPr>
        <p:spPr>
          <a:xfrm>
            <a:off x="2915816" y="3145479"/>
            <a:ext cx="4104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DF9E94-2E9E-4B77-84E4-73252D46F95B}"/>
              </a:ext>
            </a:extLst>
          </p:cNvPr>
          <p:cNvSpPr/>
          <p:nvPr/>
        </p:nvSpPr>
        <p:spPr>
          <a:xfrm>
            <a:off x="6567300" y="2994911"/>
            <a:ext cx="2465973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학생 정보를 텍스트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파일로부터 읽음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64A199-9F80-4E15-A5B5-BA70286C19A8}"/>
              </a:ext>
            </a:extLst>
          </p:cNvPr>
          <p:cNvSpPr/>
          <p:nvPr/>
        </p:nvSpPr>
        <p:spPr>
          <a:xfrm>
            <a:off x="1250754" y="3661283"/>
            <a:ext cx="2088232" cy="20318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5CC18-69DB-4789-B25E-02D9D9398A2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347864" y="3762875"/>
            <a:ext cx="3569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9DC79C-0768-44EE-B706-236438F9D234}"/>
              </a:ext>
            </a:extLst>
          </p:cNvPr>
          <p:cNvSpPr/>
          <p:nvPr/>
        </p:nvSpPr>
        <p:spPr>
          <a:xfrm>
            <a:off x="6917492" y="3568973"/>
            <a:ext cx="1765588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문자열로 받은 점수를 정수형으로 변환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204145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5608580" y="1161464"/>
            <a:ext cx="3152427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힙 삽입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2C174DFF-A07F-4032-B90D-C4945335115A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2-3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26AD0F3-BC67-4011-92E9-36C48282C2D5}"/>
              </a:ext>
            </a:extLst>
          </p:cNvPr>
          <p:cNvSpPr txBox="1">
            <a:spLocks/>
          </p:cNvSpPr>
          <p:nvPr/>
        </p:nvSpPr>
        <p:spPr>
          <a:xfrm>
            <a:off x="1062858" y="121724"/>
            <a:ext cx="3108543" cy="61555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400" b="1" kern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/>
              <a:t>프로그램 구현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B45D10-3D73-4546-96D4-F211D0DDD3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62" b="64941"/>
          <a:stretch/>
        </p:blipFill>
        <p:spPr>
          <a:xfrm>
            <a:off x="425847" y="1161464"/>
            <a:ext cx="4859758" cy="197950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4E6BD11-DB22-479A-B4D8-F97394E16CAB}"/>
              </a:ext>
            </a:extLst>
          </p:cNvPr>
          <p:cNvSpPr/>
          <p:nvPr/>
        </p:nvSpPr>
        <p:spPr>
          <a:xfrm>
            <a:off x="6516216" y="3423907"/>
            <a:ext cx="2259222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힙 삭제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C883F4-1529-4D84-B91A-C7053D2A6F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70" r="10208" b="1861"/>
          <a:stretch/>
        </p:blipFill>
        <p:spPr>
          <a:xfrm>
            <a:off x="409967" y="3423908"/>
            <a:ext cx="5818217" cy="311207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739A2B-2E90-40C2-B413-B83712764550}"/>
              </a:ext>
            </a:extLst>
          </p:cNvPr>
          <p:cNvSpPr/>
          <p:nvPr/>
        </p:nvSpPr>
        <p:spPr>
          <a:xfrm>
            <a:off x="758141" y="2027139"/>
            <a:ext cx="4320480" cy="470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B02749-8092-40EE-878F-EDCB3FE867D6}"/>
              </a:ext>
            </a:extLst>
          </p:cNvPr>
          <p:cNvSpPr/>
          <p:nvPr/>
        </p:nvSpPr>
        <p:spPr>
          <a:xfrm>
            <a:off x="5658640" y="2012797"/>
            <a:ext cx="3042037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트리 거슬러 올라가며 부모 노드와 비교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4A31AA-58EC-4763-8AD4-2DC294CD0C35}"/>
              </a:ext>
            </a:extLst>
          </p:cNvPr>
          <p:cNvSpPr/>
          <p:nvPr/>
        </p:nvSpPr>
        <p:spPr>
          <a:xfrm>
            <a:off x="758141" y="2667803"/>
            <a:ext cx="3168352" cy="17639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DE96DE-BC23-46FA-A0E7-5498B5F72B0F}"/>
              </a:ext>
            </a:extLst>
          </p:cNvPr>
          <p:cNvCxnSpPr>
            <a:cxnSpLocks/>
          </p:cNvCxnSpPr>
          <p:nvPr/>
        </p:nvCxnSpPr>
        <p:spPr>
          <a:xfrm>
            <a:off x="3926493" y="2756002"/>
            <a:ext cx="237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CBC636-9750-402A-9420-5998956EAE67}"/>
              </a:ext>
            </a:extLst>
          </p:cNvPr>
          <p:cNvSpPr/>
          <p:nvPr/>
        </p:nvSpPr>
        <p:spPr>
          <a:xfrm>
            <a:off x="5658640" y="2560639"/>
            <a:ext cx="3042037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새로운 노드 삽입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7C5268-2BC8-4A43-8EDB-F136DCB7A46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078621" y="2204864"/>
            <a:ext cx="580019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602C73-D70C-4546-83DA-DDF6AE664AEE}"/>
              </a:ext>
            </a:extLst>
          </p:cNvPr>
          <p:cNvSpPr/>
          <p:nvPr/>
        </p:nvSpPr>
        <p:spPr>
          <a:xfrm>
            <a:off x="683568" y="4645516"/>
            <a:ext cx="5401583" cy="72880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3B6D804-4621-477B-A6BA-12B75225A968}"/>
              </a:ext>
            </a:extLst>
          </p:cNvPr>
          <p:cNvCxnSpPr>
            <a:cxnSpLocks/>
          </p:cNvCxnSpPr>
          <p:nvPr/>
        </p:nvCxnSpPr>
        <p:spPr>
          <a:xfrm>
            <a:off x="6085151" y="4877791"/>
            <a:ext cx="695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89966B-22D1-4596-8762-853CD6653CF3}"/>
              </a:ext>
            </a:extLst>
          </p:cNvPr>
          <p:cNvSpPr/>
          <p:nvPr/>
        </p:nvSpPr>
        <p:spPr>
          <a:xfrm>
            <a:off x="6769497" y="4654534"/>
            <a:ext cx="2100776" cy="429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현재 노드의 자식 노드 중 더 큰 노드 탐색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251411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5652120" y="1161464"/>
            <a:ext cx="3108888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힙 삽입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2C174DFF-A07F-4032-B90D-C4945335115A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2-3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26AD0F3-BC67-4011-92E9-36C48282C2D5}"/>
              </a:ext>
            </a:extLst>
          </p:cNvPr>
          <p:cNvSpPr txBox="1">
            <a:spLocks/>
          </p:cNvSpPr>
          <p:nvPr/>
        </p:nvSpPr>
        <p:spPr>
          <a:xfrm>
            <a:off x="1062858" y="121724"/>
            <a:ext cx="3108543" cy="61555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400" b="1" kern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/>
              <a:t>프로그램 구현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B4B3B1-F470-4AA0-8A53-E46E0F5DC9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4" r="16809"/>
          <a:stretch/>
        </p:blipFill>
        <p:spPr>
          <a:xfrm>
            <a:off x="395536" y="1161464"/>
            <a:ext cx="4824536" cy="173020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FC59EB8-9D1A-4F9C-8A9F-1002C7181361}"/>
              </a:ext>
            </a:extLst>
          </p:cNvPr>
          <p:cNvSpPr/>
          <p:nvPr/>
        </p:nvSpPr>
        <p:spPr>
          <a:xfrm>
            <a:off x="6660232" y="3214329"/>
            <a:ext cx="2100776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힙 삭제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2096DF6-B47D-484A-8A7D-FD9FD23AA4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2" t="29001" r="17713" b="29398"/>
          <a:stretch/>
        </p:blipFill>
        <p:spPr>
          <a:xfrm>
            <a:off x="395535" y="3214329"/>
            <a:ext cx="5904657" cy="302515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65A0A2-8026-4074-8EED-58F164BDEB3D}"/>
              </a:ext>
            </a:extLst>
          </p:cNvPr>
          <p:cNvSpPr/>
          <p:nvPr/>
        </p:nvSpPr>
        <p:spPr>
          <a:xfrm>
            <a:off x="755576" y="1843086"/>
            <a:ext cx="4320480" cy="470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C5E2AA-EF7C-4540-B1D8-ECB345882EF4}"/>
              </a:ext>
            </a:extLst>
          </p:cNvPr>
          <p:cNvCxnSpPr>
            <a:cxnSpLocks/>
          </p:cNvCxnSpPr>
          <p:nvPr/>
        </p:nvCxnSpPr>
        <p:spPr>
          <a:xfrm>
            <a:off x="5076056" y="2204864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D2EE96-2487-4407-A789-8F6D4DE4F32D}"/>
              </a:ext>
            </a:extLst>
          </p:cNvPr>
          <p:cNvSpPr/>
          <p:nvPr/>
        </p:nvSpPr>
        <p:spPr>
          <a:xfrm>
            <a:off x="5652120" y="2026566"/>
            <a:ext cx="3042037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트리 거슬러 올라가며 부모 노드와 비교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E8A605-CBAD-42BB-9816-DFBC82F9CBBB}"/>
              </a:ext>
            </a:extLst>
          </p:cNvPr>
          <p:cNvSpPr/>
          <p:nvPr/>
        </p:nvSpPr>
        <p:spPr>
          <a:xfrm>
            <a:off x="755576" y="2462449"/>
            <a:ext cx="3168352" cy="17639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BB69E9F-D706-4D42-8306-D545680521EF}"/>
              </a:ext>
            </a:extLst>
          </p:cNvPr>
          <p:cNvCxnSpPr>
            <a:cxnSpLocks/>
          </p:cNvCxnSpPr>
          <p:nvPr/>
        </p:nvCxnSpPr>
        <p:spPr>
          <a:xfrm>
            <a:off x="3923928" y="2550648"/>
            <a:ext cx="237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A79D72-FD04-4D74-8BC6-AA5F0A98427F}"/>
              </a:ext>
            </a:extLst>
          </p:cNvPr>
          <p:cNvSpPr/>
          <p:nvPr/>
        </p:nvSpPr>
        <p:spPr>
          <a:xfrm>
            <a:off x="5656075" y="2355285"/>
            <a:ext cx="3042037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새로운 노드 삽입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129F26-2946-4669-AA1B-0D84C406F4B7}"/>
              </a:ext>
            </a:extLst>
          </p:cNvPr>
          <p:cNvSpPr/>
          <p:nvPr/>
        </p:nvSpPr>
        <p:spPr>
          <a:xfrm>
            <a:off x="683568" y="4509120"/>
            <a:ext cx="5472608" cy="65829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239A1DE-FE9A-47AF-919D-0878DD3A9678}"/>
              </a:ext>
            </a:extLst>
          </p:cNvPr>
          <p:cNvCxnSpPr>
            <a:cxnSpLocks/>
          </p:cNvCxnSpPr>
          <p:nvPr/>
        </p:nvCxnSpPr>
        <p:spPr>
          <a:xfrm>
            <a:off x="6004128" y="4726907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940ECA-E2F9-4948-B4BE-3E6825F35684}"/>
              </a:ext>
            </a:extLst>
          </p:cNvPr>
          <p:cNvSpPr/>
          <p:nvPr/>
        </p:nvSpPr>
        <p:spPr>
          <a:xfrm>
            <a:off x="6660232" y="4644364"/>
            <a:ext cx="2100776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현재 노드의 자식 노드 중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사전순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더 빠른 노드 탐색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584709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4932040" y="1161464"/>
            <a:ext cx="3828968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힙 정렬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평균 점수 순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2C174DFF-A07F-4032-B90D-C4945335115A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2-3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26AD0F3-BC67-4011-92E9-36C48282C2D5}"/>
              </a:ext>
            </a:extLst>
          </p:cNvPr>
          <p:cNvSpPr txBox="1">
            <a:spLocks/>
          </p:cNvSpPr>
          <p:nvPr/>
        </p:nvSpPr>
        <p:spPr>
          <a:xfrm>
            <a:off x="1062858" y="121724"/>
            <a:ext cx="3108543" cy="61555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400" b="1" kern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/>
              <a:t>프로그램 구현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F1449C-7088-485D-A0E3-0DE1854E31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66" r="50000"/>
          <a:stretch/>
        </p:blipFill>
        <p:spPr>
          <a:xfrm>
            <a:off x="395536" y="1161464"/>
            <a:ext cx="4169511" cy="22675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D8C0F9F-8A33-42F6-A196-DEF8FAB91F3E}"/>
              </a:ext>
            </a:extLst>
          </p:cNvPr>
          <p:cNvSpPr/>
          <p:nvPr/>
        </p:nvSpPr>
        <p:spPr>
          <a:xfrm>
            <a:off x="753596" y="1973454"/>
            <a:ext cx="2592288" cy="51944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F964A6-59B1-4A4F-9C2F-07B79463E8F7}"/>
              </a:ext>
            </a:extLst>
          </p:cNvPr>
          <p:cNvCxnSpPr>
            <a:cxnSpLocks/>
          </p:cNvCxnSpPr>
          <p:nvPr/>
        </p:nvCxnSpPr>
        <p:spPr>
          <a:xfrm flipV="1">
            <a:off x="3345884" y="2233175"/>
            <a:ext cx="2571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586FDC-9E74-4521-B173-E34C81F6E85F}"/>
              </a:ext>
            </a:extLst>
          </p:cNvPr>
          <p:cNvSpPr/>
          <p:nvPr/>
        </p:nvSpPr>
        <p:spPr>
          <a:xfrm>
            <a:off x="5613537" y="2039273"/>
            <a:ext cx="2465973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최소 힙 작성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F148D0-DC55-4578-96A9-5ACAF36C3010}"/>
              </a:ext>
            </a:extLst>
          </p:cNvPr>
          <p:cNvSpPr/>
          <p:nvPr/>
        </p:nvSpPr>
        <p:spPr>
          <a:xfrm>
            <a:off x="753596" y="2654311"/>
            <a:ext cx="2592288" cy="58109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3F7319-C132-483D-8D85-452E9F50B8DC}"/>
              </a:ext>
            </a:extLst>
          </p:cNvPr>
          <p:cNvCxnSpPr>
            <a:cxnSpLocks/>
          </p:cNvCxnSpPr>
          <p:nvPr/>
        </p:nvCxnSpPr>
        <p:spPr>
          <a:xfrm>
            <a:off x="3345884" y="2914036"/>
            <a:ext cx="2267653" cy="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F05DF4-78E5-41FD-BCD3-AE3ECCC26A3B}"/>
              </a:ext>
            </a:extLst>
          </p:cNvPr>
          <p:cNvSpPr/>
          <p:nvPr/>
        </p:nvSpPr>
        <p:spPr>
          <a:xfrm>
            <a:off x="5819119" y="2824239"/>
            <a:ext cx="2054807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최소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힙에서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하나씩 꺼내어 배열에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차곡히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쌓음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463133-1DB6-4884-8947-6F0A3052F56B}"/>
              </a:ext>
            </a:extLst>
          </p:cNvPr>
          <p:cNvSpPr/>
          <p:nvPr/>
        </p:nvSpPr>
        <p:spPr>
          <a:xfrm>
            <a:off x="4932040" y="3999092"/>
            <a:ext cx="3829717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힙 정렬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순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43FDD6E-B9DB-40AF-8F28-71F051E85E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03" b="50566"/>
          <a:stretch/>
        </p:blipFill>
        <p:spPr>
          <a:xfrm>
            <a:off x="395536" y="3999093"/>
            <a:ext cx="4169511" cy="169147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76D6E3-65B5-4BEB-974F-8C33534EC232}"/>
              </a:ext>
            </a:extLst>
          </p:cNvPr>
          <p:cNvSpPr/>
          <p:nvPr/>
        </p:nvSpPr>
        <p:spPr>
          <a:xfrm>
            <a:off x="747092" y="4322220"/>
            <a:ext cx="2592288" cy="51944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E5C2EB-29A6-4423-887C-53DBDBDDB8FF}"/>
              </a:ext>
            </a:extLst>
          </p:cNvPr>
          <p:cNvCxnSpPr>
            <a:cxnSpLocks/>
          </p:cNvCxnSpPr>
          <p:nvPr/>
        </p:nvCxnSpPr>
        <p:spPr>
          <a:xfrm flipV="1">
            <a:off x="3345884" y="4640315"/>
            <a:ext cx="2571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C7628F-B448-465E-AB01-769E997A1C65}"/>
              </a:ext>
            </a:extLst>
          </p:cNvPr>
          <p:cNvSpPr/>
          <p:nvPr/>
        </p:nvSpPr>
        <p:spPr>
          <a:xfrm>
            <a:off x="5607031" y="4457026"/>
            <a:ext cx="2465973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최대 힙 작성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63FEA6-6107-4465-BD7A-69A666DFC6AB}"/>
              </a:ext>
            </a:extLst>
          </p:cNvPr>
          <p:cNvSpPr/>
          <p:nvPr/>
        </p:nvSpPr>
        <p:spPr>
          <a:xfrm>
            <a:off x="747092" y="4956562"/>
            <a:ext cx="2592288" cy="58109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949CA35-9FFC-43A8-BBF4-4CE2719866E6}"/>
              </a:ext>
            </a:extLst>
          </p:cNvPr>
          <p:cNvCxnSpPr>
            <a:cxnSpLocks/>
          </p:cNvCxnSpPr>
          <p:nvPr/>
        </p:nvCxnSpPr>
        <p:spPr>
          <a:xfrm>
            <a:off x="3339380" y="5262802"/>
            <a:ext cx="2267653" cy="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7204D0-2E83-4E9F-8407-4A67CDBF6433}"/>
              </a:ext>
            </a:extLst>
          </p:cNvPr>
          <p:cNvSpPr/>
          <p:nvPr/>
        </p:nvSpPr>
        <p:spPr>
          <a:xfrm>
            <a:off x="5812615" y="5173005"/>
            <a:ext cx="2054807" cy="387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최대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힙에서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하나씩 꺼내어 배열에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차곡히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쌓음</a:t>
            </a:r>
          </a:p>
        </p:txBody>
      </p:sp>
    </p:spTree>
    <p:extLst>
      <p:ext uri="{BB962C8B-B14F-4D97-AF65-F5344CB8AC3E}">
        <p14:creationId xmlns:p14="http://schemas.microsoft.com/office/powerpoint/2010/main" val="520720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1397376" y="1313005"/>
            <a:ext cx="6349248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 함수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2C174DFF-A07F-4032-B90D-C4945335115A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2-3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26AD0F3-BC67-4011-92E9-36C48282C2D5}"/>
              </a:ext>
            </a:extLst>
          </p:cNvPr>
          <p:cNvSpPr txBox="1">
            <a:spLocks/>
          </p:cNvSpPr>
          <p:nvPr/>
        </p:nvSpPr>
        <p:spPr>
          <a:xfrm>
            <a:off x="1062858" y="121724"/>
            <a:ext cx="3108543" cy="61555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400" b="1" kern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/>
              <a:t>프로그램 구현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350939-CA02-4B6F-9568-EAB5E30BC1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2" t="70602" r="47595" b="19882"/>
          <a:stretch/>
        </p:blipFill>
        <p:spPr>
          <a:xfrm>
            <a:off x="2231740" y="1988840"/>
            <a:ext cx="4680520" cy="1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62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2C174DFF-A07F-4032-B90D-C4945335115A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2-4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26AD0F3-BC67-4011-92E9-36C48282C2D5}"/>
              </a:ext>
            </a:extLst>
          </p:cNvPr>
          <p:cNvSpPr txBox="1">
            <a:spLocks/>
          </p:cNvSpPr>
          <p:nvPr/>
        </p:nvSpPr>
        <p:spPr>
          <a:xfrm>
            <a:off x="1062858" y="121724"/>
            <a:ext cx="4110421" cy="61555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400" b="1" kern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/>
              <a:t>출력 화면</a:t>
            </a:r>
            <a:r>
              <a:rPr lang="en-US" altLang="ko-KR" sz="1800" dirty="0"/>
              <a:t>(</a:t>
            </a:r>
            <a:r>
              <a:rPr lang="ko-KR" altLang="en-US" sz="1800" dirty="0"/>
              <a:t>성적 평균 점수순</a:t>
            </a:r>
            <a:r>
              <a:rPr lang="en-US" altLang="ko-KR" sz="1800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F3509B-9BFC-4342-B3E8-37DE0EC796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" r="192"/>
          <a:stretch/>
        </p:blipFill>
        <p:spPr>
          <a:xfrm>
            <a:off x="3878386" y="856200"/>
            <a:ext cx="1387229" cy="25717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DE7910D-765B-403F-B739-FF69FD8106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33" b="2620"/>
          <a:stretch/>
        </p:blipFill>
        <p:spPr>
          <a:xfrm>
            <a:off x="3878464" y="3427949"/>
            <a:ext cx="1387073" cy="27439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B1D6BE7-92B0-450B-9270-79D115BDE97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" r="4053"/>
          <a:stretch/>
        </p:blipFill>
        <p:spPr>
          <a:xfrm>
            <a:off x="3878464" y="6171934"/>
            <a:ext cx="1387073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3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2C174DFF-A07F-4032-B90D-C4945335115A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2-4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26AD0F3-BC67-4011-92E9-36C48282C2D5}"/>
              </a:ext>
            </a:extLst>
          </p:cNvPr>
          <p:cNvSpPr txBox="1">
            <a:spLocks/>
          </p:cNvSpPr>
          <p:nvPr/>
        </p:nvSpPr>
        <p:spPr>
          <a:xfrm>
            <a:off x="1062858" y="121724"/>
            <a:ext cx="2941831" cy="61555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400" b="1" kern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/>
              <a:t>출력 화면</a:t>
            </a:r>
            <a:r>
              <a:rPr lang="en-US" altLang="ko-KR" sz="1800" dirty="0"/>
              <a:t>(</a:t>
            </a:r>
            <a:r>
              <a:rPr lang="ko-KR" altLang="en-US" sz="1800" dirty="0"/>
              <a:t>이름순</a:t>
            </a:r>
            <a:r>
              <a:rPr lang="en-US" altLang="ko-KR" sz="1800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6B483F-E619-4B2D-94BF-9E880F4E34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"/>
          <a:stretch/>
        </p:blipFill>
        <p:spPr>
          <a:xfrm>
            <a:off x="3913448" y="908720"/>
            <a:ext cx="1317104" cy="26095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A68234-5335-42F9-9B57-22D7680B553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9"/>
          <a:stretch/>
        </p:blipFill>
        <p:spPr>
          <a:xfrm>
            <a:off x="3913656" y="3501008"/>
            <a:ext cx="1316689" cy="26095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F1A909-984D-4768-8A8D-601E8D6BF2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563" y="6110536"/>
            <a:ext cx="1368152" cy="9985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842BF3-73C0-43A9-B27D-265C44421923}"/>
              </a:ext>
            </a:extLst>
          </p:cNvPr>
          <p:cNvSpPr/>
          <p:nvPr/>
        </p:nvSpPr>
        <p:spPr>
          <a:xfrm>
            <a:off x="5241438" y="5922356"/>
            <a:ext cx="72008" cy="288032"/>
          </a:xfrm>
          <a:prstGeom prst="rect">
            <a:avLst/>
          </a:prstGeom>
          <a:solidFill>
            <a:srgbClr val="F1F1F1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68B01C-31C5-4B79-832E-C1BC39781A7E}"/>
              </a:ext>
            </a:extLst>
          </p:cNvPr>
          <p:cNvSpPr/>
          <p:nvPr/>
        </p:nvSpPr>
        <p:spPr>
          <a:xfrm>
            <a:off x="3830555" y="5922356"/>
            <a:ext cx="72008" cy="288032"/>
          </a:xfrm>
          <a:prstGeom prst="rect">
            <a:avLst/>
          </a:prstGeom>
          <a:solidFill>
            <a:srgbClr val="F1F1F1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66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무료서식\02\엔딩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82F495-6297-4FC4-9A27-44AA50F06FBF}"/>
              </a:ext>
            </a:extLst>
          </p:cNvPr>
          <p:cNvSpPr txBox="1"/>
          <p:nvPr/>
        </p:nvSpPr>
        <p:spPr>
          <a:xfrm>
            <a:off x="3490614" y="2138114"/>
            <a:ext cx="2162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6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473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무료서식\02\엔딩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674269" y="2138114"/>
            <a:ext cx="3795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9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4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9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64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2518638" cy="615553"/>
          </a:xfrm>
        </p:spPr>
        <p:txBody>
          <a:bodyPr/>
          <a:lstStyle/>
          <a:p>
            <a:r>
              <a:rPr lang="ko-KR" altLang="en-US" dirty="0"/>
              <a:t>허프만 트리</a:t>
            </a:r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E2A3A4AA-6331-4EA9-8B07-53EA7A6006F1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1-2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C3F4B6-DAF5-4A73-8518-574414E23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36712"/>
            <a:ext cx="8678319" cy="577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2276292" y="2090289"/>
            <a:ext cx="6616187" cy="49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5" indent="-171455" latinLnBrk="0">
              <a:spcBef>
                <a:spcPts val="185"/>
              </a:spcBef>
              <a:buFont typeface="Arial" panose="020B0604020202020204" pitchFamily="34" charset="0"/>
              <a:buChar char="•"/>
              <a:tabLst>
                <a:tab pos="65944" algn="l"/>
                <a:tab pos="105510" algn="l"/>
              </a:tabLst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트리와 달리 중복 값을 허용한 채로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MAX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힙과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힙을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계산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944493" y="1761605"/>
            <a:ext cx="1085529" cy="1085526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en-US" altLang="ko-KR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HEAP</a:t>
            </a:r>
            <a:endParaRPr lang="ko-KR" altLang="en-US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944493" y="3038944"/>
            <a:ext cx="1085529" cy="1085526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힙</a:t>
            </a:r>
          </a:p>
        </p:txBody>
      </p:sp>
      <p:sp>
        <p:nvSpPr>
          <p:cNvPr id="114" name="타원 113"/>
          <p:cNvSpPr/>
          <p:nvPr/>
        </p:nvSpPr>
        <p:spPr>
          <a:xfrm>
            <a:off x="944493" y="4316283"/>
            <a:ext cx="1085529" cy="1085526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허프만</a:t>
            </a:r>
          </a:p>
        </p:txBody>
      </p:sp>
      <p:sp>
        <p:nvSpPr>
          <p:cNvPr id="115" name="이등변 삼각형 114"/>
          <p:cNvSpPr/>
          <p:nvPr/>
        </p:nvSpPr>
        <p:spPr>
          <a:xfrm rot="10800000">
            <a:off x="1432835" y="2896305"/>
            <a:ext cx="108844" cy="93831"/>
          </a:xfrm>
          <a:prstGeom prst="triangle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ko-KR" altLang="en-US" sz="1662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276292" y="3257671"/>
            <a:ext cx="661618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5" indent="-171455" latinLnBrk="0">
              <a:spcBef>
                <a:spcPts val="185"/>
              </a:spcBef>
              <a:buFont typeface="Arial" panose="020B0604020202020204" pitchFamily="34" charset="0"/>
              <a:buChar char="•"/>
              <a:tabLst>
                <a:tab pos="65944" algn="l"/>
                <a:tab pos="105510" algn="l"/>
              </a:tabLst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 노드가 자식 노드보다 작거나 같은 상태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5" indent="-171455" latinLnBrk="0">
              <a:spcBef>
                <a:spcPts val="185"/>
              </a:spcBef>
              <a:buFont typeface="Arial" panose="020B0604020202020204" pitchFamily="34" charset="0"/>
              <a:buChar char="•"/>
              <a:tabLst>
                <a:tab pos="65944" algn="l"/>
                <a:tab pos="105510" algn="l"/>
              </a:tabLst>
            </a:pP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 삽입 및 삭제를 반복해 자식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최소값을 구한다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20" name="이등변 삼각형 119"/>
          <p:cNvSpPr/>
          <p:nvPr/>
        </p:nvSpPr>
        <p:spPr>
          <a:xfrm rot="10800000">
            <a:off x="1432836" y="4180623"/>
            <a:ext cx="108844" cy="93831"/>
          </a:xfrm>
          <a:prstGeom prst="triangle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ko-KR" altLang="en-US" sz="1662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3038011" cy="615553"/>
          </a:xfrm>
        </p:spPr>
        <p:txBody>
          <a:bodyPr/>
          <a:lstStyle/>
          <a:p>
            <a:r>
              <a:rPr lang="ko-KR" altLang="en-US" dirty="0"/>
              <a:t>최소 힙 연관성</a:t>
            </a:r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9BB550B4-6144-49E6-A839-15F0263B8CE4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1-2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76292" y="4463999"/>
            <a:ext cx="6616187" cy="790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5" indent="-171455" latinLnBrk="0">
              <a:spcBef>
                <a:spcPts val="185"/>
              </a:spcBef>
              <a:buFont typeface="Arial" panose="020B0604020202020204" pitchFamily="34" charset="0"/>
              <a:buChar char="•"/>
              <a:tabLst>
                <a:tab pos="65944" algn="l"/>
                <a:tab pos="105510" algn="l"/>
              </a:tabLst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힙을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이용하여 빈도수가 낮은 두 서브 트리를 합쳐 하나의 트리를 완성해 나감으로써 허프만 트리를 완성하고 그 트리를 순회하여 허프만 코드를 생성한다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529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4416594" cy="615553"/>
          </a:xfrm>
        </p:spPr>
        <p:txBody>
          <a:bodyPr/>
          <a:lstStyle/>
          <a:p>
            <a:r>
              <a:rPr lang="ko-KR" altLang="en-US" dirty="0"/>
              <a:t>허프만 코드 동작방법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583223" y="3472314"/>
            <a:ext cx="7977554" cy="0"/>
          </a:xfrm>
          <a:prstGeom prst="line">
            <a:avLst/>
          </a:prstGeom>
          <a:ln w="28575">
            <a:solidFill>
              <a:srgbClr val="A2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눈물 방울 38"/>
          <p:cNvSpPr/>
          <p:nvPr/>
        </p:nvSpPr>
        <p:spPr>
          <a:xfrm rot="19059099">
            <a:off x="2259941" y="3863608"/>
            <a:ext cx="1182089" cy="1182089"/>
          </a:xfrm>
          <a:prstGeom prst="teardrop">
            <a:avLst/>
          </a:prstGeom>
          <a:solidFill>
            <a:srgbClr val="A2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눈물 방울 39"/>
          <p:cNvSpPr/>
          <p:nvPr/>
        </p:nvSpPr>
        <p:spPr>
          <a:xfrm rot="19059099">
            <a:off x="5701972" y="3863608"/>
            <a:ext cx="1182089" cy="1182089"/>
          </a:xfrm>
          <a:prstGeom prst="teardrop">
            <a:avLst/>
          </a:prstGeom>
          <a:solidFill>
            <a:srgbClr val="A2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눈물 방울 40"/>
          <p:cNvSpPr/>
          <p:nvPr/>
        </p:nvSpPr>
        <p:spPr>
          <a:xfrm rot="8100000">
            <a:off x="3980956" y="1898039"/>
            <a:ext cx="1182089" cy="1182089"/>
          </a:xfrm>
          <a:prstGeom prst="teardrop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ko-KR" altLang="en-US" sz="1662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눈물 방울 41"/>
          <p:cNvSpPr/>
          <p:nvPr/>
        </p:nvSpPr>
        <p:spPr>
          <a:xfrm rot="8100000">
            <a:off x="592723" y="1898037"/>
            <a:ext cx="1182089" cy="1182089"/>
          </a:xfrm>
          <a:prstGeom prst="teardrop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ko-KR" altLang="en-US" sz="1662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눈물 방울 42"/>
          <p:cNvSpPr/>
          <p:nvPr/>
        </p:nvSpPr>
        <p:spPr>
          <a:xfrm rot="8100000">
            <a:off x="7364188" y="1898037"/>
            <a:ext cx="1182089" cy="1182089"/>
          </a:xfrm>
          <a:prstGeom prst="teardrop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ko-KR" altLang="en-US" sz="1662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498315" y="3398629"/>
            <a:ext cx="147371" cy="147371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801697" y="3398629"/>
            <a:ext cx="147371" cy="147371"/>
          </a:xfrm>
          <a:prstGeom prst="ellipse">
            <a:avLst/>
          </a:prstGeom>
          <a:solidFill>
            <a:srgbClr val="A2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082" y="3398629"/>
            <a:ext cx="147371" cy="147371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265260" y="3398629"/>
            <a:ext cx="147371" cy="147371"/>
          </a:xfrm>
          <a:prstGeom prst="ellipse">
            <a:avLst/>
          </a:prstGeom>
          <a:solidFill>
            <a:srgbClr val="A2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881547" y="3398629"/>
            <a:ext cx="147371" cy="147371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177586" y="3699720"/>
            <a:ext cx="1804900" cy="100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400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왼쪽 간선에 </a:t>
            </a:r>
            <a:r>
              <a:rPr lang="en-US" altLang="ko-KR" sz="1400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</a:p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400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오른쪽 간선에 </a:t>
            </a:r>
            <a:r>
              <a:rPr lang="en-US" altLang="ko-KR" sz="1400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1400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부여</a:t>
            </a:r>
            <a:endParaRPr lang="en-US" altLang="ko-KR" sz="1400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57450" y="2220728"/>
            <a:ext cx="1029100" cy="604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62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허프만 트리 생성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69218" y="2220728"/>
            <a:ext cx="1029100" cy="604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62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빈도수 검출</a:t>
            </a:r>
            <a:endParaRPr lang="en-US" altLang="ko-KR" sz="1662" b="1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440683" y="2220728"/>
            <a:ext cx="1029100" cy="604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62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 후 출력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337271" y="4101553"/>
            <a:ext cx="1029100" cy="604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62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힙 생성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778466" y="4203022"/>
            <a:ext cx="1029100" cy="604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62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순회하여 허프만 코드 생성</a:t>
            </a:r>
            <a:endParaRPr lang="en-US" altLang="ko-KR" sz="1662" b="1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이등변 삼각형 28"/>
          <p:cNvSpPr/>
          <p:nvPr/>
        </p:nvSpPr>
        <p:spPr>
          <a:xfrm rot="5400000">
            <a:off x="8453902" y="3300171"/>
            <a:ext cx="237740" cy="351383"/>
          </a:xfrm>
          <a:prstGeom prst="triangle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5">
            <a:extLst>
              <a:ext uri="{FF2B5EF4-FFF2-40B4-BE49-F238E27FC236}">
                <a16:creationId xmlns:a16="http://schemas.microsoft.com/office/drawing/2014/main" id="{9BE98C26-76E2-49F7-A3A1-DFF3D579188A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46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1015517" y="1161464"/>
            <a:ext cx="7112973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구조체 및 상수 정의</a:t>
            </a:r>
            <a:endParaRPr lang="en-US" altLang="ko-KR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3608680" cy="615553"/>
          </a:xfrm>
        </p:spPr>
        <p:txBody>
          <a:bodyPr/>
          <a:lstStyle/>
          <a:p>
            <a:r>
              <a:rPr lang="ko-KR" altLang="en-US" dirty="0"/>
              <a:t>추가 구현 및 동작</a:t>
            </a:r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2C174DFF-A07F-4032-B90D-C4945335115A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98450"/>
            <a:ext cx="3087046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640" y="1998451"/>
            <a:ext cx="4462800" cy="39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50994"/>
            <a:ext cx="3087046" cy="264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07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1015517" y="1161464"/>
            <a:ext cx="7112973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동작</a:t>
            </a:r>
            <a:endParaRPr lang="en-US" altLang="ko-KR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3608680" cy="615553"/>
          </a:xfrm>
        </p:spPr>
        <p:txBody>
          <a:bodyPr/>
          <a:lstStyle/>
          <a:p>
            <a:r>
              <a:rPr lang="ko-KR" altLang="en-US" dirty="0"/>
              <a:t>추가 구현 및 동작</a:t>
            </a:r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2C174DFF-A07F-4032-B90D-C4945335115A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73" y="2018818"/>
            <a:ext cx="3923235" cy="327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224" y="2018819"/>
            <a:ext cx="4070803" cy="37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13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1015517" y="1161464"/>
            <a:ext cx="7112973" cy="38780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846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빈도수 검출</a:t>
            </a:r>
            <a:endParaRPr lang="en-US" altLang="ko-KR" sz="184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3608680" cy="615553"/>
          </a:xfrm>
        </p:spPr>
        <p:txBody>
          <a:bodyPr/>
          <a:lstStyle/>
          <a:p>
            <a:r>
              <a:rPr lang="ko-KR" altLang="en-US" dirty="0"/>
              <a:t>추가 구현 및 동작</a:t>
            </a:r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2C174DFF-A07F-4032-B90D-C4945335115A}"/>
              </a:ext>
            </a:extLst>
          </p:cNvPr>
          <p:cNvSpPr txBox="1">
            <a:spLocks/>
          </p:cNvSpPr>
          <p:nvPr/>
        </p:nvSpPr>
        <p:spPr>
          <a:xfrm>
            <a:off x="395536" y="282134"/>
            <a:ext cx="5760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819" y="2041941"/>
            <a:ext cx="3099031" cy="347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517" y="2041941"/>
            <a:ext cx="3349802" cy="32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516" y="2469325"/>
            <a:ext cx="3357437" cy="32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516" y="2978045"/>
            <a:ext cx="3357437" cy="76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CABFE2C-B963-4ED3-AC14-0585890D9967}"/>
              </a:ext>
            </a:extLst>
          </p:cNvPr>
          <p:cNvSpPr/>
          <p:nvPr/>
        </p:nvSpPr>
        <p:spPr>
          <a:xfrm>
            <a:off x="2208167" y="2527429"/>
            <a:ext cx="2694194" cy="3975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901CAED-6048-4DB0-9C83-9E1D83E90C3A}"/>
              </a:ext>
            </a:extLst>
          </p:cNvPr>
          <p:cNvCxnSpPr>
            <a:cxnSpLocks/>
          </p:cNvCxnSpPr>
          <p:nvPr/>
        </p:nvCxnSpPr>
        <p:spPr>
          <a:xfrm flipH="1">
            <a:off x="1689937" y="2734820"/>
            <a:ext cx="518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E8A1B4-0432-4474-A711-4BAF87EDF04B}"/>
              </a:ext>
            </a:extLst>
          </p:cNvPr>
          <p:cNvSpPr/>
          <p:nvPr/>
        </p:nvSpPr>
        <p:spPr>
          <a:xfrm>
            <a:off x="347332" y="2342588"/>
            <a:ext cx="1334120" cy="123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입력된 문자를 인덱스로 설정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해당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인덱스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값을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씩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증가시켜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빈도수를 센다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B81E28-F754-432C-9A82-011896F94FC7}"/>
              </a:ext>
            </a:extLst>
          </p:cNvPr>
          <p:cNvSpPr/>
          <p:nvPr/>
        </p:nvSpPr>
        <p:spPr>
          <a:xfrm>
            <a:off x="2208167" y="3746982"/>
            <a:ext cx="2660511" cy="155422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906DA57-558E-4B82-991E-E9D6D711CA78}"/>
              </a:ext>
            </a:extLst>
          </p:cNvPr>
          <p:cNvCxnSpPr>
            <a:cxnSpLocks/>
          </p:cNvCxnSpPr>
          <p:nvPr/>
        </p:nvCxnSpPr>
        <p:spPr>
          <a:xfrm>
            <a:off x="4868678" y="4581128"/>
            <a:ext cx="651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C1BB8D-5E13-41C2-AA49-FBF6FC44659D}"/>
              </a:ext>
            </a:extLst>
          </p:cNvPr>
          <p:cNvSpPr/>
          <p:nvPr/>
        </p:nvSpPr>
        <p:spPr>
          <a:xfrm>
            <a:off x="5554037" y="4495303"/>
            <a:ext cx="2906395" cy="1237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최초로 빈도수를 받은 배열은 알파벳 뿐 아니라 다른 것도 포함되어 있으므로 알파벳 외의 문자는 제외하여 키 값과 빈도수를 데이터필드로 하는 배열 자료구조에 저장한다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70147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1060</Words>
  <Application>Microsoft Office PowerPoint</Application>
  <PresentationFormat>화면 슬라이드 쇼(4:3)</PresentationFormat>
  <Paragraphs>276</Paragraphs>
  <Slides>39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나눔맑은고딕</vt:lpstr>
      <vt:lpstr>나눔바른고딕</vt:lpstr>
      <vt:lpstr>맑은 고딕</vt:lpstr>
      <vt:lpstr>Arial</vt:lpstr>
      <vt:lpstr>Office 테마</vt:lpstr>
      <vt:lpstr>PowerPoint 프레젠테이션</vt:lpstr>
      <vt:lpstr>목 차</vt:lpstr>
      <vt:lpstr>허프만 코드란?</vt:lpstr>
      <vt:lpstr>허프만 트리</vt:lpstr>
      <vt:lpstr>최소 힙 연관성</vt:lpstr>
      <vt:lpstr>허프만 코드 동작방법</vt:lpstr>
      <vt:lpstr>추가 구현 및 동작</vt:lpstr>
      <vt:lpstr>추가 구현 및 동작</vt:lpstr>
      <vt:lpstr>추가 구현 및 동작</vt:lpstr>
      <vt:lpstr>추가 구현 및 동작</vt:lpstr>
      <vt:lpstr>추가 구현 및 동작</vt:lpstr>
      <vt:lpstr>추가 구현 및 동작</vt:lpstr>
      <vt:lpstr>추가 구현 및 동작</vt:lpstr>
      <vt:lpstr>추가 구현 및 동작</vt:lpstr>
      <vt:lpstr>추가 구현 및 동작</vt:lpstr>
      <vt:lpstr>추가 구현 및 동작</vt:lpstr>
      <vt:lpstr>추가 구현 및 동작</vt:lpstr>
      <vt:lpstr>추가 구현 및 동작</vt:lpstr>
      <vt:lpstr>추가 구현 및 동작</vt:lpstr>
      <vt:lpstr>추가 구현 및 동작</vt:lpstr>
      <vt:lpstr>추가 구현 및 동작</vt:lpstr>
      <vt:lpstr>추가 구현 및 동작</vt:lpstr>
      <vt:lpstr>허프만 코드 실행화면</vt:lpstr>
      <vt:lpstr>힙(Heap)</vt:lpstr>
      <vt:lpstr>힙(Heap)</vt:lpstr>
      <vt:lpstr>PowerPoint 프레젠테이션</vt:lpstr>
      <vt:lpstr>PowerPoint 프레젠테이션</vt:lpstr>
      <vt:lpstr>프로그램 구현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kwon</dc:creator>
  <cp:lastModifiedBy>전유미</cp:lastModifiedBy>
  <cp:revision>130</cp:revision>
  <dcterms:created xsi:type="dcterms:W3CDTF">2011-12-20T05:38:13Z</dcterms:created>
  <dcterms:modified xsi:type="dcterms:W3CDTF">2018-05-17T14:37:23Z</dcterms:modified>
</cp:coreProperties>
</file>