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7" r:id="rId24"/>
    <p:sldId id="285" r:id="rId25"/>
    <p:sldId id="278" r:id="rId26"/>
    <p:sldId id="279" r:id="rId27"/>
    <p:sldId id="280" r:id="rId28"/>
    <p:sldId id="286" r:id="rId29"/>
    <p:sldId id="281" r:id="rId30"/>
    <p:sldId id="282" r:id="rId31"/>
    <p:sldId id="287" r:id="rId32"/>
    <p:sldId id="283" r:id="rId33"/>
  </p:sldIdLst>
  <p:sldSz cx="12192000" cy="6858000"/>
  <p:notesSz cx="6797675" cy="987425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96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de-DE" sz="1800" b="0" strike="noStrike" spc="-1">
                <a:solidFill>
                  <a:srgbClr val="000000"/>
                </a:solidFill>
                <a:latin typeface="Calibri"/>
              </a:rPr>
              <a:t>Click to move the slide</a:t>
            </a:r>
          </a:p>
        </p:txBody>
      </p:sp>
      <p:sp>
        <p:nvSpPr>
          <p:cNvPr id="7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GB" sz="2000" b="0" strike="noStrike" spc="-1">
                <a:latin typeface="Arial"/>
              </a:rPr>
              <a:t>Click to edit the notes format</a:t>
            </a:r>
          </a:p>
        </p:txBody>
      </p:sp>
      <p:sp>
        <p:nvSpPr>
          <p:cNvPr id="7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GB" sz="1400" b="0" strike="noStrike" spc="-1">
                <a:latin typeface="Times New Roman"/>
              </a:rPr>
              <a:t>&lt;header&gt;</a:t>
            </a:r>
          </a:p>
        </p:txBody>
      </p:sp>
      <p:sp>
        <p:nvSpPr>
          <p:cNvPr id="80"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buNone/>
            </a:pPr>
            <a:r>
              <a:rPr lang="en-GB" sz="1400" b="0" strike="noStrike" spc="-1">
                <a:latin typeface="Times New Roman"/>
              </a:rPr>
              <a:t>&lt;date/time&gt;</a:t>
            </a:r>
          </a:p>
        </p:txBody>
      </p:sp>
      <p:sp>
        <p:nvSpPr>
          <p:cNvPr id="81"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en-GB" sz="1400" b="0" strike="noStrike" spc="-1">
                <a:latin typeface="Times New Roman"/>
              </a:rPr>
              <a:t>&lt;footer&gt;</a:t>
            </a:r>
          </a:p>
        </p:txBody>
      </p:sp>
      <p:sp>
        <p:nvSpPr>
          <p:cNvPr id="82"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buNone/>
            </a:pPr>
            <a:fld id="{A901C94D-0AE2-4262-A285-1CEF068931E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laceHolder 1"/>
          <p:cNvSpPr>
            <a:spLocks noGrp="1" noRot="1" noChangeAspect="1"/>
          </p:cNvSpPr>
          <p:nvPr>
            <p:ph type="sldImg"/>
          </p:nvPr>
        </p:nvSpPr>
        <p:spPr>
          <a:xfrm>
            <a:off x="438150" y="1235075"/>
            <a:ext cx="5921375" cy="3332163"/>
          </a:xfrm>
          <a:prstGeom prst="rect">
            <a:avLst/>
          </a:prstGeom>
          <a:ln w="0">
            <a:noFill/>
          </a:ln>
        </p:spPr>
      </p:sp>
      <p:sp>
        <p:nvSpPr>
          <p:cNvPr id="486"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487"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FB28FFA4-B3E5-404B-8002-B1A2C2A1690A}" type="slidenum">
              <a:rPr lang="de-CH" sz="1200" b="0" strike="noStrike" spc="-1">
                <a:latin typeface="Times New Roman"/>
              </a:rPr>
              <a:t>2</a:t>
            </a:fld>
            <a:endParaRPr lang="en-GB"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laceHolder 1"/>
          <p:cNvSpPr>
            <a:spLocks noGrp="1" noRot="1" noChangeAspect="1"/>
          </p:cNvSpPr>
          <p:nvPr>
            <p:ph type="sldImg"/>
          </p:nvPr>
        </p:nvSpPr>
        <p:spPr>
          <a:xfrm>
            <a:off x="438150" y="1235075"/>
            <a:ext cx="5921375" cy="3332163"/>
          </a:xfrm>
          <a:prstGeom prst="rect">
            <a:avLst/>
          </a:prstGeom>
          <a:ln w="0">
            <a:noFill/>
          </a:ln>
        </p:spPr>
      </p:sp>
      <p:sp>
        <p:nvSpPr>
          <p:cNvPr id="510"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11"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2322F955-50FA-400D-BC0A-9810C07FE100}" type="slidenum">
              <a:rPr lang="de-CH" sz="1200" b="0" strike="noStrike" spc="-1">
                <a:latin typeface="Times New Roman"/>
              </a:rPr>
              <a:t>11</a:t>
            </a:fld>
            <a:endParaRPr lang="en-GB"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PlaceHolder 1"/>
          <p:cNvSpPr>
            <a:spLocks noGrp="1" noRot="1" noChangeAspect="1"/>
          </p:cNvSpPr>
          <p:nvPr>
            <p:ph type="sldImg"/>
          </p:nvPr>
        </p:nvSpPr>
        <p:spPr>
          <a:xfrm>
            <a:off x="438150" y="1235075"/>
            <a:ext cx="5921375" cy="3332163"/>
          </a:xfrm>
          <a:prstGeom prst="rect">
            <a:avLst/>
          </a:prstGeom>
          <a:ln w="0">
            <a:noFill/>
          </a:ln>
        </p:spPr>
      </p:sp>
      <p:sp>
        <p:nvSpPr>
          <p:cNvPr id="516"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17"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BB231513-2F58-4DFF-9BAE-F765237F77C1}" type="slidenum">
              <a:rPr lang="de-CH" sz="1200" b="0" strike="noStrike" spc="-1">
                <a:latin typeface="Times New Roman"/>
              </a:rPr>
              <a:t>12</a:t>
            </a:fld>
            <a:endParaRPr lang="en-GB"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noRot="1" noChangeAspect="1"/>
          </p:cNvSpPr>
          <p:nvPr>
            <p:ph type="sldImg"/>
          </p:nvPr>
        </p:nvSpPr>
        <p:spPr>
          <a:xfrm>
            <a:off x="438150" y="1235075"/>
            <a:ext cx="5921375" cy="3332163"/>
          </a:xfrm>
          <a:prstGeom prst="rect">
            <a:avLst/>
          </a:prstGeom>
          <a:ln w="0">
            <a:noFill/>
          </a:ln>
        </p:spPr>
      </p:sp>
      <p:sp>
        <p:nvSpPr>
          <p:cNvPr id="519"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20"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FAA25AA2-71B1-48B9-BF29-F5FD6BB6A888}" type="slidenum">
              <a:rPr lang="de-CH" sz="1200" b="0" strike="noStrike" spc="-1">
                <a:latin typeface="Times New Roman"/>
              </a:rPr>
              <a:t>13</a:t>
            </a:fld>
            <a:endParaRPr lang="en-GB"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noRot="1" noChangeAspect="1"/>
          </p:cNvSpPr>
          <p:nvPr>
            <p:ph type="sldImg"/>
          </p:nvPr>
        </p:nvSpPr>
        <p:spPr>
          <a:xfrm>
            <a:off x="438150" y="1235075"/>
            <a:ext cx="5921375" cy="3332163"/>
          </a:xfrm>
          <a:prstGeom prst="rect">
            <a:avLst/>
          </a:prstGeom>
          <a:ln w="0">
            <a:noFill/>
          </a:ln>
        </p:spPr>
      </p:sp>
      <p:sp>
        <p:nvSpPr>
          <p:cNvPr id="522"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23"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4ACA309E-40F2-4B70-BC74-CB5879F2063A}" type="slidenum">
              <a:rPr lang="de-CH" sz="1200" b="0" strike="noStrike" spc="-1">
                <a:latin typeface="Times New Roman"/>
              </a:rPr>
              <a:t>14</a:t>
            </a:fld>
            <a:endParaRPr lang="en-GB"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438150" y="1235075"/>
            <a:ext cx="5921375" cy="3332163"/>
          </a:xfrm>
          <a:prstGeom prst="rect">
            <a:avLst/>
          </a:prstGeom>
          <a:ln w="0">
            <a:noFill/>
          </a:ln>
        </p:spPr>
      </p:sp>
      <p:sp>
        <p:nvSpPr>
          <p:cNvPr id="525"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26"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4F381B03-2412-43D4-9CAA-2912642BF87D}" type="slidenum">
              <a:rPr lang="de-CH" sz="1200" b="0" strike="noStrike" spc="-1">
                <a:latin typeface="Times New Roman"/>
              </a:rPr>
              <a:t>15</a:t>
            </a:fld>
            <a:endParaRPr lang="en-GB"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noRot="1" noChangeAspect="1"/>
          </p:cNvSpPr>
          <p:nvPr>
            <p:ph type="sldImg"/>
          </p:nvPr>
        </p:nvSpPr>
        <p:spPr>
          <a:xfrm>
            <a:off x="438120" y="1235160"/>
            <a:ext cx="5920920" cy="3331800"/>
          </a:xfrm>
          <a:prstGeom prst="rect">
            <a:avLst/>
          </a:prstGeom>
          <a:ln w="0">
            <a:noFill/>
          </a:ln>
        </p:spPr>
      </p:sp>
      <p:sp>
        <p:nvSpPr>
          <p:cNvPr id="528"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29"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F4C3D221-D5E5-4DDF-ADE7-825935708D85}" type="slidenum">
              <a:rPr lang="de-CH" sz="1200" b="0" strike="noStrike" spc="-1">
                <a:latin typeface="Times New Roman"/>
              </a:rPr>
              <a:t>16</a:t>
            </a:fld>
            <a:endParaRPr lang="en-GB"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noRot="1" noChangeAspect="1"/>
          </p:cNvSpPr>
          <p:nvPr>
            <p:ph type="sldImg"/>
          </p:nvPr>
        </p:nvSpPr>
        <p:spPr>
          <a:xfrm>
            <a:off x="438150" y="1235075"/>
            <a:ext cx="5921375" cy="3332163"/>
          </a:xfrm>
          <a:prstGeom prst="rect">
            <a:avLst/>
          </a:prstGeom>
          <a:ln w="0">
            <a:noFill/>
          </a:ln>
        </p:spPr>
      </p:sp>
      <p:sp>
        <p:nvSpPr>
          <p:cNvPr id="531"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32"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464E7A70-198E-430A-900C-5D3A772BF3A9}" type="slidenum">
              <a:rPr lang="de-CH" sz="1200" b="0" strike="noStrike" spc="-1">
                <a:latin typeface="Times New Roman"/>
              </a:rPr>
              <a:t>17</a:t>
            </a:fld>
            <a:endParaRPr lang="en-GB"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noRot="1" noChangeAspect="1"/>
          </p:cNvSpPr>
          <p:nvPr>
            <p:ph type="sldImg"/>
          </p:nvPr>
        </p:nvSpPr>
        <p:spPr>
          <a:xfrm>
            <a:off x="438150" y="1235075"/>
            <a:ext cx="5921375" cy="3332163"/>
          </a:xfrm>
          <a:prstGeom prst="rect">
            <a:avLst/>
          </a:prstGeom>
          <a:ln w="0">
            <a:noFill/>
          </a:ln>
        </p:spPr>
      </p:sp>
      <p:sp>
        <p:nvSpPr>
          <p:cNvPr id="534"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35"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5A4D2F2E-7D19-4CF0-B0B3-B5EA18E9AD3B}" type="slidenum">
              <a:rPr lang="de-CH" sz="1200" b="0" strike="noStrike" spc="-1">
                <a:latin typeface="Times New Roman"/>
              </a:rPr>
              <a:t>18</a:t>
            </a:fld>
            <a:endParaRPr lang="en-GB"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noRot="1" noChangeAspect="1"/>
          </p:cNvSpPr>
          <p:nvPr>
            <p:ph type="sldImg"/>
          </p:nvPr>
        </p:nvSpPr>
        <p:spPr>
          <a:xfrm>
            <a:off x="438150" y="1235075"/>
            <a:ext cx="5921375" cy="3332163"/>
          </a:xfrm>
          <a:prstGeom prst="rect">
            <a:avLst/>
          </a:prstGeom>
          <a:ln w="0">
            <a:noFill/>
          </a:ln>
        </p:spPr>
      </p:sp>
      <p:sp>
        <p:nvSpPr>
          <p:cNvPr id="540"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41"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CEB27F02-B308-4AF8-8C1C-80808B39D5A4}" type="slidenum">
              <a:rPr lang="de-CH" sz="1200" b="0" strike="noStrike" spc="-1">
                <a:latin typeface="Times New Roman"/>
              </a:rPr>
              <a:t>19</a:t>
            </a:fld>
            <a:endParaRPr lang="en-GB"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438150" y="1235075"/>
            <a:ext cx="5921375" cy="3332163"/>
          </a:xfrm>
          <a:prstGeom prst="rect">
            <a:avLst/>
          </a:prstGeom>
          <a:ln w="0">
            <a:noFill/>
          </a:ln>
        </p:spPr>
      </p:sp>
      <p:sp>
        <p:nvSpPr>
          <p:cNvPr id="537"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38"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C5D08B68-4301-4403-9F64-9F2444927359}" type="slidenum">
              <a:rPr lang="de-CH" sz="1200" b="0" strike="noStrike" spc="-1">
                <a:latin typeface="Times New Roman"/>
              </a:rPr>
              <a:t>20</a:t>
            </a:fld>
            <a:endParaRPr lang="en-GB"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laceHolder 1"/>
          <p:cNvSpPr>
            <a:spLocks noGrp="1" noRot="1" noChangeAspect="1"/>
          </p:cNvSpPr>
          <p:nvPr>
            <p:ph type="sldImg"/>
          </p:nvPr>
        </p:nvSpPr>
        <p:spPr>
          <a:xfrm>
            <a:off x="438120" y="1235160"/>
            <a:ext cx="5920920" cy="3331800"/>
          </a:xfrm>
          <a:prstGeom prst="rect">
            <a:avLst/>
          </a:prstGeom>
          <a:ln w="0">
            <a:noFill/>
          </a:ln>
        </p:spPr>
      </p:sp>
      <p:sp>
        <p:nvSpPr>
          <p:cNvPr id="489"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490"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07D6E34B-B1E2-4842-8401-440070D39833}" type="slidenum">
              <a:rPr lang="de-CH" sz="1200" b="0" strike="noStrike" spc="-1">
                <a:latin typeface="Times New Roman"/>
              </a:rPr>
              <a:t>3</a:t>
            </a:fld>
            <a:endParaRPr lang="en-GB"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438150" y="1235075"/>
            <a:ext cx="5921375" cy="3332163"/>
          </a:xfrm>
          <a:prstGeom prst="rect">
            <a:avLst/>
          </a:prstGeom>
          <a:ln w="0">
            <a:noFill/>
          </a:ln>
        </p:spPr>
      </p:sp>
      <p:sp>
        <p:nvSpPr>
          <p:cNvPr id="543"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44"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FB28238C-64CD-4A72-830A-F1D220AD0624}" type="slidenum">
              <a:rPr lang="de-CH" sz="1200" b="0" strike="noStrike" spc="-1">
                <a:latin typeface="Times New Roman"/>
              </a:rPr>
              <a:t>21</a:t>
            </a:fld>
            <a:endParaRPr lang="en-GB"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noRot="1" noChangeAspect="1"/>
          </p:cNvSpPr>
          <p:nvPr>
            <p:ph type="sldImg"/>
          </p:nvPr>
        </p:nvSpPr>
        <p:spPr>
          <a:xfrm>
            <a:off x="438150" y="1235075"/>
            <a:ext cx="5921375" cy="3332163"/>
          </a:xfrm>
          <a:prstGeom prst="rect">
            <a:avLst/>
          </a:prstGeom>
          <a:ln w="0">
            <a:noFill/>
          </a:ln>
        </p:spPr>
      </p:sp>
      <p:sp>
        <p:nvSpPr>
          <p:cNvPr id="546"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47"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207BCDEE-124E-4CAB-9665-D79E95C4819B}" type="slidenum">
              <a:rPr lang="de-CH" sz="1200" b="0" strike="noStrike" spc="-1">
                <a:latin typeface="Times New Roman"/>
              </a:rPr>
              <a:t>22</a:t>
            </a:fld>
            <a:endParaRPr lang="en-GB"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438150" y="1235075"/>
            <a:ext cx="5921375" cy="3332163"/>
          </a:xfrm>
          <a:prstGeom prst="rect">
            <a:avLst/>
          </a:prstGeom>
          <a:ln w="0">
            <a:noFill/>
          </a:ln>
        </p:spPr>
      </p:sp>
      <p:sp>
        <p:nvSpPr>
          <p:cNvPr id="549"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50"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7EDCAC26-46C0-48D9-9544-B1C25BE9E245}" type="slidenum">
              <a:rPr lang="de-CH" sz="1200" b="0" strike="noStrike" spc="-1">
                <a:latin typeface="Times New Roman"/>
              </a:rPr>
              <a:t>23</a:t>
            </a:fld>
            <a:endParaRPr lang="en-GB" sz="1200" b="0" strike="noStrike" spc="-1">
              <a:latin typeface="Times New Roman"/>
            </a:endParaRPr>
          </a:p>
        </p:txBody>
      </p:sp>
    </p:spTree>
    <p:extLst>
      <p:ext uri="{BB962C8B-B14F-4D97-AF65-F5344CB8AC3E}">
        <p14:creationId xmlns:p14="http://schemas.microsoft.com/office/powerpoint/2010/main" val="280496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438150" y="1235075"/>
            <a:ext cx="5921375" cy="3332163"/>
          </a:xfrm>
          <a:prstGeom prst="rect">
            <a:avLst/>
          </a:prstGeom>
          <a:ln w="0">
            <a:noFill/>
          </a:ln>
        </p:spPr>
      </p:sp>
      <p:sp>
        <p:nvSpPr>
          <p:cNvPr id="549"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50"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7EDCAC26-46C0-48D9-9544-B1C25BE9E245}" type="slidenum">
              <a:rPr lang="de-CH" sz="1200" b="0" strike="noStrike" spc="-1">
                <a:latin typeface="Times New Roman"/>
              </a:rPr>
              <a:t>24</a:t>
            </a:fld>
            <a:endParaRPr lang="en-GB"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PlaceHolder 1"/>
          <p:cNvSpPr>
            <a:spLocks noGrp="1" noRot="1" noChangeAspect="1"/>
          </p:cNvSpPr>
          <p:nvPr>
            <p:ph type="sldImg"/>
          </p:nvPr>
        </p:nvSpPr>
        <p:spPr>
          <a:xfrm>
            <a:off x="438150" y="1235075"/>
            <a:ext cx="5921375" cy="3332163"/>
          </a:xfrm>
          <a:prstGeom prst="rect">
            <a:avLst/>
          </a:prstGeom>
          <a:ln w="0">
            <a:noFill/>
          </a:ln>
        </p:spPr>
      </p:sp>
      <p:sp>
        <p:nvSpPr>
          <p:cNvPr id="552"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53"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3AF35893-C427-4BC5-9772-F1CD12698FB5}" type="slidenum">
              <a:rPr lang="de-CH" sz="1200" b="0" strike="noStrike" spc="-1">
                <a:latin typeface="Times New Roman"/>
              </a:rPr>
              <a:t>25</a:t>
            </a:fld>
            <a:endParaRPr lang="en-GB"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438150" y="1235075"/>
            <a:ext cx="5921375" cy="3332163"/>
          </a:xfrm>
          <a:prstGeom prst="rect">
            <a:avLst/>
          </a:prstGeom>
          <a:ln w="0">
            <a:noFill/>
          </a:ln>
        </p:spPr>
      </p:sp>
      <p:sp>
        <p:nvSpPr>
          <p:cNvPr id="555"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56"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BD97AA76-5B4D-4469-9190-0BC38CC99332}" type="slidenum">
              <a:rPr lang="de-CH" sz="1200" b="0" strike="noStrike" spc="-1">
                <a:latin typeface="Times New Roman"/>
              </a:rPr>
              <a:t>26</a:t>
            </a:fld>
            <a:endParaRPr lang="en-GB"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438150" y="1235075"/>
            <a:ext cx="5921375" cy="3332163"/>
          </a:xfrm>
          <a:prstGeom prst="rect">
            <a:avLst/>
          </a:prstGeom>
          <a:ln w="0">
            <a:noFill/>
          </a:ln>
        </p:spPr>
      </p:sp>
      <p:sp>
        <p:nvSpPr>
          <p:cNvPr id="555"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56"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BD97AA76-5B4D-4469-9190-0BC38CC99332}" type="slidenum">
              <a:rPr lang="de-CH" sz="1200" b="0" strike="noStrike" spc="-1">
                <a:latin typeface="Times New Roman"/>
              </a:rPr>
              <a:t>27</a:t>
            </a:fld>
            <a:endParaRPr lang="en-GB" sz="1200" b="0" strike="noStrike" spc="-1">
              <a:latin typeface="Times New Roman"/>
            </a:endParaRPr>
          </a:p>
        </p:txBody>
      </p:sp>
    </p:spTree>
    <p:extLst>
      <p:ext uri="{BB962C8B-B14F-4D97-AF65-F5344CB8AC3E}">
        <p14:creationId xmlns:p14="http://schemas.microsoft.com/office/powerpoint/2010/main" val="263731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noRot="1" noChangeAspect="1"/>
          </p:cNvSpPr>
          <p:nvPr>
            <p:ph type="sldImg"/>
          </p:nvPr>
        </p:nvSpPr>
        <p:spPr>
          <a:xfrm>
            <a:off x="438150" y="1235075"/>
            <a:ext cx="5921375" cy="3332163"/>
          </a:xfrm>
          <a:prstGeom prst="rect">
            <a:avLst/>
          </a:prstGeom>
          <a:ln w="0">
            <a:noFill/>
          </a:ln>
        </p:spPr>
      </p:sp>
      <p:sp>
        <p:nvSpPr>
          <p:cNvPr id="558"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59"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C048AE01-BB7B-4589-BA0C-25475CC28F89}" type="slidenum">
              <a:rPr lang="de-CH" sz="1200" b="0" strike="noStrike" spc="-1">
                <a:latin typeface="Times New Roman"/>
              </a:rPr>
              <a:t>28</a:t>
            </a:fld>
            <a:endParaRPr lang="en-GB"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438150" y="1235075"/>
            <a:ext cx="5921375" cy="3332163"/>
          </a:xfrm>
          <a:prstGeom prst="rect">
            <a:avLst/>
          </a:prstGeom>
          <a:ln w="0">
            <a:noFill/>
          </a:ln>
        </p:spPr>
      </p:sp>
      <p:sp>
        <p:nvSpPr>
          <p:cNvPr id="561"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62"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28C98FDB-9606-4E50-B318-819E335B8EDF}" type="slidenum">
              <a:rPr lang="de-CH" sz="1200" b="0" strike="noStrike" spc="-1">
                <a:latin typeface="Times New Roman"/>
              </a:rPr>
              <a:t>29</a:t>
            </a:fld>
            <a:endParaRPr lang="en-GB"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438150" y="1235075"/>
            <a:ext cx="5921375" cy="3332163"/>
          </a:xfrm>
          <a:prstGeom prst="rect">
            <a:avLst/>
          </a:prstGeom>
          <a:ln w="0">
            <a:noFill/>
          </a:ln>
        </p:spPr>
      </p:sp>
      <p:sp>
        <p:nvSpPr>
          <p:cNvPr id="561"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62"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28C98FDB-9606-4E50-B318-819E335B8EDF}" type="slidenum">
              <a:rPr lang="de-CH" sz="1200" b="0" strike="noStrike" spc="-1">
                <a:latin typeface="Times New Roman"/>
              </a:rPr>
              <a:t>30</a:t>
            </a:fld>
            <a:endParaRPr lang="en-GB" sz="1200" b="0" strike="noStrike" spc="-1">
              <a:latin typeface="Times New Roman"/>
            </a:endParaRPr>
          </a:p>
        </p:txBody>
      </p:sp>
    </p:spTree>
    <p:extLst>
      <p:ext uri="{BB962C8B-B14F-4D97-AF65-F5344CB8AC3E}">
        <p14:creationId xmlns:p14="http://schemas.microsoft.com/office/powerpoint/2010/main" val="313376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noRot="1" noChangeAspect="1"/>
          </p:cNvSpPr>
          <p:nvPr>
            <p:ph type="sldImg"/>
          </p:nvPr>
        </p:nvSpPr>
        <p:spPr>
          <a:xfrm>
            <a:off x="438120" y="1235160"/>
            <a:ext cx="5920920" cy="3331800"/>
          </a:xfrm>
          <a:prstGeom prst="rect">
            <a:avLst/>
          </a:prstGeom>
          <a:ln w="0">
            <a:noFill/>
          </a:ln>
        </p:spPr>
      </p:sp>
      <p:sp>
        <p:nvSpPr>
          <p:cNvPr id="492"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493"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6724FBCF-CE27-439B-A6E6-1A2A21F5F6BF}" type="slidenum">
              <a:rPr lang="de-CH" sz="1200" b="0" strike="noStrike" spc="-1">
                <a:latin typeface="Times New Roman"/>
              </a:rPr>
              <a:t>4</a:t>
            </a:fld>
            <a:endParaRPr lang="en-GB"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noRot="1" noChangeAspect="1"/>
          </p:cNvSpPr>
          <p:nvPr>
            <p:ph type="sldImg"/>
          </p:nvPr>
        </p:nvSpPr>
        <p:spPr>
          <a:xfrm>
            <a:off x="438150" y="1235075"/>
            <a:ext cx="5921375" cy="3332163"/>
          </a:xfrm>
          <a:prstGeom prst="rect">
            <a:avLst/>
          </a:prstGeom>
          <a:ln w="0">
            <a:noFill/>
          </a:ln>
        </p:spPr>
      </p:sp>
      <p:sp>
        <p:nvSpPr>
          <p:cNvPr id="564" name="PlaceHolder 2"/>
          <p:cNvSpPr>
            <a:spLocks noGrp="1"/>
          </p:cNvSpPr>
          <p:nvPr>
            <p:ph type="body"/>
          </p:nvPr>
        </p:nvSpPr>
        <p:spPr>
          <a:xfrm>
            <a:off x="679320" y="4751280"/>
            <a:ext cx="5438520" cy="3889080"/>
          </a:xfrm>
          <a:prstGeom prst="rect">
            <a:avLst/>
          </a:prstGeom>
          <a:noFill/>
          <a:ln w="0">
            <a:noFill/>
          </a:ln>
        </p:spPr>
        <p:txBody>
          <a:bodyPr anchor="t">
            <a:noAutofit/>
          </a:bodyPr>
          <a:lstStyle/>
          <a:p>
            <a:pPr marL="216000" indent="-216000">
              <a:lnSpc>
                <a:spcPct val="100000"/>
              </a:lnSpc>
              <a:buNone/>
            </a:pPr>
            <a:r>
              <a:rPr lang="de-DE" sz="2000" b="0" strike="noStrike" spc="-1">
                <a:latin typeface="Arial"/>
              </a:rPr>
              <a:t>18:30</a:t>
            </a: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r>
              <a:rPr lang="de-DE" sz="2000" b="0" strike="noStrike" spc="-1">
                <a:latin typeface="Arial"/>
              </a:rPr>
              <a:t>Klasse kennt sich schon…</a:t>
            </a:r>
            <a:endParaRPr lang="en-GB" sz="2000" b="0" strike="noStrike" spc="-1">
              <a:latin typeface="Arial"/>
            </a:endParaRPr>
          </a:p>
          <a:p>
            <a:pPr marL="216000" indent="-216000">
              <a:lnSpc>
                <a:spcPct val="100000"/>
              </a:lnSpc>
              <a:buNone/>
            </a:pPr>
            <a:r>
              <a:rPr lang="de-DE" sz="2000" b="0" strike="noStrike" spc="-1">
                <a:latin typeface="Arial"/>
              </a:rPr>
              <a:t>Dominik: https://www.linkedin.com/in/dominik-kuhn-5041ba208/  + </a:t>
            </a:r>
            <a:endParaRPr lang="en-GB" sz="2000" b="0" strike="noStrike" spc="-1">
              <a:latin typeface="Arial"/>
            </a:endParaRPr>
          </a:p>
          <a:p>
            <a:pPr marL="216000" indent="-216000">
              <a:lnSpc>
                <a:spcPct val="100000"/>
              </a:lnSpc>
              <a:buNone/>
            </a:pPr>
            <a:r>
              <a:rPr lang="de-DE" sz="2000" b="0" strike="noStrike" spc="-1">
                <a:latin typeface="Arial"/>
              </a:rPr>
              <a:t>- Hobbies: Lesen, Snowboarden, CTF spielen und erstellen (inik, HL, HE, HV)</a:t>
            </a: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p:txBody>
      </p:sp>
      <p:sp>
        <p:nvSpPr>
          <p:cNvPr id="565"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590717C8-31FE-44EF-A40A-6D8597A40008}" type="slidenum">
              <a:rPr lang="de-CH" sz="1200" b="0" strike="noStrike" spc="-1">
                <a:latin typeface="Times New Roman"/>
              </a:rPr>
              <a:t>31</a:t>
            </a:fld>
            <a:endParaRPr lang="en-GB"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noRot="1" noChangeAspect="1"/>
          </p:cNvSpPr>
          <p:nvPr>
            <p:ph type="sldImg"/>
          </p:nvPr>
        </p:nvSpPr>
        <p:spPr>
          <a:xfrm>
            <a:off x="438120" y="1235160"/>
            <a:ext cx="5920920" cy="3331800"/>
          </a:xfrm>
          <a:prstGeom prst="rect">
            <a:avLst/>
          </a:prstGeom>
          <a:ln w="0">
            <a:noFill/>
          </a:ln>
        </p:spPr>
      </p:sp>
      <p:sp>
        <p:nvSpPr>
          <p:cNvPr id="495" name="PlaceHolder 2"/>
          <p:cNvSpPr>
            <a:spLocks noGrp="1"/>
          </p:cNvSpPr>
          <p:nvPr>
            <p:ph type="body"/>
          </p:nvPr>
        </p:nvSpPr>
        <p:spPr>
          <a:xfrm>
            <a:off x="679320" y="4751280"/>
            <a:ext cx="5438520" cy="3889080"/>
          </a:xfrm>
          <a:prstGeom prst="rect">
            <a:avLst/>
          </a:prstGeom>
          <a:noFill/>
          <a:ln w="0">
            <a:noFill/>
          </a:ln>
        </p:spPr>
        <p:txBody>
          <a:bodyPr anchor="t">
            <a:noAutofit/>
          </a:bodyPr>
          <a:lstStyle/>
          <a:p>
            <a:pPr marL="216000" indent="-216000">
              <a:lnSpc>
                <a:spcPct val="100000"/>
              </a:lnSpc>
              <a:buNone/>
            </a:pPr>
            <a:r>
              <a:rPr lang="de-DE" sz="2000" b="0" strike="noStrike" spc="-1">
                <a:latin typeface="Arial"/>
              </a:rPr>
              <a:t>„User“ Virus ist ein Keylogger und kann Befehle ausführen</a:t>
            </a:r>
            <a:endParaRPr lang="en-GB" sz="2000" b="0" strike="noStrike" spc="-1">
              <a:latin typeface="Arial"/>
            </a:endParaRPr>
          </a:p>
        </p:txBody>
      </p:sp>
      <p:sp>
        <p:nvSpPr>
          <p:cNvPr id="496"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97C3EB75-3367-49B8-9CDF-51F3B123D157}" type="slidenum">
              <a:rPr lang="de-CH" sz="1200" b="0" strike="noStrike" spc="-1">
                <a:latin typeface="Times New Roman"/>
              </a:rPr>
              <a:t>5</a:t>
            </a:fld>
            <a:endParaRPr lang="en-GB"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noRot="1" noChangeAspect="1"/>
          </p:cNvSpPr>
          <p:nvPr>
            <p:ph type="sldImg"/>
          </p:nvPr>
        </p:nvSpPr>
        <p:spPr>
          <a:xfrm>
            <a:off x="438150" y="1235075"/>
            <a:ext cx="5921375" cy="3332163"/>
          </a:xfrm>
          <a:prstGeom prst="rect">
            <a:avLst/>
          </a:prstGeom>
          <a:ln w="0">
            <a:noFill/>
          </a:ln>
        </p:spPr>
      </p:sp>
      <p:sp>
        <p:nvSpPr>
          <p:cNvPr id="498"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499"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A4B07F10-1076-4D3B-B1CE-D0320C8E966C}" type="slidenum">
              <a:rPr lang="de-CH" sz="1200" b="0" strike="noStrike" spc="-1">
                <a:latin typeface="Times New Roman"/>
              </a:rPr>
              <a:t>6</a:t>
            </a:fld>
            <a:endParaRPr lang="en-GB"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PlaceHolder 1"/>
          <p:cNvSpPr>
            <a:spLocks noGrp="1" noRot="1" noChangeAspect="1"/>
          </p:cNvSpPr>
          <p:nvPr>
            <p:ph type="sldImg"/>
          </p:nvPr>
        </p:nvSpPr>
        <p:spPr>
          <a:xfrm>
            <a:off x="438150" y="1235075"/>
            <a:ext cx="5921375" cy="3332163"/>
          </a:xfrm>
          <a:prstGeom prst="rect">
            <a:avLst/>
          </a:prstGeom>
          <a:ln w="0">
            <a:noFill/>
          </a:ln>
        </p:spPr>
      </p:sp>
      <p:sp>
        <p:nvSpPr>
          <p:cNvPr id="501" name="PlaceHolder 2"/>
          <p:cNvSpPr>
            <a:spLocks noGrp="1"/>
          </p:cNvSpPr>
          <p:nvPr>
            <p:ph type="body"/>
          </p:nvPr>
        </p:nvSpPr>
        <p:spPr>
          <a:xfrm>
            <a:off x="679320" y="4751280"/>
            <a:ext cx="5438520" cy="3889080"/>
          </a:xfrm>
          <a:prstGeom prst="rect">
            <a:avLst/>
          </a:prstGeom>
          <a:noFill/>
          <a:ln w="0">
            <a:noFill/>
          </a:ln>
        </p:spPr>
        <p:txBody>
          <a:bodyPr anchor="t">
            <a:noAutofit/>
          </a:bodyPr>
          <a:lstStyle/>
          <a:p>
            <a:pPr marL="216000" indent="-216000">
              <a:lnSpc>
                <a:spcPct val="100000"/>
              </a:lnSpc>
              <a:buNone/>
            </a:pPr>
            <a:r>
              <a:rPr lang="de-DE" sz="2000" b="0" strike="noStrike" spc="-1">
                <a:latin typeface="Arial"/>
              </a:rPr>
              <a:t>PS: Das ist ein sehr „plumper“ Virus, der auch problemlos von den meisten Virenscanner erkannt werden. Richtige Viren</a:t>
            </a:r>
            <a:endParaRPr lang="en-GB" sz="2000" b="0" strike="noStrike" spc="-1">
              <a:latin typeface="Arial"/>
            </a:endParaRPr>
          </a:p>
          <a:p>
            <a:pPr marL="171360" indent="-171360">
              <a:lnSpc>
                <a:spcPct val="100000"/>
              </a:lnSpc>
              <a:buClr>
                <a:srgbClr val="000000"/>
              </a:buClr>
              <a:buFont typeface="Arial"/>
              <a:buChar char="•"/>
            </a:pPr>
            <a:r>
              <a:rPr lang="de-DE" sz="2000" b="0" strike="noStrike" spc="-1">
                <a:latin typeface="Arial"/>
              </a:rPr>
              <a:t>Wenden ausgefeiltere Techniken zur Installation an</a:t>
            </a:r>
            <a:endParaRPr lang="en-GB" sz="2000" b="0" strike="noStrike" spc="-1">
              <a:latin typeface="Arial"/>
            </a:endParaRPr>
          </a:p>
          <a:p>
            <a:pPr marL="171360" indent="-171360">
              <a:lnSpc>
                <a:spcPct val="100000"/>
              </a:lnSpc>
              <a:buClr>
                <a:srgbClr val="000000"/>
              </a:buClr>
              <a:buFont typeface="Arial"/>
              <a:buChar char="•"/>
            </a:pPr>
            <a:r>
              <a:rPr lang="de-DE" sz="2000" b="0" strike="noStrike" spc="-1">
                <a:latin typeface="Arial"/>
              </a:rPr>
              <a:t>Sind meist nur Loader/Stager. Dh. Sie haben keine Funktionalität, ausser dass sie den richtigen Virus je nach Auftrag nachladen können</a:t>
            </a:r>
            <a:endParaRPr lang="en-GB" sz="2000" b="0" strike="noStrike" spc="-1">
              <a:latin typeface="Arial"/>
            </a:endParaRPr>
          </a:p>
          <a:p>
            <a:pPr marL="171360" indent="-171360">
              <a:lnSpc>
                <a:spcPct val="100000"/>
              </a:lnSpc>
              <a:buClr>
                <a:srgbClr val="000000"/>
              </a:buClr>
              <a:buFont typeface="Arial"/>
              <a:buChar char="•"/>
            </a:pPr>
            <a:r>
              <a:rPr lang="de-DE" sz="2000" b="0" strike="noStrike" spc="-1">
                <a:latin typeface="Arial"/>
              </a:rPr>
              <a:t>C&amp;C-Server sind sehr gut verschleiert (Mehrere obfuskierte IP, Generierte Namen mit Auflösung über DNS)</a:t>
            </a:r>
            <a:endParaRPr lang="en-GB" sz="2000" b="0" strike="noStrike" spc="-1">
              <a:latin typeface="Arial"/>
            </a:endParaRPr>
          </a:p>
          <a:p>
            <a:pPr marL="171360" indent="-171360">
              <a:lnSpc>
                <a:spcPct val="100000"/>
              </a:lnSpc>
              <a:buClr>
                <a:srgbClr val="000000"/>
              </a:buClr>
              <a:buFont typeface="Arial"/>
              <a:buChar char="•"/>
            </a:pPr>
            <a:r>
              <a:rPr lang="de-DE" sz="2000" b="0" strike="noStrike" spc="-1">
                <a:latin typeface="Arial"/>
              </a:rPr>
              <a:t>Kommunikation ist ebenfalls sehr verdeckt und vorallem verschlüsselt</a:t>
            </a:r>
            <a:endParaRPr lang="en-GB" sz="2000" b="0" strike="noStrike" spc="-1">
              <a:latin typeface="Arial"/>
            </a:endParaRPr>
          </a:p>
          <a:p>
            <a:pPr>
              <a:lnSpc>
                <a:spcPct val="100000"/>
              </a:lnSpc>
              <a:buNone/>
            </a:pPr>
            <a:endParaRPr lang="en-GB" sz="2000" b="0" strike="noStrike" spc="-1">
              <a:latin typeface="Arial"/>
            </a:endParaRPr>
          </a:p>
          <a:p>
            <a:pPr>
              <a:lnSpc>
                <a:spcPct val="100000"/>
              </a:lnSpc>
              <a:buNone/>
            </a:pPr>
            <a:endParaRPr lang="en-GB" sz="2000" b="0" strike="noStrike" spc="-1">
              <a:latin typeface="Arial"/>
            </a:endParaRPr>
          </a:p>
        </p:txBody>
      </p:sp>
      <p:sp>
        <p:nvSpPr>
          <p:cNvPr id="502"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8AA49519-E71F-4277-8014-6F979CAE42DA}" type="slidenum">
              <a:rPr lang="de-CH" sz="1200" b="0" strike="noStrike" spc="-1">
                <a:latin typeface="Times New Roman"/>
              </a:rPr>
              <a:t>7</a:t>
            </a:fld>
            <a:endParaRPr lang="en-GB"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PlaceHolder 1"/>
          <p:cNvSpPr>
            <a:spLocks noGrp="1" noRot="1" noChangeAspect="1"/>
          </p:cNvSpPr>
          <p:nvPr>
            <p:ph type="sldImg"/>
          </p:nvPr>
        </p:nvSpPr>
        <p:spPr>
          <a:xfrm>
            <a:off x="438150" y="1235075"/>
            <a:ext cx="5921375" cy="3332163"/>
          </a:xfrm>
          <a:prstGeom prst="rect">
            <a:avLst/>
          </a:prstGeom>
          <a:ln w="0">
            <a:noFill/>
          </a:ln>
        </p:spPr>
      </p:sp>
      <p:sp>
        <p:nvSpPr>
          <p:cNvPr id="504" name="PlaceHolder 2"/>
          <p:cNvSpPr>
            <a:spLocks noGrp="1"/>
          </p:cNvSpPr>
          <p:nvPr>
            <p:ph type="body"/>
          </p:nvPr>
        </p:nvSpPr>
        <p:spPr>
          <a:xfrm>
            <a:off x="679320" y="4751280"/>
            <a:ext cx="5438520" cy="3889080"/>
          </a:xfrm>
          <a:prstGeom prst="rect">
            <a:avLst/>
          </a:prstGeom>
          <a:noFill/>
          <a:ln w="0">
            <a:noFill/>
          </a:ln>
        </p:spPr>
        <p:txBody>
          <a:bodyPr anchor="t">
            <a:noAutofit/>
          </a:bodyPr>
          <a:lstStyle/>
          <a:p>
            <a:pPr marL="216000" indent="-216000">
              <a:lnSpc>
                <a:spcPct val="100000"/>
              </a:lnSpc>
              <a:buNone/>
            </a:pPr>
            <a:r>
              <a:rPr lang="en-GB" sz="1800" b="0" strike="noStrike" spc="-1">
                <a:latin typeface="Arial"/>
              </a:rPr>
              <a:t>- Web server</a:t>
            </a:r>
          </a:p>
        </p:txBody>
      </p:sp>
      <p:sp>
        <p:nvSpPr>
          <p:cNvPr id="505"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AFDC51E3-6A4F-4C60-A077-3DD52AEE1DE6}" type="slidenum">
              <a:rPr lang="de-CH" sz="1200" b="0" strike="noStrike" spc="-1">
                <a:latin typeface="Times New Roman"/>
              </a:rPr>
              <a:t>8</a:t>
            </a:fld>
            <a:endParaRPr lang="en-GB"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noRot="1" noChangeAspect="1"/>
          </p:cNvSpPr>
          <p:nvPr>
            <p:ph type="sldImg"/>
          </p:nvPr>
        </p:nvSpPr>
        <p:spPr>
          <a:xfrm>
            <a:off x="438150" y="1235075"/>
            <a:ext cx="5921375" cy="3332163"/>
          </a:xfrm>
          <a:prstGeom prst="rect">
            <a:avLst/>
          </a:prstGeom>
          <a:ln w="0">
            <a:noFill/>
          </a:ln>
        </p:spPr>
      </p:sp>
      <p:sp>
        <p:nvSpPr>
          <p:cNvPr id="507"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08"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E92168ED-CF6B-48A6-96BC-A9EB08EF90ED}" type="slidenum">
              <a:rPr lang="de-CH" sz="1200" b="0" strike="noStrike" spc="-1">
                <a:latin typeface="Times New Roman"/>
              </a:rPr>
              <a:t>9</a:t>
            </a:fld>
            <a:endParaRPr lang="en-GB"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noRot="1" noChangeAspect="1"/>
          </p:cNvSpPr>
          <p:nvPr>
            <p:ph type="sldImg"/>
          </p:nvPr>
        </p:nvSpPr>
        <p:spPr>
          <a:xfrm>
            <a:off x="438120" y="1235160"/>
            <a:ext cx="5920920" cy="3331800"/>
          </a:xfrm>
          <a:prstGeom prst="rect">
            <a:avLst/>
          </a:prstGeom>
          <a:ln w="0">
            <a:noFill/>
          </a:ln>
        </p:spPr>
      </p:sp>
      <p:sp>
        <p:nvSpPr>
          <p:cNvPr id="513" name="PlaceHolder 2"/>
          <p:cNvSpPr>
            <a:spLocks noGrp="1"/>
          </p:cNvSpPr>
          <p:nvPr>
            <p:ph type="body"/>
          </p:nvPr>
        </p:nvSpPr>
        <p:spPr>
          <a:xfrm>
            <a:off x="679320" y="4751280"/>
            <a:ext cx="5438520" cy="3889080"/>
          </a:xfrm>
          <a:prstGeom prst="rect">
            <a:avLst/>
          </a:prstGeom>
          <a:noFill/>
          <a:ln w="0">
            <a:noFill/>
          </a:ln>
        </p:spPr>
        <p:txBody>
          <a:bodyPr anchor="t">
            <a:noAutofit/>
          </a:bodyPr>
          <a:lstStyle/>
          <a:p>
            <a:endParaRPr lang="en-GB" sz="2000" b="0" strike="noStrike" spc="-1">
              <a:latin typeface="Arial"/>
            </a:endParaRPr>
          </a:p>
        </p:txBody>
      </p:sp>
      <p:sp>
        <p:nvSpPr>
          <p:cNvPr id="514" name="PlaceHolder 3"/>
          <p:cNvSpPr>
            <a:spLocks noGrp="1"/>
          </p:cNvSpPr>
          <p:nvPr>
            <p:ph type="sldNum"/>
          </p:nvPr>
        </p:nvSpPr>
        <p:spPr>
          <a:xfrm>
            <a:off x="3849840" y="9379080"/>
            <a:ext cx="2945880" cy="495000"/>
          </a:xfrm>
          <a:prstGeom prst="rect">
            <a:avLst/>
          </a:prstGeom>
          <a:noFill/>
          <a:ln w="0">
            <a:noFill/>
          </a:ln>
        </p:spPr>
        <p:txBody>
          <a:bodyPr anchor="b">
            <a:noAutofit/>
          </a:bodyPr>
          <a:lstStyle/>
          <a:p>
            <a:pPr algn="r">
              <a:lnSpc>
                <a:spcPct val="100000"/>
              </a:lnSpc>
              <a:buNone/>
            </a:pPr>
            <a:fld id="{4295CE93-5396-4F96-AA7E-65125B1FAF11}" type="slidenum">
              <a:rPr lang="de-CH" sz="1200" b="0" strike="noStrike" spc="-1">
                <a:latin typeface="Times New Roman"/>
              </a:rPr>
              <a:t>10</a:t>
            </a:fld>
            <a:endParaRPr lang="en-GB"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4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4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4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5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5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5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6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6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6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7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7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7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7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7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7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2800" b="0" strike="noStrike" spc="-1">
              <a:solidFill>
                <a:srgbClr val="80808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4"/>
          <p:cNvSpPr/>
          <p:nvPr/>
        </p:nvSpPr>
        <p:spPr>
          <a:xfrm>
            <a:off x="0" y="0"/>
            <a:ext cx="12191760" cy="899640"/>
          </a:xfrm>
          <a:prstGeom prst="rect">
            <a:avLst/>
          </a:prstGeom>
          <a:solidFill>
            <a:srgbClr val="00B96F"/>
          </a:solidFill>
          <a:ln>
            <a:noFill/>
          </a:ln>
        </p:spPr>
        <p:style>
          <a:lnRef idx="2">
            <a:schemeClr val="accent1">
              <a:shade val="50000"/>
            </a:schemeClr>
          </a:lnRef>
          <a:fillRef idx="1">
            <a:schemeClr val="accent1"/>
          </a:fillRef>
          <a:effectRef idx="0">
            <a:schemeClr val="accent1"/>
          </a:effectRef>
          <a:fontRef idx="minor"/>
        </p:style>
      </p:sp>
      <p:sp>
        <p:nvSpPr>
          <p:cNvPr id="4" name="PlaceHolder 1"/>
          <p:cNvSpPr>
            <a:spLocks noGrp="1"/>
          </p:cNvSpPr>
          <p:nvPr>
            <p:ph type="title"/>
          </p:nvPr>
        </p:nvSpPr>
        <p:spPr>
          <a:xfrm>
            <a:off x="236520" y="304560"/>
            <a:ext cx="11546640" cy="589320"/>
          </a:xfrm>
          <a:prstGeom prst="rect">
            <a:avLst/>
          </a:prstGeom>
          <a:noFill/>
          <a:ln w="0">
            <a:noFill/>
          </a:ln>
        </p:spPr>
        <p:txBody>
          <a:bodyPr anchor="b">
            <a:noAutofit/>
          </a:bodyPr>
          <a:lstStyle/>
          <a:p>
            <a:pPr>
              <a:lnSpc>
                <a:spcPct val="90000"/>
              </a:lnSpc>
              <a:buNone/>
            </a:pPr>
            <a:r>
              <a:rPr lang="de-DE" sz="2800" b="0" strike="noStrike" spc="-1">
                <a:solidFill>
                  <a:srgbClr val="FFFFFF"/>
                </a:solidFill>
                <a:latin typeface="Calibri Light"/>
              </a:rPr>
              <a:t>TITELMASTERFORMAT DURCH KLICKEN BEARBEITEN</a:t>
            </a:r>
            <a:endParaRPr lang="de-DE" sz="2800" b="0" strike="noStrike" spc="-1">
              <a:solidFill>
                <a:srgbClr val="000000"/>
              </a:solidFill>
              <a:latin typeface="Calibri"/>
            </a:endParaRPr>
          </a:p>
        </p:txBody>
      </p:sp>
      <p:sp>
        <p:nvSpPr>
          <p:cNvPr id="2" name="PlaceHolder 2"/>
          <p:cNvSpPr>
            <a:spLocks noGrp="1"/>
          </p:cNvSpPr>
          <p:nvPr>
            <p:ph type="body"/>
          </p:nvPr>
        </p:nvSpPr>
        <p:spPr>
          <a:xfrm>
            <a:off x="236520" y="1050840"/>
            <a:ext cx="11546640" cy="511560"/>
          </a:xfrm>
          <a:prstGeom prst="rect">
            <a:avLst/>
          </a:prstGeom>
          <a:noFill/>
          <a:ln w="0">
            <a:noFill/>
          </a:ln>
        </p:spPr>
        <p:txBody>
          <a:bodyPr anchor="t">
            <a:noAutofit/>
          </a:bodyPr>
          <a:lstStyle/>
          <a:p>
            <a:pPr>
              <a:lnSpc>
                <a:spcPct val="90000"/>
              </a:lnSpc>
              <a:spcBef>
                <a:spcPts val="1001"/>
              </a:spcBef>
              <a:buNone/>
              <a:tabLst>
                <a:tab pos="0" algn="l"/>
              </a:tabLst>
            </a:pPr>
            <a:r>
              <a:rPr lang="de-DE" sz="1600" b="0" strike="noStrike" spc="-1">
                <a:solidFill>
                  <a:srgbClr val="FFFFFF"/>
                </a:solidFill>
                <a:latin typeface="Calibri"/>
              </a:rPr>
              <a:t>Mastertextformat bearbeiten</a:t>
            </a:r>
            <a:endParaRPr lang="de-DE" sz="1600" b="0" strike="noStrike" spc="-1">
              <a:solidFill>
                <a:srgbClr val="80808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de-DE" sz="1800" b="0" strike="noStrike" spc="-1">
                <a:solidFill>
                  <a:srgbClr val="000000"/>
                </a:solidFill>
                <a:latin typeface="Calibri"/>
              </a:rPr>
              <a:t>Click to edit the title text format</a:t>
            </a:r>
          </a:p>
        </p:txBody>
      </p:sp>
      <p:sp>
        <p:nvSpPr>
          <p:cNvPr id="4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2800" b="0" strike="noStrike" spc="-1">
                <a:solidFill>
                  <a:srgbClr val="808080"/>
                </a:solidFill>
                <a:latin typeface="Calibri"/>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808080"/>
                </a:solidFill>
                <a:latin typeface="Calibri"/>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808080"/>
                </a:solidFill>
                <a:latin typeface="Calibri"/>
              </a:rPr>
              <a:t>Third Outline Level</a:t>
            </a:r>
          </a:p>
          <a:p>
            <a:pPr marL="1728000" lvl="3" indent="-216000">
              <a:spcBef>
                <a:spcPts val="567"/>
              </a:spcBef>
              <a:buClr>
                <a:srgbClr val="000000"/>
              </a:buClr>
              <a:buSzPct val="75000"/>
              <a:buFont typeface="Symbol" charset="2"/>
              <a:buChar char=""/>
            </a:pPr>
            <a:r>
              <a:rPr lang="de-DE" sz="1800" b="0" strike="noStrike" spc="-1">
                <a:solidFill>
                  <a:srgbClr val="808080"/>
                </a:solid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808080"/>
                </a:solid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808080"/>
                </a:solid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80808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pctipp.ch/praxis/zubehoer/was-ist-die-autoruninf-und-darf-ich-die-loeschen-2019032.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www.pctipp.ch/praxis/zubehoer/was-ist-die-autoruninf-und-darf-ich-die-loeschen-2019032.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www.pctipp.ch/praxis/zubehoer/was-ist-die-autoruninf-und-darf-ich-die-loeschen-2019032.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mailto:dominik.kuhn@lernen.siw.swiss" TargetMode="External"/><Relationship Id="rId4" Type="http://schemas.openxmlformats.org/officeDocument/2006/relationships/hyperlink" Target="mailto:partrik.marxer@lernen.siw.swis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github.com/google/timesketch" TargetMode="External"/><Relationship Id="rId4" Type="http://schemas.openxmlformats.org/officeDocument/2006/relationships/hyperlink" Target="https://timesketch.or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22.png"/><Relationship Id="rId2" Type="http://schemas.openxmlformats.org/officeDocument/2006/relationships/notesSlide" Target="../notesSlides/notesSlide21.xml"/><Relationship Id="rId16"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https://siw.hacking-lab.com/event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hyperlink" Target="mailto:dominik.kuhn@lernen.siw.swiss" TargetMode="External"/><Relationship Id="rId4" Type="http://schemas.openxmlformats.org/officeDocument/2006/relationships/hyperlink" Target="mailto:partrik.marxer@lernen.siw.swis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240920" y="5132160"/>
            <a:ext cx="10583640" cy="589320"/>
          </a:xfrm>
          <a:prstGeom prst="rect">
            <a:avLst/>
          </a:prstGeom>
          <a:noFill/>
          <a:ln w="0">
            <a:noFill/>
          </a:ln>
        </p:spPr>
        <p:txBody>
          <a:bodyPr anchor="b">
            <a:normAutofit/>
          </a:bodyPr>
          <a:lstStyle/>
          <a:p>
            <a:pPr>
              <a:lnSpc>
                <a:spcPct val="90000"/>
              </a:lnSpc>
              <a:buNone/>
            </a:pPr>
            <a:r>
              <a:rPr lang="de-CH" sz="3600" b="1" strike="noStrike" spc="-1">
                <a:solidFill>
                  <a:srgbClr val="FFFFFF"/>
                </a:solidFill>
                <a:latin typeface="Calibri Light"/>
              </a:rPr>
              <a:t>Fachkürzel - Fach ausgeschrieben</a:t>
            </a:r>
            <a:endParaRPr lang="de-DE" sz="3600" b="0" strike="noStrike" spc="-1">
              <a:solidFill>
                <a:srgbClr val="000000"/>
              </a:solidFill>
              <a:latin typeface="Calibri"/>
            </a:endParaRPr>
          </a:p>
        </p:txBody>
      </p:sp>
      <p:sp>
        <p:nvSpPr>
          <p:cNvPr id="85" name="Picture 2"/>
          <p:cNvSpPr/>
          <p:nvPr/>
        </p:nvSpPr>
        <p:spPr>
          <a:xfrm>
            <a:off x="5900040" y="1815840"/>
            <a:ext cx="5685120" cy="3748680"/>
          </a:xfrm>
          <a:prstGeom prst="roundRect">
            <a:avLst>
              <a:gd name="adj" fmla="val 4167"/>
            </a:avLst>
          </a:prstGeom>
          <a:blipFill rotWithShape="0">
            <a:blip r:embed="rId2"/>
            <a:srcRect/>
            <a:stretch/>
          </a:blipFill>
          <a:ln w="76200" cap="sq">
            <a:solidFill>
              <a:srgbClr val="A5A5A5"/>
            </a:solidFill>
            <a:miter/>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style>
          <a:lnRef idx="0">
            <a:scrgbClr r="0" g="0" b="0"/>
          </a:lnRef>
          <a:fillRef idx="0">
            <a:scrgbClr r="0" g="0" b="0"/>
          </a:fillRef>
          <a:effectRef idx="0">
            <a:scrgbClr r="0" g="0" b="0"/>
          </a:effectRef>
          <a:fontRef idx="minor"/>
        </p:style>
      </p:sp>
      <p:sp>
        <p:nvSpPr>
          <p:cNvPr id="86" name="Gerader Verbinder 15"/>
          <p:cNvSpPr/>
          <p:nvPr/>
        </p:nvSpPr>
        <p:spPr>
          <a:xfrm flipH="1">
            <a:off x="941760" y="919800"/>
            <a:ext cx="11250000" cy="360"/>
          </a:xfrm>
          <a:prstGeom prst="line">
            <a:avLst/>
          </a:prstGeom>
          <a:ln w="63500">
            <a:solidFill>
              <a:srgbClr val="1A5EAB"/>
            </a:solidFill>
          </a:ln>
        </p:spPr>
        <p:style>
          <a:lnRef idx="1">
            <a:schemeClr val="accent1"/>
          </a:lnRef>
          <a:fillRef idx="0">
            <a:schemeClr val="accent1"/>
          </a:fillRef>
          <a:effectRef idx="0">
            <a:schemeClr val="accent1"/>
          </a:effectRef>
          <a:fontRef idx="minor"/>
        </p:style>
      </p:sp>
      <p:sp>
        <p:nvSpPr>
          <p:cNvPr id="87" name="Gerader Verbinder 18"/>
          <p:cNvSpPr/>
          <p:nvPr/>
        </p:nvSpPr>
        <p:spPr>
          <a:xfrm flipV="1">
            <a:off x="16560" y="0"/>
            <a:ext cx="360" cy="686520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88" name="Textfeld 19"/>
          <p:cNvSpPr/>
          <p:nvPr/>
        </p:nvSpPr>
        <p:spPr>
          <a:xfrm>
            <a:off x="1249560" y="127800"/>
            <a:ext cx="10481760" cy="63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pPr>
            <a:r>
              <a:rPr lang="de-DE" sz="3600" b="1" strike="noStrike" spc="-1">
                <a:solidFill>
                  <a:srgbClr val="F2F2F2"/>
                </a:solidFill>
                <a:latin typeface="Calibri Light"/>
              </a:rPr>
              <a:t>FA-CSS DETE „Virus-Day“ 30.4.2022</a:t>
            </a:r>
            <a:endParaRPr lang="en-GB" sz="3600" b="0" strike="noStrike" spc="-1">
              <a:latin typeface="Arial"/>
            </a:endParaRPr>
          </a:p>
        </p:txBody>
      </p:sp>
      <p:grpSp>
        <p:nvGrpSpPr>
          <p:cNvPr id="89" name="Gruppieren 31"/>
          <p:cNvGrpSpPr/>
          <p:nvPr/>
        </p:nvGrpSpPr>
        <p:grpSpPr>
          <a:xfrm>
            <a:off x="1443128" y="1725840"/>
            <a:ext cx="4024440" cy="4024440"/>
            <a:chOff x="1452960" y="1734120"/>
            <a:chExt cx="4024440" cy="4024440"/>
          </a:xfrm>
        </p:grpSpPr>
        <p:grpSp>
          <p:nvGrpSpPr>
            <p:cNvPr id="90" name="Gruppieren 30"/>
            <p:cNvGrpSpPr/>
            <p:nvPr/>
          </p:nvGrpSpPr>
          <p:grpSpPr>
            <a:xfrm>
              <a:off x="1452960" y="1734120"/>
              <a:ext cx="4024440" cy="4024440"/>
              <a:chOff x="1452960" y="1734120"/>
              <a:chExt cx="4024440" cy="4024440"/>
            </a:xfrm>
          </p:grpSpPr>
          <p:pic>
            <p:nvPicPr>
              <p:cNvPr id="91" name="Grafik 29"/>
              <p:cNvPicPr/>
              <p:nvPr/>
            </p:nvPicPr>
            <p:blipFill>
              <a:blip r:embed="rId3"/>
              <a:stretch/>
            </p:blipFill>
            <p:spPr>
              <a:xfrm>
                <a:off x="1452960" y="1734120"/>
                <a:ext cx="4024440" cy="4024440"/>
              </a:xfrm>
              <a:prstGeom prst="rect">
                <a:avLst/>
              </a:prstGeom>
              <a:ln w="0">
                <a:noFill/>
              </a:ln>
            </p:spPr>
          </p:pic>
          <p:sp>
            <p:nvSpPr>
              <p:cNvPr id="92" name="Ellipse 25"/>
              <p:cNvSpPr/>
              <p:nvPr/>
            </p:nvSpPr>
            <p:spPr>
              <a:xfrm>
                <a:off x="2780280" y="2987640"/>
                <a:ext cx="1350720" cy="1459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93" name="Grafik 27" descr="Ein Bild, das Zeichnung enthält.&#10;&#10;Automatisch generierte Beschreibung"/>
            <p:cNvPicPr/>
            <p:nvPr/>
          </p:nvPicPr>
          <p:blipFill>
            <a:blip r:embed="rId4"/>
            <a:stretch/>
          </p:blipFill>
          <p:spPr>
            <a:xfrm>
              <a:off x="2704680" y="3429360"/>
              <a:ext cx="1341360" cy="575640"/>
            </a:xfrm>
            <a:prstGeom prst="rect">
              <a:avLst/>
            </a:prstGeom>
            <a:ln w="0">
              <a:noFill/>
            </a:ln>
          </p:spPr>
        </p:pic>
      </p:grpSp>
      <p:sp>
        <p:nvSpPr>
          <p:cNvPr id="13" name="Rechteck 4">
            <a:extLst>
              <a:ext uri="{FF2B5EF4-FFF2-40B4-BE49-F238E27FC236}">
                <a16:creationId xmlns:a16="http://schemas.microsoft.com/office/drawing/2014/main" id="{D7CA6167-750C-4569-A27A-58F7914150E3}"/>
              </a:ext>
            </a:extLst>
          </p:cNvPr>
          <p:cNvSpPr/>
          <p:nvPr/>
        </p:nvSpPr>
        <p:spPr>
          <a:xfrm>
            <a:off x="-2" y="0"/>
            <a:ext cx="946800" cy="6858000"/>
          </a:xfrm>
          <a:prstGeom prst="rect">
            <a:avLst/>
          </a:prstGeom>
          <a:solidFill>
            <a:srgbClr val="1A5EAB"/>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3600" dirty="0">
                <a:latin typeface="+mj-lt"/>
              </a:rPr>
              <a:t>Fach FA-CSS DETE</a:t>
            </a:r>
            <a:endParaRPr lang="de-CH" sz="36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Opfer – Exkurs USB</a:t>
            </a:r>
            <a:endParaRPr lang="en-GB" sz="3500" b="0" strike="noStrike" spc="-1">
              <a:latin typeface="Arial"/>
            </a:endParaRPr>
          </a:p>
        </p:txBody>
      </p:sp>
      <p:sp>
        <p:nvSpPr>
          <p:cNvPr id="249"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50"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51"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52"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53" name="Gruppieren 22"/>
          <p:cNvGrpSpPr/>
          <p:nvPr/>
        </p:nvGrpSpPr>
        <p:grpSpPr>
          <a:xfrm>
            <a:off x="334800" y="6216480"/>
            <a:ext cx="982080" cy="364680"/>
            <a:chOff x="334800" y="6216480"/>
            <a:chExt cx="982080" cy="364680"/>
          </a:xfrm>
        </p:grpSpPr>
        <p:pic>
          <p:nvPicPr>
            <p:cNvPr id="254"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55"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56" name="Textfeld 9"/>
          <p:cNvSpPr/>
          <p:nvPr/>
        </p:nvSpPr>
        <p:spPr>
          <a:xfrm>
            <a:off x="1635120" y="1585440"/>
            <a:ext cx="10191960" cy="53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a:solidFill>
                  <a:srgbClr val="595959"/>
                </a:solidFill>
                <a:latin typeface="Calibri Light"/>
              </a:rPr>
              <a:t>USB Drop Attacken waren früher sehr einfach, da EXE auf USB-Sticks automatisch gestartet werden konnten (autorun.inf). Seit 2011 nicht mehr</a:t>
            </a:r>
            <a:endParaRPr lang="en-GB" sz="24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Aber: Heute erfolgt immer noch eine Anzeige und das Opfer muss darauf klicken</a:t>
            </a:r>
            <a:endParaRPr lang="en-GB" sz="18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Wenn man es also schafft, das Interesse des Opfers zu wecken, gelingt es immer noch</a:t>
            </a:r>
            <a:endParaRPr lang="en-GB" sz="1800" b="0" strike="noStrike" spc="-1">
              <a:latin typeface="Arial"/>
            </a:endParaRPr>
          </a:p>
          <a:p>
            <a:pPr>
              <a:lnSpc>
                <a:spcPct val="100000"/>
              </a:lnSpc>
              <a:buNone/>
            </a:pPr>
            <a:endParaRPr lang="en-GB" sz="1800" b="0" strike="noStrike" spc="-1">
              <a:latin typeface="Arial"/>
            </a:endParaRPr>
          </a:p>
          <a:p>
            <a:pPr marL="447840" indent="-447840">
              <a:lnSpc>
                <a:spcPct val="100000"/>
              </a:lnSpc>
              <a:buClr>
                <a:srgbClr val="595959"/>
              </a:buClr>
              <a:buFont typeface="Arial"/>
              <a:buChar char="•"/>
            </a:pPr>
            <a:r>
              <a:rPr lang="de-CH" sz="2400" b="0" strike="noStrike" spc="-1">
                <a:solidFill>
                  <a:srgbClr val="595959"/>
                </a:solidFill>
                <a:latin typeface="Calibri Light"/>
              </a:rPr>
              <a:t>Aber es gibt noch einen anderen Weg: Rubber Ducky / Bash Bunny / DigiSpark</a:t>
            </a:r>
            <a:endParaRPr lang="en-GB" sz="24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Sehen aus wie USB-Sticks</a:t>
            </a:r>
            <a:endParaRPr lang="en-GB" sz="18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Sind jedoch USB-Disk, USB-Netzwerkinterface, Maus, Tastatur und USB-Stick in einem</a:t>
            </a:r>
            <a:endParaRPr lang="en-GB" sz="18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Programmierbar, so dass z.B. zuerst ein cmd aufgemacht wird, dann mit Hilfe der Tastatur / USB-Disk ein Virus kopiert wird, dann wieder per Tastatur die Datei ausgeführt wird</a:t>
            </a:r>
            <a:endParaRPr lang="en-GB" sz="18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Die Möglichkeiten sind grenzenlos</a:t>
            </a:r>
            <a:endParaRPr lang="en-GB" sz="1800" b="0" strike="noStrike" spc="-1">
              <a:latin typeface="Arial"/>
            </a:endParaRPr>
          </a:p>
          <a:p>
            <a:pPr>
              <a:lnSpc>
                <a:spcPct val="100000"/>
              </a:lnSpc>
              <a:buNone/>
            </a:pPr>
            <a:endParaRPr lang="en-GB" sz="1800" b="0" strike="noStrike" spc="-1">
              <a:latin typeface="Arial"/>
            </a:endParaRPr>
          </a:p>
          <a:p>
            <a:pPr marL="447840" indent="-447840">
              <a:lnSpc>
                <a:spcPct val="100000"/>
              </a:lnSpc>
              <a:buClr>
                <a:srgbClr val="595959"/>
              </a:buClr>
              <a:buFont typeface="Arial"/>
              <a:buChar char="•"/>
            </a:pPr>
            <a:r>
              <a:rPr lang="de-CH" sz="2400" b="0" strike="noStrike" spc="-1">
                <a:solidFill>
                  <a:srgbClr val="595959"/>
                </a:solidFill>
                <a:latin typeface="Calibri Light"/>
              </a:rPr>
              <a:t>Demo</a:t>
            </a:r>
            <a:endParaRPr lang="en-GB" sz="24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Notepad</a:t>
            </a:r>
            <a:endParaRPr lang="en-GB" sz="1800" b="0" strike="noStrike" spc="-1">
              <a:latin typeface="Arial"/>
            </a:endParaRPr>
          </a:p>
          <a:p>
            <a:pPr marL="905040" lvl="1" indent="-447840">
              <a:lnSpc>
                <a:spcPct val="100000"/>
              </a:lnSpc>
              <a:buClr>
                <a:srgbClr val="595959"/>
              </a:buClr>
              <a:buFont typeface="Arial"/>
              <a:buChar char="•"/>
            </a:pPr>
            <a:r>
              <a:rPr lang="de-CH" sz="1800" b="0" strike="noStrike" spc="-1">
                <a:solidFill>
                  <a:srgbClr val="595959"/>
                </a:solidFill>
                <a:latin typeface="Calibri Light"/>
              </a:rPr>
              <a:t>Bildschirm-Hintergrund ändern</a:t>
            </a:r>
            <a:endParaRPr lang="en-GB" sz="1800" b="0" strike="noStrike" spc="-1">
              <a:latin typeface="Arial"/>
            </a:endParaRPr>
          </a:p>
        </p:txBody>
      </p:sp>
      <p:sp>
        <p:nvSpPr>
          <p:cNvPr id="257" name="Textfeld 15"/>
          <p:cNvSpPr/>
          <p:nvPr/>
        </p:nvSpPr>
        <p:spPr>
          <a:xfrm>
            <a:off x="64080" y="6535080"/>
            <a:ext cx="726804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200" b="0" strike="noStrike" spc="-1">
                <a:solidFill>
                  <a:srgbClr val="000000"/>
                </a:solidFill>
                <a:latin typeface="Calibri"/>
              </a:rPr>
              <a:t>[1]</a:t>
            </a:r>
            <a:r>
              <a:rPr lang="de-CH" sz="1200" b="0" strike="noStrike" spc="-1">
                <a:solidFill>
                  <a:srgbClr val="000000"/>
                </a:solidFill>
                <a:latin typeface="Calibri"/>
              </a:rPr>
              <a:t> </a:t>
            </a:r>
            <a:r>
              <a:rPr lang="de-CH" sz="1200" b="0" u="sng" strike="noStrike" spc="-1">
                <a:solidFill>
                  <a:srgbClr val="0563C1"/>
                </a:solidFill>
                <a:uFillTx/>
                <a:latin typeface="Calibri"/>
                <a:hlinkClick r:id="rId4"/>
              </a:rPr>
              <a:t>https://www.pctipp.ch/praxis/zubehoer/was-ist-die-autoruninf-und-darf-ich-die-loeschen-2019032.html</a:t>
            </a:r>
            <a:r>
              <a:rPr lang="de-CH" sz="1200" b="0" strike="noStrike" spc="-1">
                <a:solidFill>
                  <a:srgbClr val="000000"/>
                </a:solidFill>
                <a:latin typeface="Calibri"/>
              </a:rPr>
              <a:t> </a:t>
            </a:r>
            <a:endParaRPr lang="en-GB" sz="1200" b="0" strike="noStrike" spc="-1">
              <a:latin typeface="Arial"/>
            </a:endParaRPr>
          </a:p>
        </p:txBody>
      </p:sp>
      <p:pic>
        <p:nvPicPr>
          <p:cNvPr id="258" name="Grafik 6" descr="Ein Bild, das Behälter enthält.&#10;&#10;Automatisch generierte Beschreibung"/>
          <p:cNvPicPr/>
          <p:nvPr/>
        </p:nvPicPr>
        <p:blipFill>
          <a:blip r:embed="rId5"/>
          <a:stretch/>
        </p:blipFill>
        <p:spPr>
          <a:xfrm>
            <a:off x="9921960" y="5006160"/>
            <a:ext cx="1270080" cy="1270080"/>
          </a:xfrm>
          <a:prstGeom prst="rect">
            <a:avLst/>
          </a:prstGeom>
          <a:ln w="0">
            <a:noFill/>
          </a:ln>
        </p:spPr>
      </p:pic>
      <p:pic>
        <p:nvPicPr>
          <p:cNvPr id="259" name="Grafik 8" descr="Ein Bild, das Elektronik enthält.&#10;&#10;Automatisch generierte Beschreibung"/>
          <p:cNvPicPr/>
          <p:nvPr/>
        </p:nvPicPr>
        <p:blipFill>
          <a:blip r:embed="rId6"/>
          <a:stretch/>
        </p:blipFill>
        <p:spPr>
          <a:xfrm>
            <a:off x="7818120" y="4899600"/>
            <a:ext cx="1585080" cy="15850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Opfer</a:t>
            </a:r>
            <a:endParaRPr lang="en-GB" sz="3500" b="0" strike="noStrike" spc="-1">
              <a:latin typeface="Arial"/>
            </a:endParaRPr>
          </a:p>
        </p:txBody>
      </p:sp>
      <p:sp>
        <p:nvSpPr>
          <p:cNvPr id="240"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41"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42"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43"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44" name="Gruppieren 22"/>
          <p:cNvGrpSpPr/>
          <p:nvPr/>
        </p:nvGrpSpPr>
        <p:grpSpPr>
          <a:xfrm>
            <a:off x="334800" y="6216480"/>
            <a:ext cx="982080" cy="364680"/>
            <a:chOff x="334800" y="6216480"/>
            <a:chExt cx="982080" cy="364680"/>
          </a:xfrm>
        </p:grpSpPr>
        <p:pic>
          <p:nvPicPr>
            <p:cNvPr id="245"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46"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47" name="Textfeld 9"/>
          <p:cNvSpPr/>
          <p:nvPr/>
        </p:nvSpPr>
        <p:spPr>
          <a:xfrm>
            <a:off x="1635120" y="1585440"/>
            <a:ext cx="10191960" cy="38765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Version Windows 10 Education N, </a:t>
            </a:r>
            <a:r>
              <a:rPr lang="de-CH" sz="2400" b="0" strike="noStrike" spc="-1" dirty="0" err="1">
                <a:solidFill>
                  <a:srgbClr val="595959"/>
                </a:solidFill>
                <a:latin typeface="Calibri Light"/>
              </a:rPr>
              <a:t>version</a:t>
            </a:r>
            <a:r>
              <a:rPr lang="de-CH" sz="2400" b="0" strike="noStrike" spc="-1" dirty="0">
                <a:solidFill>
                  <a:srgbClr val="595959"/>
                </a:solidFill>
                <a:latin typeface="Calibri Light"/>
              </a:rPr>
              <a:t> 21H2, 32bit</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Lizenz für Schulungszwecke</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12GB Disk Size / 1.5 GB RAM für schnellere Analysen</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Problem: USB-Stick wird vom Host schon gescannt und Virus entfernt</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Daher müssen wir USB Stick “simulieren” </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Leider kennt </a:t>
            </a:r>
            <a:r>
              <a:rPr lang="de-CH" sz="1800" b="0" strike="noStrike" spc="-1" dirty="0" err="1">
                <a:solidFill>
                  <a:srgbClr val="595959"/>
                </a:solidFill>
                <a:latin typeface="Calibri Light"/>
              </a:rPr>
              <a:t>Virtualbox</a:t>
            </a:r>
            <a:r>
              <a:rPr lang="de-CH" sz="1800" b="0" strike="noStrike" spc="-1" dirty="0">
                <a:solidFill>
                  <a:srgbClr val="595959"/>
                </a:solidFill>
                <a:latin typeface="Calibri Light"/>
              </a:rPr>
              <a:t> keine virtuellen USB-Drives (Im Gegensatz zu CD-ROMs)</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Wir simulieren einen virtuellen USB Stick (VHD Datei)</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Das Opfer startet den Virus dann durch eine Täuschung</a:t>
            </a:r>
            <a:endParaRPr lang="en-GB"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Opfer – Vorbereitung</a:t>
            </a:r>
            <a:endParaRPr lang="en-GB" sz="3500" b="0" strike="noStrike" spc="-1">
              <a:latin typeface="Arial"/>
            </a:endParaRPr>
          </a:p>
        </p:txBody>
      </p:sp>
      <p:sp>
        <p:nvSpPr>
          <p:cNvPr id="261"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62"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63"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64"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65" name="Gruppieren 22"/>
          <p:cNvGrpSpPr/>
          <p:nvPr/>
        </p:nvGrpSpPr>
        <p:grpSpPr>
          <a:xfrm>
            <a:off x="334800" y="6216480"/>
            <a:ext cx="982080" cy="364680"/>
            <a:chOff x="334800" y="6216480"/>
            <a:chExt cx="982080" cy="364680"/>
          </a:xfrm>
        </p:grpSpPr>
        <p:pic>
          <p:nvPicPr>
            <p:cNvPr id="266"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67"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68" name="Textfeld 9"/>
          <p:cNvSpPr/>
          <p:nvPr/>
        </p:nvSpPr>
        <p:spPr>
          <a:xfrm>
            <a:off x="1635120" y="1585440"/>
            <a:ext cx="10191960" cy="1968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Siehe 10_Opfer_Vorbereitung.docx</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DE" sz="2400" b="0" strike="noStrike" spc="-1" dirty="0">
                <a:solidFill>
                  <a:srgbClr val="595959"/>
                </a:solidFill>
                <a:latin typeface="Calibri Light"/>
              </a:rPr>
              <a:t>Ziel</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Wir bereiten die Opfer-VM und weitere Tools so vor, dass wir anschliessend auch alle notwendigen Daten sichern können.</a:t>
            </a:r>
            <a:endParaRPr lang="en-GB" sz="1800" b="0" strike="noStrike" spc="-1" dirty="0">
              <a:latin typeface="Arial"/>
            </a:endParaRPr>
          </a:p>
          <a:p>
            <a:pPr>
              <a:lnSpc>
                <a:spcPct val="100000"/>
              </a:lnSpc>
              <a:buNone/>
            </a:pPr>
            <a:endParaRPr lang="en-GB" sz="18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Opfer – Attacke</a:t>
            </a:r>
            <a:endParaRPr lang="en-GB" sz="3500" b="0" strike="noStrike" spc="-1">
              <a:latin typeface="Arial"/>
            </a:endParaRPr>
          </a:p>
        </p:txBody>
      </p:sp>
      <p:sp>
        <p:nvSpPr>
          <p:cNvPr id="270"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71"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72"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73"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74" name="Gruppieren 22"/>
          <p:cNvGrpSpPr/>
          <p:nvPr/>
        </p:nvGrpSpPr>
        <p:grpSpPr>
          <a:xfrm>
            <a:off x="334800" y="6216480"/>
            <a:ext cx="982080" cy="364680"/>
            <a:chOff x="334800" y="6216480"/>
            <a:chExt cx="982080" cy="364680"/>
          </a:xfrm>
        </p:grpSpPr>
        <p:pic>
          <p:nvPicPr>
            <p:cNvPr id="275"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76"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77" name="Textfeld 9"/>
          <p:cNvSpPr/>
          <p:nvPr/>
        </p:nvSpPr>
        <p:spPr>
          <a:xfrm>
            <a:off x="1635120" y="1585440"/>
            <a:ext cx="10191960" cy="1968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Siehe 11_Opfer_Infektion.docx</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DE" sz="2400" b="0" strike="noStrike" spc="-1" dirty="0">
                <a:solidFill>
                  <a:srgbClr val="595959"/>
                </a:solidFill>
                <a:latin typeface="Calibri Light"/>
              </a:rPr>
              <a:t>Ziel</a:t>
            </a:r>
            <a:endParaRPr lang="en-GB" sz="2400" b="0" strike="noStrike" spc="-1" dirty="0">
              <a:latin typeface="Arial"/>
            </a:endParaRPr>
          </a:p>
          <a:p>
            <a:pPr marL="905040" lvl="1" indent="-447840">
              <a:lnSpc>
                <a:spcPct val="100000"/>
              </a:lnSpc>
              <a:buClr>
                <a:srgbClr val="595959"/>
              </a:buClr>
              <a:buFont typeface="Arial"/>
              <a:buChar char="•"/>
            </a:pPr>
            <a:r>
              <a:rPr lang="de-DE" sz="1800" b="0" strike="noStrike" spc="-1" dirty="0">
                <a:solidFill>
                  <a:srgbClr val="595959"/>
                </a:solidFill>
                <a:latin typeface="Calibri Light"/>
              </a:rPr>
              <a:t>Nun führen wir die Infektion durch. Wir spielen dabei ein Opfer, welches unbedachterweise einen Fehler macht. </a:t>
            </a:r>
            <a:endParaRPr lang="en-GB" sz="1800" b="0" strike="noStrike" spc="-1" dirty="0">
              <a:latin typeface="Arial"/>
            </a:endParaRPr>
          </a:p>
          <a:p>
            <a:pPr>
              <a:lnSpc>
                <a:spcPct val="100000"/>
              </a:lnSpc>
              <a:buNone/>
            </a:pPr>
            <a:endParaRPr lang="en-GB" sz="1800" b="0" strike="noStrike" spc="-1" dirty="0">
              <a:latin typeface="Arial"/>
            </a:endParaRPr>
          </a:p>
        </p:txBody>
      </p:sp>
      <p:sp>
        <p:nvSpPr>
          <p:cNvPr id="278" name="Textfeld 15"/>
          <p:cNvSpPr/>
          <p:nvPr/>
        </p:nvSpPr>
        <p:spPr>
          <a:xfrm>
            <a:off x="64080" y="6535080"/>
            <a:ext cx="726804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200" b="0" strike="noStrike" spc="-1">
                <a:solidFill>
                  <a:srgbClr val="000000"/>
                </a:solidFill>
                <a:latin typeface="Calibri"/>
              </a:rPr>
              <a:t>[1]</a:t>
            </a:r>
            <a:r>
              <a:rPr lang="de-CH" sz="1200" b="0" strike="noStrike" spc="-1">
                <a:solidFill>
                  <a:srgbClr val="000000"/>
                </a:solidFill>
                <a:latin typeface="Calibri"/>
              </a:rPr>
              <a:t> </a:t>
            </a:r>
            <a:r>
              <a:rPr lang="de-CH" sz="1200" b="0" u="sng" strike="noStrike" spc="-1">
                <a:solidFill>
                  <a:srgbClr val="0563C1"/>
                </a:solidFill>
                <a:uFillTx/>
                <a:latin typeface="Calibri"/>
                <a:hlinkClick r:id="rId4"/>
              </a:rPr>
              <a:t>https://www.pctipp.ch/praxis/zubehoer/was-ist-die-autoruninf-und-darf-ich-die-loeschen-2019032.html</a:t>
            </a:r>
            <a:r>
              <a:rPr lang="de-CH" sz="1200" b="0" strike="noStrike" spc="-1">
                <a:solidFill>
                  <a:srgbClr val="000000"/>
                </a:solidFill>
                <a:latin typeface="Calibri"/>
              </a:rPr>
              <a:t> </a:t>
            </a:r>
            <a:endParaRPr lang="en-GB" sz="1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Opfer – Attacke</a:t>
            </a:r>
            <a:endParaRPr lang="en-GB" sz="3500" b="0" strike="noStrike" spc="-1">
              <a:latin typeface="Arial"/>
            </a:endParaRPr>
          </a:p>
        </p:txBody>
      </p:sp>
      <p:sp>
        <p:nvSpPr>
          <p:cNvPr id="280"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81"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82"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83"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84" name="Gruppieren 22"/>
          <p:cNvGrpSpPr/>
          <p:nvPr/>
        </p:nvGrpSpPr>
        <p:grpSpPr>
          <a:xfrm>
            <a:off x="334800" y="6216480"/>
            <a:ext cx="982080" cy="364680"/>
            <a:chOff x="334800" y="6216480"/>
            <a:chExt cx="982080" cy="364680"/>
          </a:xfrm>
        </p:grpSpPr>
        <p:pic>
          <p:nvPicPr>
            <p:cNvPr id="285"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86"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87" name="Textfeld 9"/>
          <p:cNvSpPr/>
          <p:nvPr/>
        </p:nvSpPr>
        <p:spPr>
          <a:xfrm>
            <a:off x="1635120" y="1585440"/>
            <a:ext cx="10191960" cy="27685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buClr>
                <a:srgbClr val="595959"/>
              </a:buClr>
              <a:buFont typeface="Arial"/>
              <a:buChar char="•"/>
            </a:pPr>
            <a:r>
              <a:rPr lang="de-CH" sz="2400" b="0" strike="noStrike" spc="-1" dirty="0">
                <a:solidFill>
                  <a:srgbClr val="595959"/>
                </a:solidFill>
                <a:latin typeface="Calibri Light"/>
              </a:rPr>
              <a:t>http://173.249.43.109</a:t>
            </a:r>
          </a:p>
          <a:p>
            <a:pPr marL="447840" indent="-447840">
              <a:lnSpc>
                <a:spcPct val="100000"/>
              </a:lnSpc>
              <a:buClr>
                <a:srgbClr val="595959"/>
              </a:buClr>
              <a:buFont typeface="Arial"/>
              <a:buChar char="•"/>
            </a:pPr>
            <a:endParaRPr lang="de-CH" b="0" strike="noStrike" spc="-1" dirty="0">
              <a:solidFill>
                <a:srgbClr val="595959"/>
              </a:solidFill>
              <a:latin typeface="Calibri Light"/>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DEMO C&amp;C</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err="1">
                <a:solidFill>
                  <a:srgbClr val="595959"/>
                </a:solidFill>
                <a:latin typeface="Calibri Light"/>
              </a:rPr>
              <a:t>Processmanager</a:t>
            </a:r>
            <a:r>
              <a:rPr lang="de-CH" sz="2400" b="0" strike="noStrike" spc="-1" dirty="0">
                <a:solidFill>
                  <a:srgbClr val="595959"/>
                </a:solidFill>
                <a:latin typeface="Calibri Light"/>
              </a:rPr>
              <a:t> starten</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Secret.txt stehlen</a:t>
            </a:r>
            <a:endParaRPr lang="en-GB" sz="2400" b="0" strike="noStrike" spc="-1" dirty="0">
              <a:latin typeface="Arial"/>
            </a:endParaRPr>
          </a:p>
          <a:p>
            <a:pPr>
              <a:lnSpc>
                <a:spcPct val="100000"/>
              </a:lnSpc>
              <a:buNone/>
            </a:pPr>
            <a:endParaRPr lang="en-GB" sz="2400" b="0" strike="noStrike" spc="-1" dirty="0">
              <a:latin typeface="Arial"/>
            </a:endParaRPr>
          </a:p>
        </p:txBody>
      </p:sp>
      <p:sp>
        <p:nvSpPr>
          <p:cNvPr id="288" name="Textfeld 15"/>
          <p:cNvSpPr/>
          <p:nvPr/>
        </p:nvSpPr>
        <p:spPr>
          <a:xfrm>
            <a:off x="64080" y="6535080"/>
            <a:ext cx="726804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200" b="0" strike="noStrike" spc="-1">
                <a:solidFill>
                  <a:srgbClr val="000000"/>
                </a:solidFill>
                <a:latin typeface="Calibri"/>
              </a:rPr>
              <a:t>[1]</a:t>
            </a:r>
            <a:r>
              <a:rPr lang="de-CH" sz="1200" b="0" strike="noStrike" spc="-1">
                <a:solidFill>
                  <a:srgbClr val="000000"/>
                </a:solidFill>
                <a:latin typeface="Calibri"/>
              </a:rPr>
              <a:t> </a:t>
            </a:r>
            <a:r>
              <a:rPr lang="de-CH" sz="1200" b="0" u="sng" strike="noStrike" spc="-1">
                <a:solidFill>
                  <a:srgbClr val="0563C1"/>
                </a:solidFill>
                <a:uFillTx/>
                <a:latin typeface="Calibri"/>
                <a:hlinkClick r:id="rId4"/>
              </a:rPr>
              <a:t>https://www.pctipp.ch/praxis/zubehoer/was-ist-die-autoruninf-und-darf-ich-die-loeschen-2019032.html</a:t>
            </a:r>
            <a:r>
              <a:rPr lang="de-CH" sz="1200" b="0" strike="noStrike" spc="-1">
                <a:solidFill>
                  <a:srgbClr val="000000"/>
                </a:solidFill>
                <a:latin typeface="Calibri"/>
              </a:rPr>
              <a:t> </a:t>
            </a:r>
            <a:endParaRPr lang="en-GB" sz="1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Analyst - Übersicht</a:t>
            </a:r>
            <a:endParaRPr lang="en-GB" sz="3500" b="0" strike="noStrike" spc="-1">
              <a:latin typeface="Arial"/>
            </a:endParaRPr>
          </a:p>
        </p:txBody>
      </p:sp>
      <p:sp>
        <p:nvSpPr>
          <p:cNvPr id="290"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91"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92"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93"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94" name="Gruppieren 22"/>
          <p:cNvGrpSpPr/>
          <p:nvPr/>
        </p:nvGrpSpPr>
        <p:grpSpPr>
          <a:xfrm>
            <a:off x="334800" y="6216480"/>
            <a:ext cx="982080" cy="364680"/>
            <a:chOff x="334800" y="6216480"/>
            <a:chExt cx="982080" cy="364680"/>
          </a:xfrm>
        </p:grpSpPr>
        <p:pic>
          <p:nvPicPr>
            <p:cNvPr id="295"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96"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97" name="Textfeld 9"/>
          <p:cNvSpPr/>
          <p:nvPr/>
        </p:nvSpPr>
        <p:spPr>
          <a:xfrm>
            <a:off x="1635120" y="1585440"/>
            <a:ext cx="10191960" cy="51999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Evidenz sichern</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RAM Image ziehen</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Disk Image ziehen </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Network Verkehr -&gt; ACHTUNG (Vor Opfer Recording starten)</a:t>
            </a:r>
            <a:endParaRPr lang="en-GB" sz="2400" b="0" strike="noStrike" spc="-1" dirty="0">
              <a:latin typeface="Arial"/>
            </a:endParaRPr>
          </a:p>
          <a:p>
            <a:pPr>
              <a:lnSpc>
                <a:spcPct val="100000"/>
              </a:lnSpc>
              <a:buNone/>
            </a:pPr>
            <a:endParaRPr lang="en-GB"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Analyse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Übung / Demo </a:t>
            </a:r>
            <a:r>
              <a:rPr lang="de-CH" sz="2400" b="0" strike="noStrike" spc="-1" dirty="0" err="1">
                <a:solidFill>
                  <a:srgbClr val="595959"/>
                </a:solidFill>
                <a:latin typeface="Calibri Light"/>
              </a:rPr>
              <a:t>volatility</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Übung / Demo TSK / </a:t>
            </a:r>
            <a:r>
              <a:rPr lang="de-CH" sz="2400" b="0" strike="noStrike" spc="-1" dirty="0" err="1">
                <a:solidFill>
                  <a:srgbClr val="595959"/>
                </a:solidFill>
                <a:latin typeface="Calibri Light"/>
              </a:rPr>
              <a:t>Autopsy</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Wireshark</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Bericht erstellen</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IOA / IOC</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err="1">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 Short Term / Long Term</a:t>
            </a:r>
            <a:endParaRPr lang="en-GB" sz="24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Analyst – Evidenz sichern</a:t>
            </a:r>
            <a:endParaRPr lang="en-GB" sz="3500" b="0" strike="noStrike" spc="-1">
              <a:latin typeface="Arial"/>
            </a:endParaRPr>
          </a:p>
        </p:txBody>
      </p:sp>
      <p:sp>
        <p:nvSpPr>
          <p:cNvPr id="299"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300"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01"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02"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03" name="Gruppieren 22"/>
          <p:cNvGrpSpPr/>
          <p:nvPr/>
        </p:nvGrpSpPr>
        <p:grpSpPr>
          <a:xfrm>
            <a:off x="334800" y="6216480"/>
            <a:ext cx="982080" cy="364680"/>
            <a:chOff x="334800" y="6216480"/>
            <a:chExt cx="982080" cy="364680"/>
          </a:xfrm>
        </p:grpSpPr>
        <p:pic>
          <p:nvPicPr>
            <p:cNvPr id="304"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05"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306" name="Textfeld 9"/>
          <p:cNvSpPr/>
          <p:nvPr/>
        </p:nvSpPr>
        <p:spPr>
          <a:xfrm>
            <a:off x="1635120" y="1585440"/>
            <a:ext cx="10191960" cy="201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a:solidFill>
                  <a:srgbClr val="595959"/>
                </a:solidFill>
                <a:latin typeface="Calibri Light"/>
              </a:rPr>
              <a:t>Siehe </a:t>
            </a:r>
            <a:r>
              <a:rPr lang="de-DE" sz="2400" b="0" strike="noStrike" spc="-1">
                <a:solidFill>
                  <a:srgbClr val="595959"/>
                </a:solidFill>
                <a:latin typeface="Calibri Light"/>
              </a:rPr>
              <a:t>20_Analyst_Evidenz_sichern.docx</a:t>
            </a:r>
            <a:endParaRPr lang="en-GB" sz="2400" b="0" strike="noStrike" spc="-1">
              <a:latin typeface="Arial"/>
            </a:endParaRPr>
          </a:p>
          <a:p>
            <a:pPr>
              <a:lnSpc>
                <a:spcPct val="100000"/>
              </a:lnSpc>
              <a:buNone/>
            </a:pPr>
            <a:endParaRPr lang="en-GB" sz="2400" b="0" strike="noStrike" spc="-1">
              <a:latin typeface="Arial"/>
            </a:endParaRPr>
          </a:p>
          <a:p>
            <a:pPr marL="447840" indent="-447840">
              <a:lnSpc>
                <a:spcPct val="100000"/>
              </a:lnSpc>
              <a:buClr>
                <a:srgbClr val="595959"/>
              </a:buClr>
              <a:buFont typeface="Arial"/>
              <a:buChar char="•"/>
            </a:pPr>
            <a:r>
              <a:rPr lang="de-DE" sz="2400" b="0" strike="noStrike" spc="-1">
                <a:solidFill>
                  <a:srgbClr val="595959"/>
                </a:solidFill>
                <a:latin typeface="Calibri Light"/>
              </a:rPr>
              <a:t>Ziel</a:t>
            </a:r>
            <a:endParaRPr lang="en-GB" sz="2400" b="0" strike="noStrike" spc="-1">
              <a:latin typeface="Arial"/>
            </a:endParaRPr>
          </a:p>
          <a:p>
            <a:pPr marL="905040" lvl="1" indent="-447840">
              <a:lnSpc>
                <a:spcPct val="100000"/>
              </a:lnSpc>
              <a:buClr>
                <a:srgbClr val="595959"/>
              </a:buClr>
              <a:buFont typeface="Arial"/>
              <a:buChar char="•"/>
            </a:pPr>
            <a:r>
              <a:rPr lang="de-DE" sz="1800" b="0" strike="noStrike" spc="-1">
                <a:solidFill>
                  <a:srgbClr val="595959"/>
                </a:solidFill>
                <a:latin typeface="Calibri Light"/>
              </a:rPr>
              <a:t>Nun ist der Security Analyst vor Ort. Der PC läuft noch. Es geht nun darum, Beweise für die spätere Analyse zu sichern. Der Vorgang hier ist nicht ganz typisch, aber dank der Virtualbox ganz praktisch 😉.</a:t>
            </a:r>
            <a:endParaRPr lang="en-GB"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dirty="0">
                <a:solidFill>
                  <a:srgbClr val="FFFFFF"/>
                </a:solidFill>
                <a:latin typeface="Calibri Light"/>
              </a:rPr>
              <a:t>Analyst – USB Stick Analyse</a:t>
            </a:r>
            <a:endParaRPr lang="en-GB" sz="3500" b="0" strike="noStrike" spc="-1" dirty="0">
              <a:latin typeface="Arial"/>
            </a:endParaRPr>
          </a:p>
        </p:txBody>
      </p:sp>
      <p:sp>
        <p:nvSpPr>
          <p:cNvPr id="308"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309"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10"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11"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12" name="Gruppieren 22"/>
          <p:cNvGrpSpPr/>
          <p:nvPr/>
        </p:nvGrpSpPr>
        <p:grpSpPr>
          <a:xfrm>
            <a:off x="334800" y="6216480"/>
            <a:ext cx="982080" cy="364680"/>
            <a:chOff x="334800" y="6216480"/>
            <a:chExt cx="982080" cy="364680"/>
          </a:xfrm>
        </p:grpSpPr>
        <p:pic>
          <p:nvPicPr>
            <p:cNvPr id="313"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14"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315" name="Textfeld 9"/>
          <p:cNvSpPr/>
          <p:nvPr/>
        </p:nvSpPr>
        <p:spPr>
          <a:xfrm>
            <a:off x="1635120" y="1585440"/>
            <a:ext cx="10191960" cy="26762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595959"/>
              </a:buClr>
              <a:buFont typeface="Arial"/>
              <a:buChar char="•"/>
            </a:pPr>
            <a:r>
              <a:rPr lang="de-CH" sz="2400" b="0" strike="noStrike" spc="-1" dirty="0">
                <a:solidFill>
                  <a:srgbClr val="595959"/>
                </a:solidFill>
                <a:latin typeface="Calibri Light"/>
              </a:rPr>
              <a:t>Virus isolieren</a:t>
            </a: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Virustotal</a:t>
            </a:r>
            <a:endParaRPr lang="en-GB" sz="2400" b="0" strike="noStrike" spc="-1" dirty="0">
              <a:latin typeface="Arial"/>
            </a:endParaRPr>
          </a:p>
          <a:p>
            <a:pPr>
              <a:lnSpc>
                <a:spcPct val="100000"/>
              </a:lnSpc>
              <a:buNone/>
            </a:pP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IOC / IOA</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err="1">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a:t>
            </a:r>
            <a:endParaRPr lang="en-GB" sz="2400" b="0" strike="noStrike" spc="-1" dirty="0">
              <a:latin typeface="Arial"/>
            </a:endParaRPr>
          </a:p>
          <a:p>
            <a:pPr>
              <a:lnSpc>
                <a:spcPct val="100000"/>
              </a:lnSpc>
              <a:buNone/>
            </a:pPr>
            <a:endParaRPr lang="en-GB" sz="24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dirty="0">
                <a:solidFill>
                  <a:srgbClr val="FFFFFF"/>
                </a:solidFill>
                <a:latin typeface="Calibri Light"/>
              </a:rPr>
              <a:t>Analyst - Disk Analyse</a:t>
            </a:r>
            <a:endParaRPr lang="en-GB" sz="3500" b="0" strike="noStrike" spc="-1" dirty="0">
              <a:latin typeface="Arial"/>
            </a:endParaRPr>
          </a:p>
        </p:txBody>
      </p:sp>
      <p:sp>
        <p:nvSpPr>
          <p:cNvPr id="317"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318"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19"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20"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21" name="Gruppieren 22"/>
          <p:cNvGrpSpPr/>
          <p:nvPr/>
        </p:nvGrpSpPr>
        <p:grpSpPr>
          <a:xfrm>
            <a:off x="334800" y="6216480"/>
            <a:ext cx="982080" cy="364680"/>
            <a:chOff x="334800" y="6216480"/>
            <a:chExt cx="982080" cy="364680"/>
          </a:xfrm>
        </p:grpSpPr>
        <p:pic>
          <p:nvPicPr>
            <p:cNvPr id="322"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23"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324" name="Textfeld 9"/>
          <p:cNvSpPr/>
          <p:nvPr/>
        </p:nvSpPr>
        <p:spPr>
          <a:xfrm>
            <a:off x="1635120" y="1585440"/>
            <a:ext cx="10191960" cy="304553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595959"/>
              </a:buClr>
              <a:buFont typeface="Arial"/>
              <a:buChar char="•"/>
            </a:pPr>
            <a:r>
              <a:rPr lang="de-CH" sz="2400" b="0" strike="noStrike" spc="-1" dirty="0" err="1">
                <a:solidFill>
                  <a:srgbClr val="595959"/>
                </a:solidFill>
                <a:latin typeface="Calibri Light"/>
              </a:rPr>
              <a:t>Autopsy</a:t>
            </a:r>
            <a:r>
              <a:rPr lang="de-CH" sz="2400" b="0" strike="noStrike" spc="-1" dirty="0">
                <a:solidFill>
                  <a:srgbClr val="595959"/>
                </a:solidFill>
                <a:latin typeface="Calibri Light"/>
              </a:rPr>
              <a:t> / </a:t>
            </a:r>
            <a:r>
              <a:rPr lang="de-CH" sz="2400" b="0" strike="noStrike" spc="-1" dirty="0" err="1">
                <a:solidFill>
                  <a:srgbClr val="595959"/>
                </a:solidFill>
                <a:latin typeface="Calibri Light"/>
              </a:rPr>
              <a:t>FTKImager</a:t>
            </a: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Virus isolieren</a:t>
            </a: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Virustotal</a:t>
            </a:r>
            <a:endParaRPr lang="en-GB" sz="2400" b="0" strike="noStrike" spc="-1" dirty="0">
              <a:latin typeface="Arial"/>
            </a:endParaRPr>
          </a:p>
          <a:p>
            <a:pPr>
              <a:lnSpc>
                <a:spcPct val="100000"/>
              </a:lnSpc>
              <a:buNone/>
            </a:pP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IOC / IOA</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err="1">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a:t>
            </a:r>
            <a:endParaRPr lang="en-GB" sz="2400" b="0" strike="noStrike" spc="-1" dirty="0">
              <a:latin typeface="Arial"/>
            </a:endParaRPr>
          </a:p>
          <a:p>
            <a:pPr>
              <a:lnSpc>
                <a:spcPct val="100000"/>
              </a:lnSpc>
              <a:buNone/>
            </a:pPr>
            <a:endParaRPr lang="en-GB" sz="2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dirty="0">
                <a:solidFill>
                  <a:srgbClr val="FFFFFF"/>
                </a:solidFill>
                <a:latin typeface="Calibri Light"/>
              </a:rPr>
              <a:t>Analyst – RAM Analyse</a:t>
            </a:r>
            <a:endParaRPr lang="en-GB" sz="3500" b="0" strike="noStrike" spc="-1" dirty="0">
              <a:latin typeface="Arial"/>
            </a:endParaRPr>
          </a:p>
        </p:txBody>
      </p:sp>
      <p:sp>
        <p:nvSpPr>
          <p:cNvPr id="335"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336"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37"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38"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39" name="Gruppieren 22"/>
          <p:cNvGrpSpPr/>
          <p:nvPr/>
        </p:nvGrpSpPr>
        <p:grpSpPr>
          <a:xfrm>
            <a:off x="334800" y="6216480"/>
            <a:ext cx="982080" cy="364680"/>
            <a:chOff x="334800" y="6216480"/>
            <a:chExt cx="982080" cy="364680"/>
          </a:xfrm>
        </p:grpSpPr>
        <p:pic>
          <p:nvPicPr>
            <p:cNvPr id="340"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41"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342" name="Textfeld 9"/>
          <p:cNvSpPr/>
          <p:nvPr/>
        </p:nvSpPr>
        <p:spPr>
          <a:xfrm>
            <a:off x="1635120" y="1585440"/>
            <a:ext cx="10191960" cy="24915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595959"/>
              </a:buClr>
              <a:buFont typeface="Arial"/>
              <a:buChar char="•"/>
            </a:pPr>
            <a:r>
              <a:rPr lang="de-CH" sz="2400" b="0" strike="noStrike" spc="-1" dirty="0">
                <a:solidFill>
                  <a:srgbClr val="595959"/>
                </a:solidFill>
                <a:latin typeface="Calibri Light"/>
              </a:rPr>
              <a:t>Extrahieren EXE</a:t>
            </a:r>
            <a:endParaRPr lang="en-GB" sz="2400" b="0" strike="noStrike" spc="-1" dirty="0">
              <a:latin typeface="Arial"/>
            </a:endParaRPr>
          </a:p>
          <a:p>
            <a:pPr>
              <a:lnSpc>
                <a:spcPct val="100000"/>
              </a:lnSpc>
              <a:buNone/>
            </a:pPr>
            <a:endParaRPr lang="en-GB"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Virustotal</a:t>
            </a:r>
            <a:endParaRPr lang="en-GB" sz="2400" b="0" strike="noStrike" spc="-1" dirty="0">
              <a:latin typeface="Arial"/>
            </a:endParaRPr>
          </a:p>
          <a:p>
            <a:pPr>
              <a:lnSpc>
                <a:spcPct val="100000"/>
              </a:lnSpc>
              <a:buNone/>
            </a:pPr>
            <a:endParaRPr lang="en-GB"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IOC / IOA</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err="1">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 Short Term / Long Term</a:t>
            </a:r>
            <a:endParaRPr lang="en-GB" sz="24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Herzlich willkommen</a:t>
            </a:r>
            <a:endParaRPr lang="en-GB" sz="3500" b="0" strike="noStrike" spc="-1">
              <a:latin typeface="Arial"/>
            </a:endParaRPr>
          </a:p>
        </p:txBody>
      </p:sp>
      <p:sp>
        <p:nvSpPr>
          <p:cNvPr id="95"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CH" sz="3500" b="1" strike="noStrike" spc="-1" dirty="0">
                <a:solidFill>
                  <a:srgbClr val="FFFFFF"/>
                </a:solidFill>
                <a:latin typeface="Calibri Light"/>
              </a:rPr>
              <a:t>Virus-Day</a:t>
            </a:r>
            <a:endParaRPr lang="en-GB" sz="3500" b="0" strike="noStrike" spc="-1" dirty="0">
              <a:latin typeface="Arial"/>
            </a:endParaRPr>
          </a:p>
        </p:txBody>
      </p:sp>
      <p:sp>
        <p:nvSpPr>
          <p:cNvPr id="96"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97"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98" name="Gruppieren 22"/>
          <p:cNvGrpSpPr/>
          <p:nvPr/>
        </p:nvGrpSpPr>
        <p:grpSpPr>
          <a:xfrm>
            <a:off x="334800" y="6216480"/>
            <a:ext cx="982080" cy="364680"/>
            <a:chOff x="334800" y="6216480"/>
            <a:chExt cx="982080" cy="364680"/>
          </a:xfrm>
        </p:grpSpPr>
        <p:pic>
          <p:nvPicPr>
            <p:cNvPr id="99"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100"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101" name="Textfeld 21"/>
          <p:cNvSpPr/>
          <p:nvPr/>
        </p:nvSpPr>
        <p:spPr>
          <a:xfrm>
            <a:off x="1644480" y="1620360"/>
            <a:ext cx="98431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2400" b="0" strike="noStrike" spc="-1">
                <a:solidFill>
                  <a:srgbClr val="595959"/>
                </a:solidFill>
                <a:latin typeface="Calibri Light"/>
              </a:rPr>
              <a:t>Herzlich willkommen zum ….</a:t>
            </a:r>
            <a:endParaRPr lang="en-GB" sz="2400" b="0" strike="noStrike" spc="-1">
              <a:latin typeface="Arial"/>
            </a:endParaRPr>
          </a:p>
        </p:txBody>
      </p:sp>
      <p:sp>
        <p:nvSpPr>
          <p:cNvPr id="102" name="Textfeld 21"/>
          <p:cNvSpPr/>
          <p:nvPr/>
        </p:nvSpPr>
        <p:spPr>
          <a:xfrm>
            <a:off x="3584721" y="3752280"/>
            <a:ext cx="5461200" cy="310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6600" b="1" strike="noStrike" spc="-1" dirty="0">
                <a:solidFill>
                  <a:srgbClr val="595959"/>
                </a:solidFill>
                <a:latin typeface="Calibri Light"/>
              </a:rPr>
              <a:t>… BOO</a:t>
            </a:r>
            <a:r>
              <a:rPr lang="de-DE" sz="6600" b="1" strike="noStrike" spc="-1" dirty="0">
                <a:solidFill>
                  <a:srgbClr val="FF0000"/>
                </a:solidFill>
                <a:latin typeface="Calibri Light"/>
              </a:rPr>
              <a:t>S</a:t>
            </a:r>
            <a:r>
              <a:rPr lang="de-DE" sz="6600" b="1" strike="noStrike" spc="-1" dirty="0">
                <a:solidFill>
                  <a:srgbClr val="595959"/>
                </a:solidFill>
                <a:latin typeface="Calibri Light"/>
              </a:rPr>
              <a:t>TCAMP</a:t>
            </a:r>
            <a:endParaRPr lang="en-GB" sz="6600" b="0" strike="noStrike" spc="-1" dirty="0">
              <a:latin typeface="Arial"/>
            </a:endParaRPr>
          </a:p>
        </p:txBody>
      </p:sp>
      <p:sp>
        <p:nvSpPr>
          <p:cNvPr id="103" name="Textfeld 21"/>
          <p:cNvSpPr/>
          <p:nvPr/>
        </p:nvSpPr>
        <p:spPr>
          <a:xfrm>
            <a:off x="1644480" y="5553360"/>
            <a:ext cx="984312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2400" b="0" strike="noStrike" spc="-1">
                <a:solidFill>
                  <a:srgbClr val="595959"/>
                </a:solidFill>
                <a:latin typeface="Calibri Light"/>
              </a:rPr>
              <a:t>Patrik Marxer: SIW Chat, </a:t>
            </a:r>
            <a:r>
              <a:rPr lang="de-DE" sz="2400" b="0" u="sng" strike="noStrike" spc="-1">
                <a:solidFill>
                  <a:srgbClr val="399AFA"/>
                </a:solidFill>
                <a:uFillTx/>
                <a:latin typeface="Calibri Light"/>
                <a:hlinkClick r:id="rId4"/>
              </a:rPr>
              <a:t>partrik.marxer@lernen.siw.swiss</a:t>
            </a:r>
            <a:r>
              <a:rPr lang="de-DE" sz="2400" b="0" strike="noStrike" spc="-1">
                <a:solidFill>
                  <a:srgbClr val="595959"/>
                </a:solidFill>
                <a:latin typeface="Calibri Light"/>
              </a:rPr>
              <a:t>, 079 703 99 50 </a:t>
            </a:r>
            <a:endParaRPr lang="en-GB" sz="2400" b="0" strike="noStrike" spc="-1">
              <a:latin typeface="Arial"/>
            </a:endParaRPr>
          </a:p>
          <a:p>
            <a:pPr>
              <a:lnSpc>
                <a:spcPct val="100000"/>
              </a:lnSpc>
              <a:buNone/>
            </a:pPr>
            <a:r>
              <a:rPr lang="de-DE" sz="2400" b="0" strike="noStrike" spc="-1">
                <a:solidFill>
                  <a:srgbClr val="595959"/>
                </a:solidFill>
                <a:latin typeface="Calibri Light"/>
              </a:rPr>
              <a:t>Dominik Kuhn: SIW Chat, </a:t>
            </a:r>
            <a:r>
              <a:rPr lang="de-DE" sz="2400" b="0" u="sng" strike="noStrike" spc="-1">
                <a:solidFill>
                  <a:srgbClr val="399AFA"/>
                </a:solidFill>
                <a:uFillTx/>
                <a:latin typeface="Calibri Light"/>
                <a:hlinkClick r:id="rId5"/>
              </a:rPr>
              <a:t>dominik.kuhn@lernen.siw.swiss</a:t>
            </a:r>
            <a:r>
              <a:rPr lang="de-DE" sz="2400" b="0" strike="noStrike" spc="-1">
                <a:solidFill>
                  <a:srgbClr val="595959"/>
                </a:solidFill>
                <a:latin typeface="Calibri Light"/>
              </a:rPr>
              <a:t>, 079 774 58 12</a:t>
            </a:r>
            <a:endParaRPr lang="en-GB" sz="2400" b="0" strike="noStrike" spc="-1">
              <a:latin typeface="Arial"/>
            </a:endParaRPr>
          </a:p>
        </p:txBody>
      </p:sp>
      <p:sp>
        <p:nvSpPr>
          <p:cNvPr id="104" name="Rectangle 1"/>
          <p:cNvSpPr/>
          <p:nvPr/>
        </p:nvSpPr>
        <p:spPr>
          <a:xfrm rot="1386600">
            <a:off x="9087120" y="1010520"/>
            <a:ext cx="1941480" cy="1808280"/>
          </a:xfrm>
          <a:prstGeom prst="rect">
            <a:avLst/>
          </a:prstGeom>
          <a:gradFill rotWithShape="0">
            <a:gsLst>
              <a:gs pos="0">
                <a:srgbClr val="F08C56"/>
              </a:gs>
              <a:gs pos="100000">
                <a:srgbClr val="F57A27"/>
              </a:gs>
            </a:gsLst>
            <a:lin ang="6786000"/>
          </a:gradFill>
          <a:ln w="0">
            <a:noFill/>
          </a:ln>
          <a:effectLst>
            <a:outerShdw blurRad="57240" dist="19080" dir="5400000" algn="ctr"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a:lnSpc>
                <a:spcPct val="100000"/>
              </a:lnSpc>
              <a:buNone/>
            </a:pPr>
            <a:r>
              <a:rPr lang="de-CH" sz="1800" b="0" strike="noStrike" spc="-1" dirty="0">
                <a:solidFill>
                  <a:srgbClr val="FFFFFF"/>
                </a:solidFill>
                <a:latin typeface="Calibri"/>
              </a:rPr>
              <a:t>Diese Folie werdet ihr in </a:t>
            </a:r>
            <a:r>
              <a:rPr lang="de-CH" spc="-1" dirty="0">
                <a:solidFill>
                  <a:srgbClr val="FFFFFF"/>
                </a:solidFill>
                <a:latin typeface="Calibri"/>
              </a:rPr>
              <a:t>5 Monaten</a:t>
            </a:r>
            <a:r>
              <a:rPr lang="de-CH" sz="1800" b="0" strike="noStrike" spc="-1" dirty="0">
                <a:solidFill>
                  <a:srgbClr val="FFFFFF"/>
                </a:solidFill>
                <a:latin typeface="Calibri"/>
              </a:rPr>
              <a:t> wieder sehen ;-)</a:t>
            </a:r>
            <a:endParaRPr lang="en-GB" sz="1800" b="0" strike="noStrike" spc="-1" dirty="0">
              <a:latin typeface="Arial"/>
            </a:endParaRPr>
          </a:p>
        </p:txBody>
      </p:sp>
      <p:cxnSp>
        <p:nvCxnSpPr>
          <p:cNvPr id="3" name="Straight Connector 2">
            <a:extLst>
              <a:ext uri="{FF2B5EF4-FFF2-40B4-BE49-F238E27FC236}">
                <a16:creationId xmlns:a16="http://schemas.microsoft.com/office/drawing/2014/main" id="{C450842C-B015-4937-8256-AA8F505870E2}"/>
              </a:ext>
            </a:extLst>
          </p:cNvPr>
          <p:cNvCxnSpPr>
            <a:cxnSpLocks/>
          </p:cNvCxnSpPr>
          <p:nvPr/>
        </p:nvCxnSpPr>
        <p:spPr>
          <a:xfrm flipH="1">
            <a:off x="4641268" y="3612154"/>
            <a:ext cx="4168878" cy="1435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50A193-787F-4057-A97E-9274FCAE3C94}"/>
              </a:ext>
            </a:extLst>
          </p:cNvPr>
          <p:cNvCxnSpPr>
            <a:cxnSpLocks/>
          </p:cNvCxnSpPr>
          <p:nvPr/>
        </p:nvCxnSpPr>
        <p:spPr>
          <a:xfrm flipH="1" flipV="1">
            <a:off x="4641268" y="3730742"/>
            <a:ext cx="4168878" cy="13169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F64F6B-EB4A-4C7D-B997-D2F47540358B}"/>
              </a:ext>
            </a:extLst>
          </p:cNvPr>
          <p:cNvSpPr txBox="1"/>
          <p:nvPr/>
        </p:nvSpPr>
        <p:spPr>
          <a:xfrm>
            <a:off x="4569751" y="2216606"/>
            <a:ext cx="4476170" cy="1107996"/>
          </a:xfrm>
          <a:prstGeom prst="rect">
            <a:avLst/>
          </a:prstGeom>
          <a:noFill/>
        </p:spPr>
        <p:txBody>
          <a:bodyPr wrap="square">
            <a:spAutoFit/>
          </a:bodyPr>
          <a:lstStyle/>
          <a:p>
            <a:pPr>
              <a:lnSpc>
                <a:spcPct val="100000"/>
              </a:lnSpc>
              <a:buNone/>
            </a:pPr>
            <a:r>
              <a:rPr lang="de-DE" sz="6600" b="1" spc="-1" dirty="0">
                <a:solidFill>
                  <a:srgbClr val="595959"/>
                </a:solidFill>
                <a:latin typeface="Calibri Light"/>
              </a:rPr>
              <a:t>„Virus-Day“</a:t>
            </a:r>
            <a:endParaRPr lang="en-GB" sz="6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Analyst - Analyse</a:t>
            </a:r>
            <a:endParaRPr lang="en-GB" sz="3500" b="0" strike="noStrike" spc="-1">
              <a:latin typeface="Arial"/>
            </a:endParaRPr>
          </a:p>
        </p:txBody>
      </p:sp>
      <p:sp>
        <p:nvSpPr>
          <p:cNvPr id="326"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327"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28"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29"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30" name="Gruppieren 22"/>
          <p:cNvGrpSpPr/>
          <p:nvPr/>
        </p:nvGrpSpPr>
        <p:grpSpPr>
          <a:xfrm>
            <a:off x="334800" y="6216480"/>
            <a:ext cx="982080" cy="364680"/>
            <a:chOff x="334800" y="6216480"/>
            <a:chExt cx="982080" cy="364680"/>
          </a:xfrm>
        </p:grpSpPr>
        <p:pic>
          <p:nvPicPr>
            <p:cNvPr id="331"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32"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333" name="Textfeld 9"/>
          <p:cNvSpPr/>
          <p:nvPr/>
        </p:nvSpPr>
        <p:spPr>
          <a:xfrm>
            <a:off x="1635120" y="1585440"/>
            <a:ext cx="10191960" cy="26762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595959"/>
              </a:buClr>
              <a:buFont typeface="Arial"/>
              <a:buChar char="•"/>
            </a:pPr>
            <a:r>
              <a:rPr lang="de-CH" sz="2400" b="0" strike="noStrike" spc="-1" dirty="0">
                <a:solidFill>
                  <a:srgbClr val="595959"/>
                </a:solidFill>
                <a:latin typeface="Calibri Light"/>
              </a:rPr>
              <a:t>Event Log Analyse (</a:t>
            </a:r>
            <a:r>
              <a:rPr lang="de-CH" sz="2400" b="0" strike="noStrike" spc="-1" dirty="0" err="1">
                <a:solidFill>
                  <a:srgbClr val="595959"/>
                </a:solidFill>
                <a:latin typeface="Calibri Light"/>
              </a:rPr>
              <a:t>Timesketch</a:t>
            </a:r>
            <a:r>
              <a:rPr lang="de-CH" sz="2400" b="0" strike="noStrike" spc="-1" dirty="0">
                <a:solidFill>
                  <a:srgbClr val="595959"/>
                </a:solidFill>
                <a:latin typeface="Calibri Light"/>
              </a:rPr>
              <a:t>)</a:t>
            </a: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hlinkClick r:id="rId4"/>
              </a:rPr>
              <a:t>https://timesketch.org</a:t>
            </a:r>
            <a:endParaRPr lang="de-CH" sz="2400" b="0" strike="noStrike" spc="-1" dirty="0">
              <a:solidFill>
                <a:srgbClr val="595959"/>
              </a:solidFill>
              <a:latin typeface="Calibri Light"/>
            </a:endParaRPr>
          </a:p>
          <a:p>
            <a:pPr marL="343080" indent="-343080">
              <a:lnSpc>
                <a:spcPct val="100000"/>
              </a:lnSpc>
              <a:buClr>
                <a:srgbClr val="595959"/>
              </a:buClr>
              <a:buFont typeface="Arial"/>
              <a:buChar char="•"/>
            </a:pPr>
            <a:r>
              <a:rPr lang="en-GB" sz="2400" b="0" strike="noStrike" spc="-1" dirty="0">
                <a:latin typeface="Arial"/>
                <a:hlinkClick r:id="rId5"/>
              </a:rPr>
              <a:t>https://github.com/google/timesketch</a:t>
            </a:r>
            <a:endParaRPr lang="en-GB" sz="2400" b="0" strike="noStrike" spc="-1" dirty="0">
              <a:latin typeface="Arial"/>
            </a:endParaRPr>
          </a:p>
          <a:p>
            <a:pPr>
              <a:lnSpc>
                <a:spcPct val="100000"/>
              </a:lnSpc>
              <a:buNone/>
            </a:pPr>
            <a:endParaRPr lang="en-GB" sz="2400"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IOC / IOA</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err="1">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 Short Term / Long Term</a:t>
            </a:r>
            <a:endParaRPr lang="en-GB" sz="24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dirty="0">
                <a:solidFill>
                  <a:srgbClr val="FFFFFF"/>
                </a:solidFill>
                <a:latin typeface="Calibri Light"/>
              </a:rPr>
              <a:t>Analyst – </a:t>
            </a:r>
            <a:r>
              <a:rPr lang="de-DE" sz="3500" b="1" spc="-1" dirty="0">
                <a:solidFill>
                  <a:srgbClr val="FFFFFF"/>
                </a:solidFill>
                <a:latin typeface="Calibri Light"/>
              </a:rPr>
              <a:t>Analyse </a:t>
            </a:r>
            <a:r>
              <a:rPr lang="de-CH" sz="3500" b="1" spc="-1" dirty="0">
                <a:solidFill>
                  <a:srgbClr val="FFFFFF"/>
                </a:solidFill>
                <a:latin typeface="Calibri Light"/>
              </a:rPr>
              <a:t>Wireshark</a:t>
            </a:r>
            <a:endParaRPr lang="en-GB" sz="3500" b="1" spc="-1" dirty="0">
              <a:solidFill>
                <a:srgbClr val="FFFFFF"/>
              </a:solidFill>
              <a:latin typeface="Calibri Light"/>
            </a:endParaRPr>
          </a:p>
        </p:txBody>
      </p:sp>
      <p:sp>
        <p:nvSpPr>
          <p:cNvPr id="344"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345"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46"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47"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48" name="Gruppieren 22"/>
          <p:cNvGrpSpPr/>
          <p:nvPr/>
        </p:nvGrpSpPr>
        <p:grpSpPr>
          <a:xfrm>
            <a:off x="334800" y="6216480"/>
            <a:ext cx="982080" cy="364680"/>
            <a:chOff x="334800" y="6216480"/>
            <a:chExt cx="982080" cy="364680"/>
          </a:xfrm>
        </p:grpSpPr>
        <p:pic>
          <p:nvPicPr>
            <p:cNvPr id="349"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50"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351" name="Textfeld 9"/>
          <p:cNvSpPr/>
          <p:nvPr/>
        </p:nvSpPr>
        <p:spPr>
          <a:xfrm>
            <a:off x="1635120" y="1585440"/>
            <a:ext cx="10191960" cy="25223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595959"/>
              </a:buClr>
              <a:buFont typeface="Arial"/>
              <a:buChar char="•"/>
            </a:pPr>
            <a:r>
              <a:rPr lang="de-CH" sz="2400" b="0" strike="noStrike" spc="-1" dirty="0">
                <a:solidFill>
                  <a:srgbClr val="595959"/>
                </a:solidFill>
                <a:latin typeface="Calibri Light"/>
              </a:rPr>
              <a:t>Netzwerk Analyse (Wireshark)</a:t>
            </a:r>
            <a:endParaRPr lang="en-GB" sz="2400" b="0" strike="noStrike" spc="-1" dirty="0">
              <a:latin typeface="Arial"/>
            </a:endParaRPr>
          </a:p>
          <a:p>
            <a:pPr>
              <a:lnSpc>
                <a:spcPct val="100000"/>
              </a:lnSpc>
              <a:buNone/>
            </a:pPr>
            <a:endParaRPr lang="en-GB"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Kommunikation analysieren</a:t>
            </a:r>
            <a:endParaRPr lang="en-GB" sz="2400" b="0" strike="noStrike" spc="-1" dirty="0">
              <a:latin typeface="Arial"/>
            </a:endParaRPr>
          </a:p>
          <a:p>
            <a:pPr>
              <a:lnSpc>
                <a:spcPct val="100000"/>
              </a:lnSpc>
              <a:buNone/>
            </a:pPr>
            <a:endParaRPr lang="en-GB"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IOC / IOA</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err="1">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 Short Term / Long Term</a:t>
            </a:r>
            <a:endParaRPr lang="en-GB" sz="24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traight Arrow Connector 48"/>
          <p:cNvSpPr/>
          <p:nvPr/>
        </p:nvSpPr>
        <p:spPr>
          <a:xfrm>
            <a:off x="6884280" y="3728880"/>
            <a:ext cx="865440" cy="407880"/>
          </a:xfrm>
          <a:custGeom>
            <a:avLst/>
            <a:gdLst/>
            <a:ahLst/>
            <a:cxnLst/>
            <a:rect l="l" t="t" r="r" b="b"/>
            <a:pathLst>
              <a:path w="21600" h="21600">
                <a:moveTo>
                  <a:pt x="0" y="0"/>
                </a:moveTo>
                <a:lnTo>
                  <a:pt x="21600" y="21600"/>
                </a:lnTo>
              </a:path>
            </a:pathLst>
          </a:custGeom>
          <a:noFill/>
          <a:ln>
            <a:solidFill>
              <a:srgbClr val="70AD47"/>
            </a:solidFill>
            <a:tailEnd type="triangle" w="lg" len="lg"/>
          </a:ln>
        </p:spPr>
        <p:style>
          <a:lnRef idx="3">
            <a:schemeClr val="accent6"/>
          </a:lnRef>
          <a:fillRef idx="0">
            <a:schemeClr val="accent6"/>
          </a:fillRef>
          <a:effectRef idx="2">
            <a:schemeClr val="accent6"/>
          </a:effectRef>
          <a:fontRef idx="minor"/>
        </p:style>
      </p:sp>
      <p:sp>
        <p:nvSpPr>
          <p:cNvPr id="353"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Szenario</a:t>
            </a:r>
            <a:endParaRPr lang="en-GB" sz="3500" b="0" strike="noStrike" spc="-1">
              <a:latin typeface="Arial"/>
            </a:endParaRPr>
          </a:p>
        </p:txBody>
      </p:sp>
      <p:sp>
        <p:nvSpPr>
          <p:cNvPr id="354"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Office Macro Virus</a:t>
            </a:r>
            <a:endParaRPr lang="en-GB" sz="3500" b="0" strike="noStrike" spc="-1">
              <a:latin typeface="Arial"/>
            </a:endParaRPr>
          </a:p>
        </p:txBody>
      </p:sp>
      <p:sp>
        <p:nvSpPr>
          <p:cNvPr id="355" name="Textfeld 21"/>
          <p:cNvSpPr/>
          <p:nvPr/>
        </p:nvSpPr>
        <p:spPr>
          <a:xfrm>
            <a:off x="2125440" y="175680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356"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357"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358" name="Gruppieren 22"/>
          <p:cNvGrpSpPr/>
          <p:nvPr/>
        </p:nvGrpSpPr>
        <p:grpSpPr>
          <a:xfrm>
            <a:off x="334800" y="6216480"/>
            <a:ext cx="982080" cy="364680"/>
            <a:chOff x="334800" y="6216480"/>
            <a:chExt cx="982080" cy="364680"/>
          </a:xfrm>
        </p:grpSpPr>
        <p:pic>
          <p:nvPicPr>
            <p:cNvPr id="359"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360"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grpSp>
        <p:nvGrpSpPr>
          <p:cNvPr id="361" name="Group 7"/>
          <p:cNvGrpSpPr/>
          <p:nvPr/>
        </p:nvGrpSpPr>
        <p:grpSpPr>
          <a:xfrm>
            <a:off x="7930800" y="1862640"/>
            <a:ext cx="433080" cy="809640"/>
            <a:chOff x="7930800" y="1862640"/>
            <a:chExt cx="433080" cy="809640"/>
          </a:xfrm>
        </p:grpSpPr>
        <p:pic>
          <p:nvPicPr>
            <p:cNvPr id="362" name="Inhaltsplatzhalter 3" descr="user icon - vector Clip Art"/>
            <p:cNvPicPr/>
            <p:nvPr/>
          </p:nvPicPr>
          <p:blipFill>
            <a:blip r:embed="rId4"/>
            <a:stretch/>
          </p:blipFill>
          <p:spPr>
            <a:xfrm>
              <a:off x="7930800" y="2010960"/>
              <a:ext cx="433080" cy="661320"/>
            </a:xfrm>
            <a:prstGeom prst="rect">
              <a:avLst/>
            </a:prstGeom>
            <a:ln w="0">
              <a:noFill/>
            </a:ln>
          </p:spPr>
        </p:pic>
        <p:pic>
          <p:nvPicPr>
            <p:cNvPr id="363" name="Picture 2" descr="A black and white logo&#10;&#10;Description automatically generated with medium confidence"/>
            <p:cNvPicPr/>
            <p:nvPr/>
          </p:nvPicPr>
          <p:blipFill>
            <a:blip r:embed="rId5"/>
            <a:stretch/>
          </p:blipFill>
          <p:spPr>
            <a:xfrm>
              <a:off x="7930800" y="1862640"/>
              <a:ext cx="433080" cy="296280"/>
            </a:xfrm>
            <a:prstGeom prst="rect">
              <a:avLst/>
            </a:prstGeom>
            <a:ln w="0">
              <a:noFill/>
            </a:ln>
          </p:spPr>
        </p:pic>
      </p:grpSp>
      <p:grpSp>
        <p:nvGrpSpPr>
          <p:cNvPr id="364" name="Group 6"/>
          <p:cNvGrpSpPr/>
          <p:nvPr/>
        </p:nvGrpSpPr>
        <p:grpSpPr>
          <a:xfrm>
            <a:off x="1881000" y="1740240"/>
            <a:ext cx="447120" cy="814320"/>
            <a:chOff x="1881000" y="1740240"/>
            <a:chExt cx="447120" cy="814320"/>
          </a:xfrm>
        </p:grpSpPr>
        <p:pic>
          <p:nvPicPr>
            <p:cNvPr id="365" name="Inhaltsplatzhalter 3" descr="user icon - vector Clip Art"/>
            <p:cNvPicPr/>
            <p:nvPr/>
          </p:nvPicPr>
          <p:blipFill>
            <a:blip r:embed="rId6"/>
            <a:stretch/>
          </p:blipFill>
          <p:spPr>
            <a:xfrm>
              <a:off x="1881000" y="1893240"/>
              <a:ext cx="433080" cy="661320"/>
            </a:xfrm>
            <a:prstGeom prst="rect">
              <a:avLst/>
            </a:prstGeom>
            <a:ln w="0">
              <a:noFill/>
            </a:ln>
          </p:spPr>
        </p:pic>
        <p:pic>
          <p:nvPicPr>
            <p:cNvPr id="366" name="Picture 4" descr="A black and white logo&#10;&#10;Description automatically generated with medium confidence"/>
            <p:cNvPicPr/>
            <p:nvPr/>
          </p:nvPicPr>
          <p:blipFill>
            <a:blip r:embed="rId7"/>
            <a:stretch/>
          </p:blipFill>
          <p:spPr>
            <a:xfrm>
              <a:off x="1881000" y="1740240"/>
              <a:ext cx="447120" cy="306000"/>
            </a:xfrm>
            <a:prstGeom prst="rect">
              <a:avLst/>
            </a:prstGeom>
            <a:ln w="0">
              <a:noFill/>
            </a:ln>
          </p:spPr>
        </p:pic>
      </p:grpSp>
      <p:grpSp>
        <p:nvGrpSpPr>
          <p:cNvPr id="367" name="Group 8"/>
          <p:cNvGrpSpPr/>
          <p:nvPr/>
        </p:nvGrpSpPr>
        <p:grpSpPr>
          <a:xfrm>
            <a:off x="10571040" y="1948680"/>
            <a:ext cx="433080" cy="809640"/>
            <a:chOff x="10571040" y="1948680"/>
            <a:chExt cx="433080" cy="809640"/>
          </a:xfrm>
        </p:grpSpPr>
        <p:pic>
          <p:nvPicPr>
            <p:cNvPr id="368" name="Inhaltsplatzhalter 3" descr="user icon - vector Clip Art"/>
            <p:cNvPicPr/>
            <p:nvPr/>
          </p:nvPicPr>
          <p:blipFill>
            <a:blip r:embed="rId8"/>
            <a:stretch/>
          </p:blipFill>
          <p:spPr>
            <a:xfrm>
              <a:off x="10571040" y="2097000"/>
              <a:ext cx="433080" cy="661320"/>
            </a:xfrm>
            <a:prstGeom prst="rect">
              <a:avLst/>
            </a:prstGeom>
            <a:ln w="0">
              <a:noFill/>
            </a:ln>
          </p:spPr>
        </p:pic>
        <p:pic>
          <p:nvPicPr>
            <p:cNvPr id="369" name="Picture 18" descr="A black and white logo&#10;&#10;Description automatically generated with medium confidence"/>
            <p:cNvPicPr/>
            <p:nvPr/>
          </p:nvPicPr>
          <p:blipFill>
            <a:blip r:embed="rId9">
              <a:lum bright="70000" contrast="-70000"/>
            </a:blip>
            <a:stretch/>
          </p:blipFill>
          <p:spPr>
            <a:xfrm>
              <a:off x="10571040" y="1948680"/>
              <a:ext cx="433080" cy="296280"/>
            </a:xfrm>
            <a:prstGeom prst="rect">
              <a:avLst/>
            </a:prstGeom>
            <a:ln w="0">
              <a:noFill/>
            </a:ln>
          </p:spPr>
        </p:pic>
      </p:grpSp>
      <p:pic>
        <p:nvPicPr>
          <p:cNvPr id="370" name="Picture 26" descr="A picture containing text, clipart&#10;&#10;Description automatically generated"/>
          <p:cNvPicPr/>
          <p:nvPr/>
        </p:nvPicPr>
        <p:blipFill>
          <a:blip r:embed="rId10"/>
          <a:stretch/>
        </p:blipFill>
        <p:spPr>
          <a:xfrm>
            <a:off x="8279640" y="4152960"/>
            <a:ext cx="295920" cy="295920"/>
          </a:xfrm>
          <a:prstGeom prst="rect">
            <a:avLst/>
          </a:prstGeom>
          <a:ln w="0">
            <a:noFill/>
          </a:ln>
        </p:spPr>
      </p:pic>
      <p:pic>
        <p:nvPicPr>
          <p:cNvPr id="371" name="Picture 32" descr="A picture containing text, electronics, monitor, display&#10;&#10;Description automatically generated"/>
          <p:cNvPicPr/>
          <p:nvPr/>
        </p:nvPicPr>
        <p:blipFill>
          <a:blip r:embed="rId11"/>
          <a:stretch/>
        </p:blipFill>
        <p:spPr>
          <a:xfrm>
            <a:off x="1716120" y="3031920"/>
            <a:ext cx="965160" cy="791280"/>
          </a:xfrm>
          <a:prstGeom prst="rect">
            <a:avLst/>
          </a:prstGeom>
          <a:ln w="0">
            <a:noFill/>
          </a:ln>
        </p:spPr>
      </p:pic>
      <p:pic>
        <p:nvPicPr>
          <p:cNvPr id="372" name="Picture 34" descr="A picture containing diagram&#10;&#10;Description automatically generated"/>
          <p:cNvPicPr/>
          <p:nvPr/>
        </p:nvPicPr>
        <p:blipFill>
          <a:blip r:embed="rId12"/>
          <a:stretch/>
        </p:blipFill>
        <p:spPr>
          <a:xfrm>
            <a:off x="10522800" y="3964680"/>
            <a:ext cx="651600" cy="436320"/>
          </a:xfrm>
          <a:prstGeom prst="rect">
            <a:avLst/>
          </a:prstGeom>
          <a:ln w="0">
            <a:noFill/>
          </a:ln>
        </p:spPr>
      </p:pic>
      <p:pic>
        <p:nvPicPr>
          <p:cNvPr id="373" name="Picture 36" descr="A picture containing text, electronics, iPod, computer&#10;&#10;Description automatically generated"/>
          <p:cNvPicPr/>
          <p:nvPr/>
        </p:nvPicPr>
        <p:blipFill>
          <a:blip r:embed="rId13"/>
          <a:stretch/>
        </p:blipFill>
        <p:spPr>
          <a:xfrm>
            <a:off x="10506600" y="4589640"/>
            <a:ext cx="610200" cy="610200"/>
          </a:xfrm>
          <a:prstGeom prst="rect">
            <a:avLst/>
          </a:prstGeom>
          <a:ln w="0">
            <a:noFill/>
          </a:ln>
        </p:spPr>
      </p:pic>
      <p:pic>
        <p:nvPicPr>
          <p:cNvPr id="374" name="Picture 37" descr="A picture containing text, clipart&#10;&#10;Description automatically generated"/>
          <p:cNvPicPr/>
          <p:nvPr/>
        </p:nvPicPr>
        <p:blipFill>
          <a:blip r:embed="rId14"/>
          <a:stretch/>
        </p:blipFill>
        <p:spPr>
          <a:xfrm>
            <a:off x="2308320" y="3246840"/>
            <a:ext cx="295920" cy="295920"/>
          </a:xfrm>
          <a:prstGeom prst="rect">
            <a:avLst/>
          </a:prstGeom>
          <a:ln w="0">
            <a:noFill/>
          </a:ln>
        </p:spPr>
      </p:pic>
      <p:sp>
        <p:nvSpPr>
          <p:cNvPr id="375" name="TextBox 38"/>
          <p:cNvSpPr/>
          <p:nvPr/>
        </p:nvSpPr>
        <p:spPr>
          <a:xfrm>
            <a:off x="1535760" y="1389960"/>
            <a:ext cx="11048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000000"/>
                </a:solidFill>
                <a:latin typeface="Calibri"/>
              </a:rPr>
              <a:t>Angreifer</a:t>
            </a:r>
            <a:endParaRPr lang="en-GB" sz="1800" b="0" strike="noStrike" spc="-1">
              <a:latin typeface="Arial"/>
            </a:endParaRPr>
          </a:p>
        </p:txBody>
      </p:sp>
      <p:sp>
        <p:nvSpPr>
          <p:cNvPr id="376" name="TextBox 39"/>
          <p:cNvSpPr/>
          <p:nvPr/>
        </p:nvSpPr>
        <p:spPr>
          <a:xfrm>
            <a:off x="7771680" y="1514880"/>
            <a:ext cx="75132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548235"/>
                </a:solidFill>
                <a:latin typeface="Calibri"/>
              </a:rPr>
              <a:t>Opfer</a:t>
            </a:r>
            <a:endParaRPr lang="en-GB" sz="1800" b="0" strike="noStrike" spc="-1">
              <a:latin typeface="Arial"/>
            </a:endParaRPr>
          </a:p>
        </p:txBody>
      </p:sp>
      <p:sp>
        <p:nvSpPr>
          <p:cNvPr id="377" name="TextBox 40"/>
          <p:cNvSpPr/>
          <p:nvPr/>
        </p:nvSpPr>
        <p:spPr>
          <a:xfrm>
            <a:off x="10378080" y="1591560"/>
            <a:ext cx="9280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F4E79"/>
                </a:solidFill>
                <a:latin typeface="Calibri"/>
              </a:rPr>
              <a:t>Analyst</a:t>
            </a:r>
            <a:endParaRPr lang="en-GB" sz="1800" b="0" strike="noStrike" spc="-1">
              <a:latin typeface="Arial"/>
            </a:endParaRPr>
          </a:p>
        </p:txBody>
      </p:sp>
      <p:pic>
        <p:nvPicPr>
          <p:cNvPr id="378" name="Picture 41" descr="A picture containing text, electronics, monitor, display&#10;&#10;Description automatically generated"/>
          <p:cNvPicPr/>
          <p:nvPr/>
        </p:nvPicPr>
        <p:blipFill>
          <a:blip r:embed="rId15"/>
          <a:stretch/>
        </p:blipFill>
        <p:spPr>
          <a:xfrm>
            <a:off x="7715520" y="3973680"/>
            <a:ext cx="924120" cy="757800"/>
          </a:xfrm>
          <a:prstGeom prst="rect">
            <a:avLst/>
          </a:prstGeom>
          <a:ln w="0">
            <a:noFill/>
          </a:ln>
        </p:spPr>
      </p:pic>
      <p:sp>
        <p:nvSpPr>
          <p:cNvPr id="379" name="Straight Arrow Connector 44"/>
          <p:cNvSpPr/>
          <p:nvPr/>
        </p:nvSpPr>
        <p:spPr>
          <a:xfrm flipV="1">
            <a:off x="2681640" y="3369240"/>
            <a:ext cx="651600" cy="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380" name="Straight Arrow Connector 52"/>
          <p:cNvSpPr/>
          <p:nvPr/>
        </p:nvSpPr>
        <p:spPr>
          <a:xfrm flipH="1">
            <a:off x="7049520" y="4352400"/>
            <a:ext cx="1102680" cy="108000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pic>
        <p:nvPicPr>
          <p:cNvPr id="381" name="Picture 63" descr="A picture containing text, electronics, monitor, display&#10;&#10;Description automatically generated"/>
          <p:cNvPicPr/>
          <p:nvPr/>
        </p:nvPicPr>
        <p:blipFill>
          <a:blip r:embed="rId11"/>
          <a:stretch/>
        </p:blipFill>
        <p:spPr>
          <a:xfrm>
            <a:off x="1742760" y="5401080"/>
            <a:ext cx="965160" cy="791280"/>
          </a:xfrm>
          <a:prstGeom prst="rect">
            <a:avLst/>
          </a:prstGeom>
          <a:ln w="0">
            <a:noFill/>
          </a:ln>
        </p:spPr>
      </p:pic>
      <p:sp>
        <p:nvSpPr>
          <p:cNvPr id="382" name="Straight Arrow Connector 67"/>
          <p:cNvSpPr/>
          <p:nvPr/>
        </p:nvSpPr>
        <p:spPr>
          <a:xfrm flipV="1">
            <a:off x="8640360" y="4182840"/>
            <a:ext cx="1882080" cy="16920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383" name="Straight Arrow Connector 70"/>
          <p:cNvSpPr/>
          <p:nvPr/>
        </p:nvSpPr>
        <p:spPr>
          <a:xfrm>
            <a:off x="8640360" y="4352760"/>
            <a:ext cx="1865880" cy="54180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384" name="Straight Arrow Connector 73"/>
          <p:cNvSpPr/>
          <p:nvPr/>
        </p:nvSpPr>
        <p:spPr>
          <a:xfrm>
            <a:off x="7511760" y="5686200"/>
            <a:ext cx="3003480" cy="1872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385" name="TextBox 76"/>
          <p:cNvSpPr/>
          <p:nvPr/>
        </p:nvSpPr>
        <p:spPr>
          <a:xfrm>
            <a:off x="1526760" y="6192720"/>
            <a:ext cx="13971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000000"/>
                </a:solidFill>
                <a:latin typeface="Calibri"/>
              </a:rPr>
              <a:t>C&amp;C Server</a:t>
            </a:r>
            <a:endParaRPr lang="en-GB" sz="1800" b="0" strike="noStrike" spc="-1">
              <a:latin typeface="Arial"/>
            </a:endParaRPr>
          </a:p>
        </p:txBody>
      </p:sp>
      <p:sp>
        <p:nvSpPr>
          <p:cNvPr id="386" name="TextBox 77"/>
          <p:cNvSpPr/>
          <p:nvPr/>
        </p:nvSpPr>
        <p:spPr>
          <a:xfrm>
            <a:off x="1576440" y="2628000"/>
            <a:ext cx="11642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000000"/>
                </a:solidFill>
                <a:latin typeface="Calibri"/>
              </a:rPr>
              <a:t>Virus Dev</a:t>
            </a:r>
            <a:endParaRPr lang="en-GB" sz="1800" b="0" strike="noStrike" spc="-1">
              <a:latin typeface="Arial"/>
            </a:endParaRPr>
          </a:p>
        </p:txBody>
      </p:sp>
      <p:pic>
        <p:nvPicPr>
          <p:cNvPr id="387" name="Picture 79" descr="Icon&#10;&#10;Description automatically generated"/>
          <p:cNvPicPr/>
          <p:nvPr/>
        </p:nvPicPr>
        <p:blipFill>
          <a:blip r:embed="rId16"/>
          <a:stretch/>
        </p:blipFill>
        <p:spPr>
          <a:xfrm>
            <a:off x="10515600" y="5400000"/>
            <a:ext cx="610200" cy="610200"/>
          </a:xfrm>
          <a:prstGeom prst="rect">
            <a:avLst/>
          </a:prstGeom>
          <a:ln w="0">
            <a:noFill/>
          </a:ln>
        </p:spPr>
      </p:pic>
      <p:sp>
        <p:nvSpPr>
          <p:cNvPr id="388" name="Flowchart: Magnetic Disk 84"/>
          <p:cNvSpPr/>
          <p:nvPr/>
        </p:nvSpPr>
        <p:spPr>
          <a:xfrm>
            <a:off x="2286360" y="5661000"/>
            <a:ext cx="310680" cy="226800"/>
          </a:xfrm>
          <a:prstGeom prst="flowChartMagneticDisk">
            <a:avLst/>
          </a:prstGeom>
          <a:gradFill rotWithShape="0">
            <a:gsLst>
              <a:gs pos="0">
                <a:srgbClr val="9D9D9D"/>
              </a:gs>
              <a:gs pos="100000">
                <a:srgbClr val="909090"/>
              </a:gs>
            </a:gsLst>
            <a:lin ang="5400000"/>
          </a:gradFill>
          <a:ln>
            <a:solidFill>
              <a:srgbClr val="000000"/>
            </a:solidFill>
          </a:ln>
        </p:spPr>
        <p:style>
          <a:lnRef idx="1">
            <a:schemeClr val="dk1"/>
          </a:lnRef>
          <a:fillRef idx="2">
            <a:schemeClr val="dk1"/>
          </a:fillRef>
          <a:effectRef idx="1">
            <a:schemeClr val="dk1"/>
          </a:effectRef>
          <a:fontRef idx="minor"/>
        </p:style>
      </p:sp>
      <p:sp>
        <p:nvSpPr>
          <p:cNvPr id="389" name="Straight Arrow Connector 85"/>
          <p:cNvSpPr/>
          <p:nvPr/>
        </p:nvSpPr>
        <p:spPr>
          <a:xfrm flipV="1">
            <a:off x="2692440" y="5801923"/>
            <a:ext cx="3882240" cy="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390" name="Cloud 93"/>
          <p:cNvSpPr/>
          <p:nvPr/>
        </p:nvSpPr>
        <p:spPr>
          <a:xfrm>
            <a:off x="6600794" y="5558040"/>
            <a:ext cx="924120" cy="571680"/>
          </a:xfrm>
          <a:prstGeom prst="cloud">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de-CH" sz="800" b="0" strike="noStrike" spc="-1" dirty="0">
                <a:solidFill>
                  <a:srgbClr val="FFFFFF"/>
                </a:solidFill>
                <a:latin typeface="Calibri"/>
              </a:rPr>
              <a:t>Netzwerk</a:t>
            </a:r>
            <a:endParaRPr lang="en-GB" sz="800" b="0" strike="noStrike" spc="-1" dirty="0">
              <a:latin typeface="Arial"/>
            </a:endParaRPr>
          </a:p>
        </p:txBody>
      </p:sp>
      <p:sp>
        <p:nvSpPr>
          <p:cNvPr id="391" name="Straight Arrow Connector 98"/>
          <p:cNvSpPr/>
          <p:nvPr/>
        </p:nvSpPr>
        <p:spPr>
          <a:xfrm flipV="1">
            <a:off x="7380720" y="4478040"/>
            <a:ext cx="821160" cy="92124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392" name="Straight Arrow Connector 105"/>
          <p:cNvSpPr/>
          <p:nvPr/>
        </p:nvSpPr>
        <p:spPr>
          <a:xfrm flipH="1" flipV="1">
            <a:off x="2692439" y="5540758"/>
            <a:ext cx="3882238" cy="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393" name="TextBox 113"/>
          <p:cNvSpPr/>
          <p:nvPr/>
        </p:nvSpPr>
        <p:spPr>
          <a:xfrm>
            <a:off x="4402080" y="5244840"/>
            <a:ext cx="6552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BF9000"/>
                </a:solidFill>
                <a:latin typeface="Calibri"/>
              </a:rPr>
              <a:t>Daten</a:t>
            </a:r>
            <a:endParaRPr lang="en-GB" sz="1400" b="0" strike="noStrike" spc="-1">
              <a:latin typeface="Arial"/>
            </a:endParaRPr>
          </a:p>
        </p:txBody>
      </p:sp>
      <p:sp>
        <p:nvSpPr>
          <p:cNvPr id="394" name="TextBox 114"/>
          <p:cNvSpPr/>
          <p:nvPr/>
        </p:nvSpPr>
        <p:spPr>
          <a:xfrm>
            <a:off x="4479480" y="5808960"/>
            <a:ext cx="7848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000000"/>
                </a:solidFill>
                <a:latin typeface="Calibri"/>
              </a:rPr>
              <a:t>Befehle</a:t>
            </a:r>
            <a:endParaRPr lang="en-GB" sz="1400" b="0" strike="noStrike" spc="-1">
              <a:latin typeface="Arial"/>
            </a:endParaRPr>
          </a:p>
        </p:txBody>
      </p:sp>
      <p:sp>
        <p:nvSpPr>
          <p:cNvPr id="395" name="TextBox 115"/>
          <p:cNvSpPr/>
          <p:nvPr/>
        </p:nvSpPr>
        <p:spPr>
          <a:xfrm rot="21226200">
            <a:off x="9139320" y="3964320"/>
            <a:ext cx="1109160" cy="30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dirty="0">
                <a:solidFill>
                  <a:srgbClr val="1F4E79"/>
                </a:solidFill>
                <a:latin typeface="Calibri"/>
              </a:rPr>
              <a:t>RAM Abbild</a:t>
            </a:r>
            <a:endParaRPr lang="en-GB" sz="1400" b="0" strike="noStrike" spc="-1" dirty="0">
              <a:latin typeface="Arial"/>
            </a:endParaRPr>
          </a:p>
        </p:txBody>
      </p:sp>
      <p:sp>
        <p:nvSpPr>
          <p:cNvPr id="396" name="TextBox 116"/>
          <p:cNvSpPr/>
          <p:nvPr/>
        </p:nvSpPr>
        <p:spPr>
          <a:xfrm rot="1052400">
            <a:off x="9309600" y="4629240"/>
            <a:ext cx="527040" cy="30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Disk</a:t>
            </a:r>
            <a:endParaRPr lang="en-GB" sz="1400" b="0" strike="noStrike" spc="-1">
              <a:latin typeface="Arial"/>
            </a:endParaRPr>
          </a:p>
        </p:txBody>
      </p:sp>
      <p:sp>
        <p:nvSpPr>
          <p:cNvPr id="397" name="TextBox 117"/>
          <p:cNvSpPr/>
          <p:nvPr/>
        </p:nvSpPr>
        <p:spPr>
          <a:xfrm>
            <a:off x="8965440" y="5308200"/>
            <a:ext cx="15984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Netzwerk-Verkehr</a:t>
            </a:r>
            <a:endParaRPr lang="en-GB" sz="1400" b="0" strike="noStrike" spc="-1">
              <a:latin typeface="Arial"/>
            </a:endParaRPr>
          </a:p>
        </p:txBody>
      </p:sp>
      <p:sp>
        <p:nvSpPr>
          <p:cNvPr id="398" name="Straight Arrow Connector 125"/>
          <p:cNvSpPr/>
          <p:nvPr/>
        </p:nvSpPr>
        <p:spPr>
          <a:xfrm>
            <a:off x="6853320" y="3391560"/>
            <a:ext cx="3566880" cy="3348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399" name="TextBox 129"/>
          <p:cNvSpPr/>
          <p:nvPr/>
        </p:nvSpPr>
        <p:spPr>
          <a:xfrm>
            <a:off x="7314480" y="3062520"/>
            <a:ext cx="193536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Übergabe zur Analyse</a:t>
            </a:r>
            <a:endParaRPr lang="en-GB" sz="1400" b="0" strike="noStrike" spc="-1">
              <a:latin typeface="Arial"/>
            </a:endParaRPr>
          </a:p>
        </p:txBody>
      </p:sp>
      <p:sp>
        <p:nvSpPr>
          <p:cNvPr id="400" name="Straight Arrow Connector 132"/>
          <p:cNvSpPr/>
          <p:nvPr/>
        </p:nvSpPr>
        <p:spPr>
          <a:xfrm flipH="1">
            <a:off x="7361640" y="4348080"/>
            <a:ext cx="776880" cy="13032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401" name="Straight Arrow Connector 140"/>
          <p:cNvSpPr/>
          <p:nvPr/>
        </p:nvSpPr>
        <p:spPr>
          <a:xfrm flipV="1">
            <a:off x="8120160" y="3807720"/>
            <a:ext cx="244080" cy="57708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402" name="Straight Arrow Connector 143"/>
          <p:cNvSpPr/>
          <p:nvPr/>
        </p:nvSpPr>
        <p:spPr>
          <a:xfrm>
            <a:off x="8138880" y="4366800"/>
            <a:ext cx="437040" cy="45648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403" name="TextBox 148"/>
          <p:cNvSpPr/>
          <p:nvPr/>
        </p:nvSpPr>
        <p:spPr>
          <a:xfrm>
            <a:off x="7083720" y="4321800"/>
            <a:ext cx="321480" cy="395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2000" b="0" strike="noStrike" spc="-1">
                <a:solidFill>
                  <a:srgbClr val="BF9000"/>
                </a:solidFill>
                <a:latin typeface="Calibri"/>
              </a:rPr>
              <a:t>?</a:t>
            </a:r>
            <a:endParaRPr lang="en-GB" sz="2000" b="0" strike="noStrike" spc="-1">
              <a:latin typeface="Arial"/>
            </a:endParaRPr>
          </a:p>
        </p:txBody>
      </p:sp>
      <p:sp>
        <p:nvSpPr>
          <p:cNvPr id="404" name="TextBox 149"/>
          <p:cNvSpPr/>
          <p:nvPr/>
        </p:nvSpPr>
        <p:spPr>
          <a:xfrm>
            <a:off x="8326080" y="3528720"/>
            <a:ext cx="321480" cy="395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2000" b="0" strike="noStrike" spc="-1">
                <a:solidFill>
                  <a:srgbClr val="BF9000"/>
                </a:solidFill>
                <a:latin typeface="Calibri"/>
              </a:rPr>
              <a:t>?</a:t>
            </a:r>
            <a:endParaRPr lang="en-GB" sz="2000" b="0" strike="noStrike" spc="-1">
              <a:latin typeface="Arial"/>
            </a:endParaRPr>
          </a:p>
        </p:txBody>
      </p:sp>
      <p:sp>
        <p:nvSpPr>
          <p:cNvPr id="405" name="TextBox 150"/>
          <p:cNvSpPr/>
          <p:nvPr/>
        </p:nvSpPr>
        <p:spPr>
          <a:xfrm>
            <a:off x="8512200" y="4632480"/>
            <a:ext cx="335160" cy="395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2000" b="1" strike="noStrike" spc="-1">
                <a:solidFill>
                  <a:srgbClr val="BF9000"/>
                </a:solidFill>
                <a:latin typeface="Calibri"/>
              </a:rPr>
              <a:t>?</a:t>
            </a:r>
            <a:endParaRPr lang="en-GB" sz="2000" b="0" strike="noStrike" spc="-1">
              <a:latin typeface="Arial"/>
            </a:endParaRPr>
          </a:p>
        </p:txBody>
      </p:sp>
      <p:sp>
        <p:nvSpPr>
          <p:cNvPr id="406" name="TextBox 151"/>
          <p:cNvSpPr/>
          <p:nvPr/>
        </p:nvSpPr>
        <p:spPr>
          <a:xfrm>
            <a:off x="7657200" y="4063320"/>
            <a:ext cx="30276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CH" sz="2000" b="0" strike="noStrike" spc="-1">
                <a:solidFill>
                  <a:srgbClr val="BF9000"/>
                </a:solidFill>
                <a:latin typeface="Calibri"/>
              </a:rPr>
              <a:t>?</a:t>
            </a:r>
            <a:endParaRPr lang="en-GB" sz="2000" b="0" strike="noStrike" spc="-1">
              <a:latin typeface="Arial"/>
            </a:endParaRPr>
          </a:p>
        </p:txBody>
      </p:sp>
      <p:pic>
        <p:nvPicPr>
          <p:cNvPr id="407" name="Grafik 6" descr="Ein Bild, das Text, ClipArt, Schild, Pol enthält.&#10;&#10;Automatisch generierte Beschreibung"/>
          <p:cNvPicPr/>
          <p:nvPr/>
        </p:nvPicPr>
        <p:blipFill>
          <a:blip r:embed="rId17"/>
          <a:stretch/>
        </p:blipFill>
        <p:spPr>
          <a:xfrm>
            <a:off x="4772880" y="3016800"/>
            <a:ext cx="719640" cy="706680"/>
          </a:xfrm>
          <a:prstGeom prst="rect">
            <a:avLst/>
          </a:prstGeom>
          <a:ln w="0">
            <a:noFill/>
          </a:ln>
        </p:spPr>
      </p:pic>
      <p:pic>
        <p:nvPicPr>
          <p:cNvPr id="408" name="Grafik 74"/>
          <p:cNvPicPr/>
          <p:nvPr/>
        </p:nvPicPr>
        <p:blipFill>
          <a:blip r:embed="rId18"/>
          <a:stretch/>
        </p:blipFill>
        <p:spPr>
          <a:xfrm>
            <a:off x="6095880" y="3012480"/>
            <a:ext cx="757080" cy="757080"/>
          </a:xfrm>
          <a:prstGeom prst="rect">
            <a:avLst/>
          </a:prstGeom>
          <a:ln w="0">
            <a:noFill/>
          </a:ln>
        </p:spPr>
      </p:pic>
      <p:sp>
        <p:nvSpPr>
          <p:cNvPr id="409" name="Straight Arrow Connector 44"/>
          <p:cNvSpPr/>
          <p:nvPr/>
        </p:nvSpPr>
        <p:spPr>
          <a:xfrm>
            <a:off x="5492880" y="3370320"/>
            <a:ext cx="603000" cy="2052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pic>
        <p:nvPicPr>
          <p:cNvPr id="410" name="Grafik 92"/>
          <p:cNvPicPr/>
          <p:nvPr/>
        </p:nvPicPr>
        <p:blipFill>
          <a:blip r:embed="rId18"/>
          <a:stretch/>
        </p:blipFill>
        <p:spPr>
          <a:xfrm>
            <a:off x="10420920" y="3046320"/>
            <a:ext cx="757080" cy="757080"/>
          </a:xfrm>
          <a:prstGeom prst="rect">
            <a:avLst/>
          </a:prstGeom>
          <a:ln w="0">
            <a:noFill/>
          </a:ln>
        </p:spPr>
      </p:pic>
      <p:pic>
        <p:nvPicPr>
          <p:cNvPr id="411" name="Grafik 4"/>
          <p:cNvPicPr/>
          <p:nvPr/>
        </p:nvPicPr>
        <p:blipFill>
          <a:blip r:embed="rId19"/>
          <a:stretch/>
        </p:blipFill>
        <p:spPr>
          <a:xfrm>
            <a:off x="3333240" y="2916720"/>
            <a:ext cx="906120" cy="906120"/>
          </a:xfrm>
          <a:prstGeom prst="rect">
            <a:avLst/>
          </a:prstGeom>
          <a:ln w="0">
            <a:noFill/>
          </a:ln>
        </p:spPr>
      </p:pic>
      <p:sp>
        <p:nvSpPr>
          <p:cNvPr id="412" name="Straight Arrow Connector 44"/>
          <p:cNvSpPr/>
          <p:nvPr/>
        </p:nvSpPr>
        <p:spPr>
          <a:xfrm>
            <a:off x="4239720" y="3369960"/>
            <a:ext cx="532800" cy="36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413" name="Straight Arrow Connector 44"/>
          <p:cNvSpPr/>
          <p:nvPr/>
        </p:nvSpPr>
        <p:spPr>
          <a:xfrm>
            <a:off x="2198880" y="3823560"/>
            <a:ext cx="10800" cy="27720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pic>
        <p:nvPicPr>
          <p:cNvPr id="414" name="Picture 63" descr="A picture containing text, electronics, monitor, display&#10;&#10;Description automatically generated"/>
          <p:cNvPicPr/>
          <p:nvPr/>
        </p:nvPicPr>
        <p:blipFill>
          <a:blip r:embed="rId11"/>
          <a:stretch/>
        </p:blipFill>
        <p:spPr>
          <a:xfrm>
            <a:off x="1727280" y="4101120"/>
            <a:ext cx="965160" cy="791280"/>
          </a:xfrm>
          <a:prstGeom prst="rect">
            <a:avLst/>
          </a:prstGeom>
          <a:ln w="0">
            <a:noFill/>
          </a:ln>
        </p:spPr>
      </p:pic>
      <p:sp>
        <p:nvSpPr>
          <p:cNvPr id="415" name="TextBox 76"/>
          <p:cNvSpPr/>
          <p:nvPr/>
        </p:nvSpPr>
        <p:spPr>
          <a:xfrm>
            <a:off x="1517400" y="4914000"/>
            <a:ext cx="16120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dirty="0" err="1">
                <a:solidFill>
                  <a:srgbClr val="000000"/>
                </a:solidFill>
                <a:latin typeface="Calibri"/>
              </a:rPr>
              <a:t>Badfile</a:t>
            </a:r>
            <a:r>
              <a:rPr lang="de-CH" sz="1800" b="0" strike="noStrike" spc="-1" dirty="0">
                <a:solidFill>
                  <a:srgbClr val="000000"/>
                </a:solidFill>
                <a:latin typeface="Calibri"/>
              </a:rPr>
              <a:t> Server</a:t>
            </a:r>
            <a:endParaRPr lang="en-GB" sz="1800" b="0" strike="noStrike" spc="-1" dirty="0">
              <a:latin typeface="Arial"/>
            </a:endParaRPr>
          </a:p>
        </p:txBody>
      </p:sp>
      <p:sp>
        <p:nvSpPr>
          <p:cNvPr id="416" name="Flowchart: Magnetic Disk 84"/>
          <p:cNvSpPr/>
          <p:nvPr/>
        </p:nvSpPr>
        <p:spPr>
          <a:xfrm>
            <a:off x="2262240" y="4382280"/>
            <a:ext cx="310680" cy="226800"/>
          </a:xfrm>
          <a:prstGeom prst="flowChartMagneticDisk">
            <a:avLst/>
          </a:prstGeom>
          <a:gradFill rotWithShape="0">
            <a:gsLst>
              <a:gs pos="0">
                <a:srgbClr val="9D9D9D"/>
              </a:gs>
              <a:gs pos="100000">
                <a:srgbClr val="909090"/>
              </a:gs>
            </a:gsLst>
            <a:lin ang="5400000"/>
          </a:gradFill>
          <a:ln>
            <a:solidFill>
              <a:srgbClr val="000000"/>
            </a:solidFill>
          </a:ln>
        </p:spPr>
        <p:style>
          <a:lnRef idx="1">
            <a:schemeClr val="dk1"/>
          </a:lnRef>
          <a:fillRef idx="2">
            <a:schemeClr val="dk1"/>
          </a:fillRef>
          <a:effectRef idx="1">
            <a:schemeClr val="dk1"/>
          </a:effectRef>
          <a:fontRef idx="minor"/>
        </p:style>
      </p:sp>
      <p:sp>
        <p:nvSpPr>
          <p:cNvPr id="417" name="Straight Arrow Connector 85"/>
          <p:cNvSpPr/>
          <p:nvPr/>
        </p:nvSpPr>
        <p:spPr>
          <a:xfrm flipV="1">
            <a:off x="2692800" y="4299840"/>
            <a:ext cx="5056920" cy="19548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418" name="TextBox 114"/>
          <p:cNvSpPr/>
          <p:nvPr/>
        </p:nvSpPr>
        <p:spPr>
          <a:xfrm>
            <a:off x="4544280" y="4066200"/>
            <a:ext cx="58356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000000"/>
                </a:solidFill>
                <a:latin typeface="Calibri"/>
              </a:rPr>
              <a:t>Virus</a:t>
            </a:r>
            <a:endParaRPr lang="en-GB" sz="1400" b="0" strike="noStrike" spc="-1">
              <a:latin typeface="Arial"/>
            </a:endParaRPr>
          </a:p>
        </p:txBody>
      </p:sp>
      <p:sp>
        <p:nvSpPr>
          <p:cNvPr id="419" name="TextBox 114"/>
          <p:cNvSpPr/>
          <p:nvPr/>
        </p:nvSpPr>
        <p:spPr>
          <a:xfrm>
            <a:off x="2279140" y="3754112"/>
            <a:ext cx="65720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b="0" strike="noStrike" spc="-1" dirty="0">
                <a:solidFill>
                  <a:srgbClr val="000000"/>
                </a:solidFill>
                <a:latin typeface="Calibri"/>
              </a:rPr>
              <a:t>Virus</a:t>
            </a:r>
            <a:endParaRPr lang="en-GB" b="0" strike="noStrike" spc="-1" dirty="0">
              <a:latin typeface="Arial"/>
            </a:endParaRPr>
          </a:p>
        </p:txBody>
      </p:sp>
      <p:sp>
        <p:nvSpPr>
          <p:cNvPr id="420" name="TextBox 114"/>
          <p:cNvSpPr/>
          <p:nvPr/>
        </p:nvSpPr>
        <p:spPr>
          <a:xfrm>
            <a:off x="3338280" y="2682000"/>
            <a:ext cx="10512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000000"/>
                </a:solidFill>
                <a:latin typeface="Calibri"/>
              </a:rPr>
              <a:t>Powershell</a:t>
            </a:r>
            <a:endParaRPr lang="en-GB" sz="1400" b="0" strike="noStrike" spc="-1">
              <a:latin typeface="Arial"/>
            </a:endParaRPr>
          </a:p>
        </p:txBody>
      </p:sp>
      <p:sp>
        <p:nvSpPr>
          <p:cNvPr id="421" name="TextBox 114"/>
          <p:cNvSpPr/>
          <p:nvPr/>
        </p:nvSpPr>
        <p:spPr>
          <a:xfrm>
            <a:off x="4449240" y="2445480"/>
            <a:ext cx="2049480" cy="7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CH" sz="1400" b="0" strike="noStrike" spc="-1">
                <a:solidFill>
                  <a:srgbClr val="000000"/>
                </a:solidFill>
                <a:latin typeface="Calibri"/>
              </a:rPr>
              <a:t>Eingepackt / verschleiert in VB Macro</a:t>
            </a:r>
            <a:endParaRPr lang="en-GB" sz="1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Angreifer</a:t>
            </a:r>
            <a:endParaRPr lang="en-GB" sz="3500" b="0" strike="noStrike" spc="-1">
              <a:latin typeface="Arial"/>
            </a:endParaRPr>
          </a:p>
        </p:txBody>
      </p:sp>
      <p:sp>
        <p:nvSpPr>
          <p:cNvPr id="423"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Office Macro Virus</a:t>
            </a:r>
            <a:endParaRPr lang="en-GB" sz="3500" b="0" strike="noStrike" spc="-1">
              <a:latin typeface="Arial"/>
            </a:endParaRPr>
          </a:p>
        </p:txBody>
      </p:sp>
      <p:sp>
        <p:nvSpPr>
          <p:cNvPr id="424"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25"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26"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27" name="Gruppieren 22"/>
          <p:cNvGrpSpPr/>
          <p:nvPr/>
        </p:nvGrpSpPr>
        <p:grpSpPr>
          <a:xfrm>
            <a:off x="334800" y="6216480"/>
            <a:ext cx="982080" cy="364680"/>
            <a:chOff x="334800" y="6216480"/>
            <a:chExt cx="982080" cy="364680"/>
          </a:xfrm>
        </p:grpSpPr>
        <p:pic>
          <p:nvPicPr>
            <p:cNvPr id="428"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29"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30" name="Textfeld 9"/>
          <p:cNvSpPr/>
          <p:nvPr/>
        </p:nvSpPr>
        <p:spPr>
          <a:xfrm>
            <a:off x="1635120" y="1585440"/>
            <a:ext cx="10191960" cy="37841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Das Angriffsszenario ist jetzt komplexer</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Schützt aber auch den Virus (</a:t>
            </a:r>
            <a:r>
              <a:rPr lang="de-CH" sz="1800" b="0" strike="noStrike" spc="-1" dirty="0" err="1">
                <a:solidFill>
                  <a:srgbClr val="595959"/>
                </a:solidFill>
                <a:latin typeface="Calibri Light"/>
              </a:rPr>
              <a:t>Intellectual</a:t>
            </a:r>
            <a:r>
              <a:rPr lang="de-CH" sz="1800" b="0" strike="noStrike" spc="-1" dirty="0">
                <a:solidFill>
                  <a:srgbClr val="595959"/>
                </a:solidFill>
                <a:latin typeface="Calibri Light"/>
              </a:rPr>
              <a:t> Property) besser</a:t>
            </a:r>
            <a:endParaRPr lang="en-GB" sz="1800"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400" b="0" strike="noStrike" spc="-1" dirty="0" err="1">
                <a:solidFill>
                  <a:srgbClr val="595959"/>
                </a:solidFill>
                <a:latin typeface="Calibri Light"/>
              </a:rPr>
              <a:t>Powershell</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Download des Virus </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Installation des Virus</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Spuren verwischen</a:t>
            </a:r>
            <a:endParaRPr lang="en-GB" sz="1800"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400" b="0" strike="noStrike" spc="-1" dirty="0" err="1">
                <a:solidFill>
                  <a:srgbClr val="595959"/>
                </a:solidFill>
                <a:latin typeface="Calibri Light"/>
              </a:rPr>
              <a:t>Powershell</a:t>
            </a:r>
            <a:r>
              <a:rPr lang="de-CH" sz="2400" b="0" strike="noStrike" spc="-1" dirty="0">
                <a:solidFill>
                  <a:srgbClr val="595959"/>
                </a:solidFill>
                <a:latin typeface="Calibri Light"/>
              </a:rPr>
              <a:t> wird in Visual Basic </a:t>
            </a:r>
            <a:r>
              <a:rPr lang="de-CH" sz="2400" b="0" strike="noStrike" spc="-1" dirty="0" err="1">
                <a:solidFill>
                  <a:srgbClr val="595959"/>
                </a:solidFill>
                <a:latin typeface="Calibri Light"/>
              </a:rPr>
              <a:t>for</a:t>
            </a:r>
            <a:r>
              <a:rPr lang="de-CH" sz="2400" b="0" strike="noStrike" spc="-1" dirty="0">
                <a:solidFill>
                  <a:srgbClr val="595959"/>
                </a:solidFill>
                <a:latin typeface="Calibri Light"/>
              </a:rPr>
              <a:t> </a:t>
            </a:r>
            <a:r>
              <a:rPr lang="de-CH" sz="2400" b="0" strike="noStrike" spc="-1" dirty="0" err="1">
                <a:solidFill>
                  <a:srgbClr val="595959"/>
                </a:solidFill>
                <a:latin typeface="Calibri Light"/>
              </a:rPr>
              <a:t>Application</a:t>
            </a:r>
            <a:r>
              <a:rPr lang="de-CH" sz="2400" b="0" strike="noStrike" spc="-1" dirty="0">
                <a:solidFill>
                  <a:srgbClr val="595959"/>
                </a:solidFill>
                <a:latin typeface="Calibri Light"/>
              </a:rPr>
              <a:t> eingebettet</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Fast immer stark verschleiert (obfuskiert)</a:t>
            </a:r>
            <a:endParaRPr lang="en-GB" sz="1800"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Walk </a:t>
            </a:r>
            <a:r>
              <a:rPr lang="de-CH" sz="2400" b="0" strike="noStrike" spc="-1" dirty="0" err="1">
                <a:solidFill>
                  <a:srgbClr val="595959"/>
                </a:solidFill>
                <a:latin typeface="Calibri Light"/>
              </a:rPr>
              <a:t>through</a:t>
            </a:r>
            <a:r>
              <a:rPr lang="de-CH" sz="2400" b="0" strike="noStrike" spc="-1" dirty="0">
                <a:solidFill>
                  <a:srgbClr val="595959"/>
                </a:solidFill>
                <a:latin typeface="Calibri Light"/>
              </a:rPr>
              <a:t> </a:t>
            </a:r>
            <a:r>
              <a:rPr lang="de-CH" sz="2400" b="0" strike="noStrike" spc="-1" dirty="0" err="1">
                <a:solidFill>
                  <a:srgbClr val="595959"/>
                </a:solidFill>
                <a:latin typeface="Calibri Light"/>
              </a:rPr>
              <a:t>Powershell</a:t>
            </a:r>
            <a:r>
              <a:rPr lang="de-CH" sz="2400" b="0" strike="noStrike" spc="-1" dirty="0">
                <a:solidFill>
                  <a:srgbClr val="595959"/>
                </a:solidFill>
                <a:latin typeface="Calibri Light"/>
              </a:rPr>
              <a:t> / VBA-Code</a:t>
            </a:r>
            <a:endParaRPr lang="en-GB" sz="2400" b="0" strike="noStrike" spc="-1" dirty="0">
              <a:latin typeface="Arial"/>
            </a:endParaRPr>
          </a:p>
        </p:txBody>
      </p:sp>
    </p:spTree>
    <p:extLst>
      <p:ext uri="{BB962C8B-B14F-4D97-AF65-F5344CB8AC3E}">
        <p14:creationId xmlns:p14="http://schemas.microsoft.com/office/powerpoint/2010/main" val="253759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Angreifer</a:t>
            </a:r>
            <a:endParaRPr lang="en-GB" sz="3500" b="0" strike="noStrike" spc="-1">
              <a:latin typeface="Arial"/>
            </a:endParaRPr>
          </a:p>
        </p:txBody>
      </p:sp>
      <p:sp>
        <p:nvSpPr>
          <p:cNvPr id="423"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Office Macro Virus</a:t>
            </a:r>
            <a:endParaRPr lang="en-GB" sz="3500" b="0" strike="noStrike" spc="-1">
              <a:latin typeface="Arial"/>
            </a:endParaRPr>
          </a:p>
        </p:txBody>
      </p:sp>
      <p:sp>
        <p:nvSpPr>
          <p:cNvPr id="424"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25"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26"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27" name="Gruppieren 22"/>
          <p:cNvGrpSpPr/>
          <p:nvPr/>
        </p:nvGrpSpPr>
        <p:grpSpPr>
          <a:xfrm>
            <a:off x="334800" y="6216480"/>
            <a:ext cx="982080" cy="364680"/>
            <a:chOff x="334800" y="6216480"/>
            <a:chExt cx="982080" cy="364680"/>
          </a:xfrm>
        </p:grpSpPr>
        <p:pic>
          <p:nvPicPr>
            <p:cNvPr id="428"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29"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30" name="Textfeld 9"/>
          <p:cNvSpPr/>
          <p:nvPr/>
        </p:nvSpPr>
        <p:spPr>
          <a:xfrm>
            <a:off x="1635120" y="1585440"/>
            <a:ext cx="10191960" cy="24915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Opfer muss das XLS anklicken</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err="1">
                <a:solidFill>
                  <a:srgbClr val="595959"/>
                </a:solidFill>
                <a:latin typeface="Calibri Light"/>
              </a:rPr>
              <a:t>Dh</a:t>
            </a:r>
            <a:r>
              <a:rPr lang="de-CH" sz="1800" b="0" strike="noStrike" spc="-1" dirty="0">
                <a:solidFill>
                  <a:srgbClr val="595959"/>
                </a:solidFill>
                <a:latin typeface="Calibri Light"/>
              </a:rPr>
              <a:t>. es braucht etwas, um das Interesse des Opfers zu wecken</a:t>
            </a:r>
          </a:p>
          <a:p>
            <a:pPr marL="905040" lvl="1" indent="-447840">
              <a:lnSpc>
                <a:spcPct val="100000"/>
              </a:lnSpc>
              <a:buClr>
                <a:srgbClr val="595959"/>
              </a:buClr>
              <a:buFont typeface="Arial"/>
              <a:buChar char="•"/>
            </a:pPr>
            <a:endParaRPr lang="de-CH" spc="-1" dirty="0">
              <a:solidFill>
                <a:srgbClr val="595959"/>
              </a:solidFill>
              <a:latin typeface="Calibri Light"/>
            </a:endParaRPr>
          </a:p>
          <a:p>
            <a:pPr marL="447840" indent="-447840">
              <a:buClr>
                <a:srgbClr val="595959"/>
              </a:buClr>
              <a:buFont typeface="Arial"/>
              <a:buChar char="•"/>
            </a:pPr>
            <a:r>
              <a:rPr lang="de-CH" sz="2400" b="0" strike="noStrike" spc="-1" dirty="0">
                <a:solidFill>
                  <a:srgbClr val="595959"/>
                </a:solidFill>
                <a:latin typeface="Calibri Light"/>
              </a:rPr>
              <a:t>Hürden</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Einschränkungen betreffend Makros werden immer mehr</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Dateiendung muss *.</a:t>
            </a:r>
            <a:r>
              <a:rPr lang="de-CH" sz="1800" b="0" strike="noStrike" spc="-1" dirty="0" err="1">
                <a:solidFill>
                  <a:srgbClr val="595959"/>
                </a:solidFill>
                <a:latin typeface="Calibri Light"/>
              </a:rPr>
              <a:t>xlsm</a:t>
            </a:r>
            <a:r>
              <a:rPr lang="de-CH" sz="1800" b="0" strike="noStrike" spc="-1" dirty="0">
                <a:solidFill>
                  <a:srgbClr val="595959"/>
                </a:solidFill>
                <a:latin typeface="Calibri Light"/>
              </a:rPr>
              <a:t> sein</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Sicherheitslevel für die </a:t>
            </a:r>
            <a:r>
              <a:rPr lang="de-CH" sz="1800" b="0" strike="noStrike" spc="-1" dirty="0" err="1">
                <a:solidFill>
                  <a:srgbClr val="595959"/>
                </a:solidFill>
                <a:latin typeface="Calibri Light"/>
              </a:rPr>
              <a:t>Macro</a:t>
            </a:r>
            <a:r>
              <a:rPr lang="de-CH" sz="1800" b="0" strike="noStrike" spc="-1" dirty="0">
                <a:solidFill>
                  <a:srgbClr val="595959"/>
                </a:solidFill>
                <a:latin typeface="Calibri Light"/>
              </a:rPr>
              <a:t>-Ausführung muss auf «tief» oder «mittel» stehen</a:t>
            </a:r>
          </a:p>
          <a:p>
            <a:pPr marL="905040" lvl="1" indent="-447840">
              <a:lnSpc>
                <a:spcPct val="100000"/>
              </a:lnSpc>
              <a:buClr>
                <a:srgbClr val="595959"/>
              </a:buClr>
              <a:buFont typeface="Arial"/>
              <a:buChar char="•"/>
            </a:pPr>
            <a:r>
              <a:rPr lang="de-CH" spc="-1" dirty="0">
                <a:solidFill>
                  <a:srgbClr val="595959"/>
                </a:solidFill>
                <a:latin typeface="Calibri Light"/>
              </a:rPr>
              <a:t>Signierte </a:t>
            </a:r>
            <a:r>
              <a:rPr lang="de-CH" spc="-1" dirty="0" err="1">
                <a:solidFill>
                  <a:srgbClr val="595959"/>
                </a:solidFill>
                <a:latin typeface="Calibri Light"/>
              </a:rPr>
              <a:t>Macros</a:t>
            </a:r>
            <a:endParaRPr lang="en-GB" sz="18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Analyst</a:t>
            </a:r>
            <a:endParaRPr lang="en-GB" sz="3500" b="0" strike="noStrike" spc="-1">
              <a:latin typeface="Arial"/>
            </a:endParaRPr>
          </a:p>
        </p:txBody>
      </p:sp>
      <p:sp>
        <p:nvSpPr>
          <p:cNvPr id="432"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Office Macro Virus</a:t>
            </a:r>
            <a:endParaRPr lang="en-GB" sz="3500" b="0" strike="noStrike" spc="-1">
              <a:latin typeface="Arial"/>
            </a:endParaRPr>
          </a:p>
        </p:txBody>
      </p:sp>
      <p:sp>
        <p:nvSpPr>
          <p:cNvPr id="433"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34"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35"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36" name="Gruppieren 22"/>
          <p:cNvGrpSpPr/>
          <p:nvPr/>
        </p:nvGrpSpPr>
        <p:grpSpPr>
          <a:xfrm>
            <a:off x="334800" y="6216480"/>
            <a:ext cx="982080" cy="364680"/>
            <a:chOff x="334800" y="6216480"/>
            <a:chExt cx="982080" cy="364680"/>
          </a:xfrm>
        </p:grpSpPr>
        <p:pic>
          <p:nvPicPr>
            <p:cNvPr id="437"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38"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39" name="Textfeld 9"/>
          <p:cNvSpPr/>
          <p:nvPr/>
        </p:nvSpPr>
        <p:spPr>
          <a:xfrm>
            <a:off x="1635120" y="1585440"/>
            <a:ext cx="10191960" cy="51999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Evidenz sichern</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RAM Image ziehen</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Disk Image ziehen </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Network Verkehr -&gt; ACHTUNG (Vor Opfer Recording starten)</a:t>
            </a:r>
            <a:endParaRPr lang="en-GB" sz="2400" b="0" strike="noStrike" spc="-1" dirty="0">
              <a:latin typeface="Arial"/>
            </a:endParaRPr>
          </a:p>
          <a:p>
            <a:pPr>
              <a:lnSpc>
                <a:spcPct val="100000"/>
              </a:lnSpc>
              <a:buNone/>
            </a:pPr>
            <a:endParaRPr lang="en-GB" b="0" strike="noStrike" spc="-1" dirty="0">
              <a:latin typeface="Arial"/>
            </a:endParaRPr>
          </a:p>
          <a:p>
            <a:pPr marL="343080" indent="-343080">
              <a:lnSpc>
                <a:spcPct val="100000"/>
              </a:lnSpc>
              <a:buClr>
                <a:srgbClr val="595959"/>
              </a:buClr>
              <a:buFont typeface="Arial"/>
              <a:buChar char="•"/>
            </a:pPr>
            <a:r>
              <a:rPr lang="de-CH" sz="2400" b="0" strike="noStrike" spc="-1" dirty="0">
                <a:solidFill>
                  <a:srgbClr val="595959"/>
                </a:solidFill>
                <a:latin typeface="Calibri Light"/>
              </a:rPr>
              <a:t>Analyse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Kommunikation / Netzwerk</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RAM</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Disk (Inkl. Event-Log)</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Bericht erstellen</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IOA / IOC</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MITRE</a:t>
            </a:r>
            <a:endParaRPr lang="en-GB" sz="2400" b="0" strike="noStrike" spc="-1" dirty="0">
              <a:latin typeface="Arial"/>
            </a:endParaRPr>
          </a:p>
          <a:p>
            <a:pPr marL="905040" lvl="1" indent="-447840">
              <a:lnSpc>
                <a:spcPct val="100000"/>
              </a:lnSpc>
              <a:buClr>
                <a:srgbClr val="595959"/>
              </a:buClr>
              <a:buFont typeface="Arial"/>
              <a:buChar char="•"/>
            </a:pPr>
            <a:r>
              <a:rPr lang="de-CH" sz="2400" b="0" strike="noStrike" spc="-1" dirty="0">
                <a:solidFill>
                  <a:srgbClr val="595959"/>
                </a:solidFill>
                <a:latin typeface="Calibri Light"/>
              </a:rPr>
              <a:t>Massnahmen Short Term / Long Term</a:t>
            </a:r>
            <a:endParaRPr lang="en-GB" sz="24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dirty="0">
                <a:solidFill>
                  <a:srgbClr val="FFFFFF"/>
                </a:solidFill>
                <a:latin typeface="Calibri Light"/>
              </a:rPr>
              <a:t>Wie geht es weiter?</a:t>
            </a:r>
            <a:endParaRPr lang="en-GB" sz="3500" b="0" strike="noStrike" spc="-1" dirty="0">
              <a:latin typeface="Arial"/>
            </a:endParaRPr>
          </a:p>
        </p:txBody>
      </p:sp>
      <p:sp>
        <p:nvSpPr>
          <p:cNvPr id="441"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dirty="0">
                <a:solidFill>
                  <a:srgbClr val="FFFFFF"/>
                </a:solidFill>
                <a:latin typeface="Calibri Light"/>
              </a:rPr>
              <a:t>Ausblick</a:t>
            </a:r>
            <a:endParaRPr lang="en-GB" sz="3500" b="0" strike="noStrike" spc="-1" dirty="0">
              <a:latin typeface="Arial"/>
            </a:endParaRPr>
          </a:p>
        </p:txBody>
      </p:sp>
      <p:sp>
        <p:nvSpPr>
          <p:cNvPr id="442"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43"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44"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45" name="Gruppieren 22"/>
          <p:cNvGrpSpPr/>
          <p:nvPr/>
        </p:nvGrpSpPr>
        <p:grpSpPr>
          <a:xfrm>
            <a:off x="334800" y="6216480"/>
            <a:ext cx="982080" cy="364680"/>
            <a:chOff x="334800" y="6216480"/>
            <a:chExt cx="982080" cy="364680"/>
          </a:xfrm>
        </p:grpSpPr>
        <p:pic>
          <p:nvPicPr>
            <p:cNvPr id="446"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47"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48" name="Textfeld 9"/>
          <p:cNvSpPr/>
          <p:nvPr/>
        </p:nvSpPr>
        <p:spPr>
          <a:xfrm>
            <a:off x="1635120" y="1585440"/>
            <a:ext cx="1019196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August 2022: Simulationsprüfung im Hacking Lab</a:t>
            </a:r>
          </a:p>
          <a:p>
            <a:pPr marL="447840" indent="-447840">
              <a:lnSpc>
                <a:spcPct val="100000"/>
              </a:lnSpc>
              <a:buClr>
                <a:srgbClr val="595959"/>
              </a:buClr>
              <a:buFont typeface="Arial"/>
              <a:buChar char="•"/>
            </a:pPr>
            <a:endParaRPr lang="de-CH" spc="-1" dirty="0">
              <a:solidFill>
                <a:srgbClr val="595959"/>
              </a:solidFill>
              <a:latin typeface="Calibri Light"/>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September – Oktober 2022: Bootcamp Hacking Lab</a:t>
            </a:r>
          </a:p>
          <a:p>
            <a:pPr marL="447840" indent="-447840">
              <a:lnSpc>
                <a:spcPct val="100000"/>
              </a:lnSpc>
              <a:buClr>
                <a:srgbClr val="595959"/>
              </a:buClr>
              <a:buFont typeface="Arial"/>
              <a:buChar char="•"/>
            </a:pPr>
            <a:endParaRPr lang="de-CH" spc="-1" dirty="0">
              <a:solidFill>
                <a:srgbClr val="595959"/>
              </a:solidFill>
              <a:latin typeface="Calibri Light"/>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November: Hacking Lab Prüfung</a:t>
            </a:r>
            <a:endParaRPr lang="en-GB"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Ablauf der Prüfung</a:t>
            </a:r>
            <a:endParaRPr lang="en-GB" sz="3500" b="0" strike="noStrike" spc="-1">
              <a:latin typeface="Arial"/>
            </a:endParaRPr>
          </a:p>
        </p:txBody>
      </p:sp>
      <p:sp>
        <p:nvSpPr>
          <p:cNvPr id="441"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dirty="0">
                <a:solidFill>
                  <a:srgbClr val="FFFFFF"/>
                </a:solidFill>
                <a:latin typeface="Calibri Light"/>
              </a:rPr>
              <a:t>Ausblick</a:t>
            </a:r>
            <a:endParaRPr lang="en-GB" sz="3500" b="0" strike="noStrike" spc="-1" dirty="0">
              <a:latin typeface="Arial"/>
            </a:endParaRPr>
          </a:p>
        </p:txBody>
      </p:sp>
      <p:sp>
        <p:nvSpPr>
          <p:cNvPr id="442"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43"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44"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45" name="Gruppieren 22"/>
          <p:cNvGrpSpPr/>
          <p:nvPr/>
        </p:nvGrpSpPr>
        <p:grpSpPr>
          <a:xfrm>
            <a:off x="334800" y="6216480"/>
            <a:ext cx="982080" cy="364680"/>
            <a:chOff x="334800" y="6216480"/>
            <a:chExt cx="982080" cy="364680"/>
          </a:xfrm>
        </p:grpSpPr>
        <p:pic>
          <p:nvPicPr>
            <p:cNvPr id="446"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47"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48" name="Textfeld 9"/>
          <p:cNvSpPr/>
          <p:nvPr/>
        </p:nvSpPr>
        <p:spPr>
          <a:xfrm>
            <a:off x="1635120" y="1585440"/>
            <a:ext cx="10191960" cy="41535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Ändert von Jahr zu Jahr leicht</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9 Aufgaben, Dauer 4.5h</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Cyber-Security «Challenges» aus dem ganzen Wissensgebiet</a:t>
            </a:r>
          </a:p>
          <a:p>
            <a:pPr marL="905040" lvl="1" indent="-447840">
              <a:lnSpc>
                <a:spcPct val="100000"/>
              </a:lnSpc>
              <a:buClr>
                <a:srgbClr val="595959"/>
              </a:buClr>
              <a:buFont typeface="Arial"/>
              <a:buChar char="•"/>
            </a:pPr>
            <a:r>
              <a:rPr lang="de-CH" spc="-1" dirty="0">
                <a:solidFill>
                  <a:srgbClr val="595959"/>
                </a:solidFill>
                <a:latin typeface="Calibri Light"/>
              </a:rPr>
              <a:t>Im Hacking Lab </a:t>
            </a:r>
            <a:r>
              <a:rPr lang="de-CH" spc="-1" dirty="0">
                <a:solidFill>
                  <a:srgbClr val="595959"/>
                </a:solidFill>
                <a:latin typeface="Calibri Light"/>
                <a:hlinkClick r:id="rId4"/>
              </a:rPr>
              <a:t>https://siw.hacking-lab.com/events</a:t>
            </a:r>
            <a:r>
              <a:rPr lang="de-CH" spc="-1" dirty="0">
                <a:solidFill>
                  <a:srgbClr val="595959"/>
                </a:solidFill>
                <a:latin typeface="Calibri Light"/>
              </a:rPr>
              <a:t> </a:t>
            </a:r>
            <a:endParaRPr lang="en-GB" sz="1800"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7 Aufgaben geben volle Punktzahl</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Dokumentation ist wichtiger als die eigentliche Analyse oder das «Hacken»</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Wenn eine Antwort stimmt, aber nicht nachvollzogen werden kann, gibt es empfindliche Abzüge</a:t>
            </a:r>
          </a:p>
          <a:p>
            <a:pPr marL="905040" lvl="1" indent="-447840">
              <a:lnSpc>
                <a:spcPct val="100000"/>
              </a:lnSpc>
              <a:buClr>
                <a:srgbClr val="595959"/>
              </a:buClr>
              <a:buFont typeface="Arial"/>
              <a:buChar char="•"/>
            </a:pPr>
            <a:endParaRPr lang="de-CH" spc="-1" dirty="0">
              <a:solidFill>
                <a:srgbClr val="595959"/>
              </a:solidFill>
              <a:latin typeface="Calibri Light"/>
            </a:endParaRPr>
          </a:p>
          <a:p>
            <a:pPr marL="447840" indent="-447840">
              <a:buClr>
                <a:srgbClr val="595959"/>
              </a:buClr>
              <a:buFont typeface="Arial"/>
              <a:buChar char="•"/>
            </a:pPr>
            <a:r>
              <a:rPr lang="de-CH" sz="2400" b="0" strike="noStrike" spc="-1" dirty="0">
                <a:solidFill>
                  <a:srgbClr val="595959"/>
                </a:solidFill>
                <a:latin typeface="Calibri Light"/>
              </a:rPr>
              <a:t>Weitere Angaben siehe </a:t>
            </a:r>
            <a:r>
              <a:rPr lang="de-CH" sz="2400" b="0" strike="noStrike" spc="-1" dirty="0" err="1">
                <a:solidFill>
                  <a:srgbClr val="595959"/>
                </a:solidFill>
                <a:latin typeface="Calibri Light"/>
              </a:rPr>
              <a:t>Documentation</a:t>
            </a:r>
            <a:r>
              <a:rPr lang="de-CH" sz="2400" spc="-1" dirty="0">
                <a:solidFill>
                  <a:srgbClr val="595959"/>
                </a:solidFill>
                <a:latin typeface="Calibri Light"/>
              </a:rPr>
              <a:t>\</a:t>
            </a:r>
            <a:r>
              <a:rPr lang="de-CH" sz="2400" spc="-1" dirty="0" err="1">
                <a:solidFill>
                  <a:srgbClr val="595959"/>
                </a:solidFill>
                <a:latin typeface="Calibri Light"/>
              </a:rPr>
              <a:t>Exam</a:t>
            </a:r>
            <a:r>
              <a:rPr lang="de-CH" b="0" strike="noStrike" spc="-1" dirty="0">
                <a:solidFill>
                  <a:srgbClr val="595959"/>
                </a:solidFill>
                <a:latin typeface="Calibri Light"/>
              </a:rPr>
              <a:t> </a:t>
            </a:r>
            <a:endParaRPr lang="en-GB" b="0" strike="noStrike" spc="-1" dirty="0">
              <a:latin typeface="Arial"/>
            </a:endParaRPr>
          </a:p>
          <a:p>
            <a:pPr>
              <a:lnSpc>
                <a:spcPct val="100000"/>
              </a:lnSpc>
              <a:buNone/>
            </a:pPr>
            <a:endParaRPr lang="en-GB" sz="1800" b="0" strike="noStrike" spc="-1" dirty="0">
              <a:latin typeface="Arial"/>
            </a:endParaRPr>
          </a:p>
        </p:txBody>
      </p:sp>
    </p:spTree>
    <p:extLst>
      <p:ext uri="{BB962C8B-B14F-4D97-AF65-F5344CB8AC3E}">
        <p14:creationId xmlns:p14="http://schemas.microsoft.com/office/powerpoint/2010/main" val="1067011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Was wir im Bootcamp machen</a:t>
            </a:r>
            <a:endParaRPr lang="en-GB" sz="3500" b="0" strike="noStrike" spc="-1">
              <a:latin typeface="Arial"/>
            </a:endParaRPr>
          </a:p>
        </p:txBody>
      </p:sp>
      <p:sp>
        <p:nvSpPr>
          <p:cNvPr id="450"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dirty="0">
                <a:solidFill>
                  <a:srgbClr val="FFFFFF"/>
                </a:solidFill>
                <a:latin typeface="Calibri Light"/>
              </a:rPr>
              <a:t>Ausblick</a:t>
            </a:r>
            <a:endParaRPr lang="en-GB" sz="3500" b="0" strike="noStrike" spc="-1" dirty="0">
              <a:latin typeface="Arial"/>
            </a:endParaRPr>
          </a:p>
        </p:txBody>
      </p:sp>
      <p:sp>
        <p:nvSpPr>
          <p:cNvPr id="451"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52"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53"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54" name="Gruppieren 22"/>
          <p:cNvGrpSpPr/>
          <p:nvPr/>
        </p:nvGrpSpPr>
        <p:grpSpPr>
          <a:xfrm>
            <a:off x="334800" y="6216480"/>
            <a:ext cx="982080" cy="364680"/>
            <a:chOff x="334800" y="6216480"/>
            <a:chExt cx="982080" cy="364680"/>
          </a:xfrm>
        </p:grpSpPr>
        <p:pic>
          <p:nvPicPr>
            <p:cNvPr id="455"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56"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57" name="Textfeld 9"/>
          <p:cNvSpPr/>
          <p:nvPr/>
        </p:nvSpPr>
        <p:spPr>
          <a:xfrm>
            <a:off x="1635120" y="1585440"/>
            <a:ext cx="10191960" cy="40304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Prüfung trainieren (Zeiteinteilung / Nicht hängen bleiben …)</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Jede Woche eine «Mini»-Prüfung mit 3 Challenges</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Hauptprobe mit 5 Challenges</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Besprechen der Challenges</a:t>
            </a:r>
            <a:endParaRPr lang="en-GB" sz="2000" b="0" strike="noStrike" spc="-1" dirty="0">
              <a:latin typeface="Arial"/>
            </a:endParaRPr>
          </a:p>
          <a:p>
            <a:pPr>
              <a:lnSpc>
                <a:spcPct val="100000"/>
              </a:lnSpc>
              <a:buNone/>
            </a:pPr>
            <a:endParaRPr lang="en-GB" sz="2000"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Repetieren</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Wissenslücken schliessen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Üben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Cheat </a:t>
            </a:r>
            <a:r>
              <a:rPr lang="de-CH" sz="2000" b="0" strike="noStrike" spc="-1" dirty="0" err="1">
                <a:solidFill>
                  <a:srgbClr val="595959"/>
                </a:solidFill>
                <a:latin typeface="Calibri Light"/>
              </a:rPr>
              <a:t>sheets</a:t>
            </a:r>
            <a:endParaRPr lang="en-GB" sz="2000" b="0" strike="noStrike" spc="-1" dirty="0">
              <a:latin typeface="Arial"/>
            </a:endParaRPr>
          </a:p>
          <a:p>
            <a:pPr marL="457200">
              <a:lnSpc>
                <a:spcPct val="100000"/>
              </a:lnSpc>
              <a:buNone/>
            </a:pPr>
            <a:endParaRPr lang="en-GB" sz="2000"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Wir richten uns nach euren Bedürfnissen</a:t>
            </a:r>
            <a:endParaRPr lang="en-GB" sz="2400" b="0" strike="noStrike" spc="-1" dirty="0">
              <a:latin typeface="Arial"/>
            </a:endParaRPr>
          </a:p>
          <a:p>
            <a:pPr>
              <a:lnSpc>
                <a:spcPct val="100000"/>
              </a:lnSpc>
              <a:buNone/>
            </a:pPr>
            <a:endParaRPr lang="en-GB" sz="24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Was ihr bis da tun könnt</a:t>
            </a:r>
            <a:endParaRPr lang="en-GB" sz="3500" b="0" strike="noStrike" spc="-1">
              <a:latin typeface="Arial"/>
            </a:endParaRPr>
          </a:p>
        </p:txBody>
      </p:sp>
      <p:sp>
        <p:nvSpPr>
          <p:cNvPr id="459"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dirty="0">
                <a:solidFill>
                  <a:srgbClr val="FFFFFF"/>
                </a:solidFill>
                <a:latin typeface="Calibri Light"/>
              </a:rPr>
              <a:t>Ausblick</a:t>
            </a:r>
            <a:endParaRPr lang="en-GB" sz="3500" b="0" strike="noStrike" spc="-1" dirty="0">
              <a:latin typeface="Arial"/>
            </a:endParaRPr>
          </a:p>
        </p:txBody>
      </p:sp>
      <p:sp>
        <p:nvSpPr>
          <p:cNvPr id="460"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61"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62"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63" name="Gruppieren 22"/>
          <p:cNvGrpSpPr/>
          <p:nvPr/>
        </p:nvGrpSpPr>
        <p:grpSpPr>
          <a:xfrm>
            <a:off x="334800" y="6216480"/>
            <a:ext cx="982080" cy="364680"/>
            <a:chOff x="334800" y="6216480"/>
            <a:chExt cx="982080" cy="364680"/>
          </a:xfrm>
        </p:grpSpPr>
        <p:pic>
          <p:nvPicPr>
            <p:cNvPr id="464"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65"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66" name="Textfeld 9"/>
          <p:cNvSpPr/>
          <p:nvPr/>
        </p:nvSpPr>
        <p:spPr>
          <a:xfrm>
            <a:off x="1635120" y="1585440"/>
            <a:ext cx="10556640" cy="43074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Eigene Zusammenfassung erstellen</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«Cheat Sheets»</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Form wählen, welche für euch gut durchsuchbar ist (</a:t>
            </a:r>
            <a:r>
              <a:rPr lang="de-CH" sz="2000" b="0" strike="noStrike" spc="-1" dirty="0" err="1">
                <a:solidFill>
                  <a:srgbClr val="595959"/>
                </a:solidFill>
                <a:latin typeface="Calibri Light"/>
              </a:rPr>
              <a:t>Markdown</a:t>
            </a:r>
            <a:r>
              <a:rPr lang="de-CH" sz="2000" b="0" strike="noStrike" spc="-1" dirty="0">
                <a:solidFill>
                  <a:srgbClr val="595959"/>
                </a:solidFill>
                <a:latin typeface="Calibri Light"/>
              </a:rPr>
              <a:t>, Notes, … je nach Vorliebe)</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Wichtig ist, dass ihr schnell auf Wissen zugreifen könnt</a:t>
            </a:r>
            <a:endParaRPr lang="en-GB" sz="20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Tools bedienen können</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Üben…</a:t>
            </a:r>
            <a:endParaRPr lang="en-GB" sz="20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Beispiele / Templates</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Sammeln von Beispielen, die ihr 100% versteht und einfach abändern könnt</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Vorlagen für verschiedene Typen von Challenges</a:t>
            </a:r>
            <a:endParaRPr lang="en-GB" sz="2000" b="0" strike="noStrike" spc="-1" dirty="0">
              <a:latin typeface="Arial"/>
            </a:endParaRPr>
          </a:p>
          <a:p>
            <a:pPr marL="457200">
              <a:lnSpc>
                <a:spcPct val="100000"/>
              </a:lnSpc>
              <a:buNone/>
            </a:pPr>
            <a:endParaRPr lang="en-GB" b="0" strike="noStrike" spc="-1" dirty="0">
              <a:latin typeface="Arial"/>
            </a:endParaRPr>
          </a:p>
          <a:p>
            <a:pPr>
              <a:lnSpc>
                <a:spcPct val="100000"/>
              </a:lnSpc>
              <a:buNone/>
            </a:pPr>
            <a:r>
              <a:rPr lang="de-CH" sz="2400" b="0" strike="noStrike" spc="-1" dirty="0">
                <a:solidFill>
                  <a:srgbClr val="595959"/>
                </a:solidFill>
                <a:latin typeface="Wingdings"/>
              </a:rPr>
              <a:t></a:t>
            </a:r>
            <a:r>
              <a:rPr lang="de-CH" sz="2400" b="0" strike="noStrike" spc="-1" dirty="0">
                <a:solidFill>
                  <a:srgbClr val="595959"/>
                </a:solidFill>
                <a:latin typeface="Calibri Light"/>
              </a:rPr>
              <a:t> Diese Dinge sind nur bedingt «kopierbar»</a:t>
            </a:r>
            <a:endParaRPr lang="en-GB" sz="2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200" b="1" strike="noStrike" spc="-1">
                <a:solidFill>
                  <a:srgbClr val="F2F2F2"/>
                </a:solidFill>
                <a:latin typeface="Calibri Light"/>
              </a:rPr>
              <a:t>Warum sind wir hier?</a:t>
            </a:r>
            <a:endParaRPr lang="en-GB" sz="3200" b="0" strike="noStrike" spc="-1">
              <a:latin typeface="Arial"/>
            </a:endParaRPr>
          </a:p>
        </p:txBody>
      </p:sp>
      <p:sp>
        <p:nvSpPr>
          <p:cNvPr id="106"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Lernziele</a:t>
            </a:r>
            <a:endParaRPr lang="en-GB" sz="3500" b="0" strike="noStrike" spc="-1">
              <a:latin typeface="Arial"/>
            </a:endParaRPr>
          </a:p>
        </p:txBody>
      </p:sp>
      <p:sp>
        <p:nvSpPr>
          <p:cNvPr id="107"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108"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109"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110" name="Gruppieren 22"/>
          <p:cNvGrpSpPr/>
          <p:nvPr/>
        </p:nvGrpSpPr>
        <p:grpSpPr>
          <a:xfrm>
            <a:off x="334800" y="6216480"/>
            <a:ext cx="982080" cy="364680"/>
            <a:chOff x="334800" y="6216480"/>
            <a:chExt cx="982080" cy="364680"/>
          </a:xfrm>
        </p:grpSpPr>
        <p:pic>
          <p:nvPicPr>
            <p:cNvPr id="111"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112"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113" name="Textfeld 9"/>
          <p:cNvSpPr/>
          <p:nvPr/>
        </p:nvSpPr>
        <p:spPr>
          <a:xfrm>
            <a:off x="1635120" y="1585440"/>
            <a:ext cx="10191960" cy="313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marL="571680" indent="-571680">
              <a:lnSpc>
                <a:spcPct val="100000"/>
              </a:lnSpc>
              <a:buClr>
                <a:srgbClr val="595959"/>
              </a:buClr>
              <a:buFont typeface="Arial"/>
              <a:buChar char="•"/>
            </a:pPr>
            <a:r>
              <a:rPr lang="de-CH" sz="4000" b="0" strike="noStrike" spc="-1">
                <a:solidFill>
                  <a:srgbClr val="595959"/>
                </a:solidFill>
                <a:latin typeface="Calibri Light"/>
              </a:rPr>
              <a:t>«The full picture»</a:t>
            </a:r>
            <a:endParaRPr lang="en-GB" sz="4000" b="0" strike="noStrike" spc="-1">
              <a:latin typeface="Arial"/>
            </a:endParaRPr>
          </a:p>
          <a:p>
            <a:pPr>
              <a:lnSpc>
                <a:spcPct val="100000"/>
              </a:lnSpc>
              <a:buNone/>
            </a:pPr>
            <a:endParaRPr lang="en-GB" sz="4000" b="0" strike="noStrike" spc="-1">
              <a:latin typeface="Arial"/>
            </a:endParaRPr>
          </a:p>
          <a:p>
            <a:pPr marL="571680" indent="-571680">
              <a:lnSpc>
                <a:spcPct val="100000"/>
              </a:lnSpc>
              <a:buClr>
                <a:srgbClr val="595959"/>
              </a:buClr>
              <a:buFont typeface="Arial"/>
              <a:buChar char="•"/>
            </a:pPr>
            <a:r>
              <a:rPr lang="de-CH" sz="4000" b="0" strike="noStrike" spc="-1">
                <a:solidFill>
                  <a:srgbClr val="595959"/>
                </a:solidFill>
                <a:latin typeface="Calibri Light"/>
              </a:rPr>
              <a:t>Tipps für die Vorbereitung für die praktische Prüfung</a:t>
            </a:r>
            <a:endParaRPr lang="en-GB" sz="40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dirty="0">
                <a:solidFill>
                  <a:srgbClr val="FFFFFF"/>
                </a:solidFill>
                <a:latin typeface="Calibri Light"/>
              </a:rPr>
              <a:t>Feedback</a:t>
            </a:r>
            <a:endParaRPr lang="en-GB" sz="3500" b="0" strike="noStrike" spc="-1" dirty="0">
              <a:latin typeface="Arial"/>
            </a:endParaRPr>
          </a:p>
        </p:txBody>
      </p:sp>
      <p:sp>
        <p:nvSpPr>
          <p:cNvPr id="459"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dirty="0">
                <a:solidFill>
                  <a:srgbClr val="FFFFFF"/>
                </a:solidFill>
                <a:latin typeface="Calibri Light"/>
              </a:rPr>
              <a:t>Abschluss</a:t>
            </a:r>
            <a:endParaRPr lang="en-GB" sz="3500" b="0" strike="noStrike" spc="-1" dirty="0">
              <a:latin typeface="Arial"/>
            </a:endParaRPr>
          </a:p>
        </p:txBody>
      </p:sp>
      <p:sp>
        <p:nvSpPr>
          <p:cNvPr id="460"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461"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62"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63" name="Gruppieren 22"/>
          <p:cNvGrpSpPr/>
          <p:nvPr/>
        </p:nvGrpSpPr>
        <p:grpSpPr>
          <a:xfrm>
            <a:off x="334800" y="6216480"/>
            <a:ext cx="982080" cy="364680"/>
            <a:chOff x="334800" y="6216480"/>
            <a:chExt cx="982080" cy="364680"/>
          </a:xfrm>
        </p:grpSpPr>
        <p:pic>
          <p:nvPicPr>
            <p:cNvPr id="464"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65"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66" name="Textfeld 9"/>
          <p:cNvSpPr/>
          <p:nvPr/>
        </p:nvSpPr>
        <p:spPr>
          <a:xfrm>
            <a:off x="1635120" y="1585440"/>
            <a:ext cx="1055664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War das für Dich nützlich?</a:t>
            </a:r>
          </a:p>
          <a:p>
            <a:pPr marL="447840" indent="-447840">
              <a:lnSpc>
                <a:spcPct val="100000"/>
              </a:lnSpc>
              <a:buClr>
                <a:srgbClr val="595959"/>
              </a:buClr>
              <a:buFont typeface="Arial"/>
              <a:buChar char="•"/>
            </a:pPr>
            <a:endParaRPr lang="de-CH" spc="-1" dirty="0">
              <a:solidFill>
                <a:srgbClr val="595959"/>
              </a:solidFill>
              <a:latin typeface="Calibri Light"/>
            </a:endParaRPr>
          </a:p>
          <a:p>
            <a:pPr marL="447840" indent="-447840">
              <a:lnSpc>
                <a:spcPct val="100000"/>
              </a:lnSpc>
              <a:buClr>
                <a:srgbClr val="595959"/>
              </a:buClr>
              <a:buFont typeface="Arial"/>
              <a:buChar char="•"/>
            </a:pPr>
            <a:r>
              <a:rPr lang="de-CH" sz="2400" spc="-1" dirty="0">
                <a:solidFill>
                  <a:srgbClr val="595959"/>
                </a:solidFill>
                <a:latin typeface="Calibri Light"/>
              </a:rPr>
              <a:t>Hast Du Verbesserungsvorschläge für uns?</a:t>
            </a:r>
            <a:endParaRPr lang="de-CH" sz="2400" b="0" strike="noStrike" spc="-1" dirty="0">
              <a:solidFill>
                <a:srgbClr val="595959"/>
              </a:solidFill>
              <a:latin typeface="Calibri Light"/>
            </a:endParaRPr>
          </a:p>
          <a:p>
            <a:pPr marL="447840" indent="-447840">
              <a:lnSpc>
                <a:spcPct val="100000"/>
              </a:lnSpc>
              <a:buClr>
                <a:srgbClr val="595959"/>
              </a:buClr>
              <a:buFont typeface="Arial"/>
              <a:buChar char="•"/>
            </a:pPr>
            <a:endParaRPr lang="de-CH" spc="-1" dirty="0">
              <a:solidFill>
                <a:srgbClr val="595959"/>
              </a:solidFill>
              <a:latin typeface="Calibri Light"/>
            </a:endParaRPr>
          </a:p>
          <a:p>
            <a:pPr marL="447840" indent="-447840">
              <a:lnSpc>
                <a:spcPct val="100000"/>
              </a:lnSpc>
              <a:buClr>
                <a:srgbClr val="595959"/>
              </a:buClr>
              <a:buFont typeface="Arial"/>
              <a:buChar char="•"/>
            </a:pPr>
            <a:r>
              <a:rPr lang="de-CH" sz="2400" spc="-1" dirty="0">
                <a:solidFill>
                  <a:srgbClr val="595959"/>
                </a:solidFill>
                <a:latin typeface="Calibri Light"/>
              </a:rPr>
              <a:t>Von was hättest Du gerne mehr / weniger gehabt?</a:t>
            </a:r>
            <a:endParaRPr lang="en-GB" sz="2400" b="0" strike="noStrike" spc="-1" dirty="0">
              <a:latin typeface="Arial"/>
            </a:endParaRPr>
          </a:p>
        </p:txBody>
      </p:sp>
    </p:spTree>
    <p:extLst>
      <p:ext uri="{BB962C8B-B14F-4D97-AF65-F5344CB8AC3E}">
        <p14:creationId xmlns:p14="http://schemas.microsoft.com/office/powerpoint/2010/main" val="70957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 und Tschüss</a:t>
            </a:r>
            <a:endParaRPr lang="en-GB" sz="3500" b="0" strike="noStrike" spc="-1">
              <a:latin typeface="Arial"/>
            </a:endParaRPr>
          </a:p>
        </p:txBody>
      </p:sp>
      <p:sp>
        <p:nvSpPr>
          <p:cNvPr id="468"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CH" sz="3500" b="1" strike="noStrike" spc="-1" dirty="0">
                <a:solidFill>
                  <a:srgbClr val="FFFFFF"/>
                </a:solidFill>
                <a:latin typeface="Calibri Light"/>
              </a:rPr>
              <a:t>Abschluss</a:t>
            </a:r>
            <a:endParaRPr lang="en-GB" sz="3500" b="0" strike="noStrike" spc="-1" dirty="0">
              <a:latin typeface="Arial"/>
            </a:endParaRPr>
          </a:p>
        </p:txBody>
      </p:sp>
      <p:sp>
        <p:nvSpPr>
          <p:cNvPr id="469"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470"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471" name="Gruppieren 22"/>
          <p:cNvGrpSpPr/>
          <p:nvPr/>
        </p:nvGrpSpPr>
        <p:grpSpPr>
          <a:xfrm>
            <a:off x="334800" y="6216480"/>
            <a:ext cx="982080" cy="364680"/>
            <a:chOff x="334800" y="6216480"/>
            <a:chExt cx="982080" cy="364680"/>
          </a:xfrm>
        </p:grpSpPr>
        <p:pic>
          <p:nvPicPr>
            <p:cNvPr id="472"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473"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474" name="Textfeld 21"/>
          <p:cNvSpPr/>
          <p:nvPr/>
        </p:nvSpPr>
        <p:spPr>
          <a:xfrm>
            <a:off x="2402280" y="1476720"/>
            <a:ext cx="7799760" cy="511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de-DE" sz="6600" b="1" strike="noStrike" spc="-1">
                <a:solidFill>
                  <a:srgbClr val="595959"/>
                </a:solidFill>
                <a:latin typeface="Calibri Light"/>
              </a:rPr>
              <a:t>Wir wünschen euch viel Erfolg und sehen uns im Herbst zum</a:t>
            </a:r>
            <a:endParaRPr lang="en-GB" sz="6600" b="0" strike="noStrike" spc="-1">
              <a:latin typeface="Arial"/>
            </a:endParaRPr>
          </a:p>
          <a:p>
            <a:pPr algn="ctr">
              <a:lnSpc>
                <a:spcPct val="100000"/>
              </a:lnSpc>
              <a:buNone/>
            </a:pPr>
            <a:r>
              <a:rPr lang="de-DE" sz="6600" b="1" strike="noStrike" spc="-1">
                <a:solidFill>
                  <a:srgbClr val="595959"/>
                </a:solidFill>
                <a:latin typeface="Calibri Light"/>
              </a:rPr>
              <a:t>BOO</a:t>
            </a:r>
            <a:r>
              <a:rPr lang="de-DE" sz="6600" b="1" strike="noStrike" spc="-1">
                <a:solidFill>
                  <a:srgbClr val="FF0000"/>
                </a:solidFill>
                <a:latin typeface="Calibri Light"/>
              </a:rPr>
              <a:t>S</a:t>
            </a:r>
            <a:r>
              <a:rPr lang="de-DE" sz="6600" b="1" strike="noStrike" spc="-1">
                <a:solidFill>
                  <a:srgbClr val="595959"/>
                </a:solidFill>
                <a:latin typeface="Calibri Light"/>
              </a:rPr>
              <a:t>TCAMP</a:t>
            </a:r>
            <a:endParaRPr lang="en-GB" sz="6600" b="0" strike="noStrike" spc="-1">
              <a:latin typeface="Arial"/>
            </a:endParaRPr>
          </a:p>
        </p:txBody>
      </p:sp>
      <p:sp>
        <p:nvSpPr>
          <p:cNvPr id="475" name="Textfeld 21"/>
          <p:cNvSpPr/>
          <p:nvPr/>
        </p:nvSpPr>
        <p:spPr>
          <a:xfrm>
            <a:off x="1644480" y="5553360"/>
            <a:ext cx="984312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2400" b="0" strike="noStrike" spc="-1">
                <a:solidFill>
                  <a:srgbClr val="595959"/>
                </a:solidFill>
                <a:latin typeface="Calibri Light"/>
              </a:rPr>
              <a:t>Patrik Marxer: SIW Chat, </a:t>
            </a:r>
            <a:r>
              <a:rPr lang="de-DE" sz="2400" b="0" u="sng" strike="noStrike" spc="-1">
                <a:solidFill>
                  <a:srgbClr val="399AFA"/>
                </a:solidFill>
                <a:uFillTx/>
                <a:latin typeface="Calibri Light"/>
                <a:hlinkClick r:id="rId4"/>
              </a:rPr>
              <a:t>partrik.marxer@lernen.siw.swiss</a:t>
            </a:r>
            <a:r>
              <a:rPr lang="de-DE" sz="2400" b="0" strike="noStrike" spc="-1">
                <a:solidFill>
                  <a:srgbClr val="595959"/>
                </a:solidFill>
                <a:latin typeface="Calibri Light"/>
              </a:rPr>
              <a:t>, 079 703 99 50 </a:t>
            </a:r>
            <a:endParaRPr lang="en-GB" sz="2400" b="0" strike="noStrike" spc="-1">
              <a:latin typeface="Arial"/>
            </a:endParaRPr>
          </a:p>
          <a:p>
            <a:pPr>
              <a:lnSpc>
                <a:spcPct val="100000"/>
              </a:lnSpc>
              <a:buNone/>
            </a:pPr>
            <a:r>
              <a:rPr lang="de-DE" sz="2400" b="0" strike="noStrike" spc="-1">
                <a:solidFill>
                  <a:srgbClr val="595959"/>
                </a:solidFill>
                <a:latin typeface="Calibri Light"/>
              </a:rPr>
              <a:t>Dominik Kuhn: SIW Chat, </a:t>
            </a:r>
            <a:r>
              <a:rPr lang="de-DE" sz="2400" b="0" u="sng" strike="noStrike" spc="-1">
                <a:solidFill>
                  <a:srgbClr val="399AFA"/>
                </a:solidFill>
                <a:uFillTx/>
                <a:latin typeface="Calibri Light"/>
                <a:hlinkClick r:id="rId5"/>
              </a:rPr>
              <a:t>dominik.kuhn@lernen.siw.swiss</a:t>
            </a:r>
            <a:r>
              <a:rPr lang="de-DE" sz="2400" b="0" strike="noStrike" spc="-1">
                <a:solidFill>
                  <a:srgbClr val="595959"/>
                </a:solidFill>
                <a:latin typeface="Calibri Light"/>
              </a:rPr>
              <a:t>, 079 774 58 12</a:t>
            </a:r>
            <a:endParaRPr lang="en-GB"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Agenda</a:t>
            </a:r>
            <a:endParaRPr lang="en-GB" sz="3500" b="0" strike="noStrike" spc="-1">
              <a:latin typeface="Arial"/>
            </a:endParaRPr>
          </a:p>
        </p:txBody>
      </p:sp>
      <p:sp>
        <p:nvSpPr>
          <p:cNvPr id="115"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Agenda</a:t>
            </a:r>
            <a:endParaRPr lang="en-GB" sz="3500" b="0" strike="noStrike" spc="-1">
              <a:latin typeface="Arial"/>
            </a:endParaRPr>
          </a:p>
        </p:txBody>
      </p:sp>
      <p:sp>
        <p:nvSpPr>
          <p:cNvPr id="116"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117"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118"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119" name="Gruppieren 22"/>
          <p:cNvGrpSpPr/>
          <p:nvPr/>
        </p:nvGrpSpPr>
        <p:grpSpPr>
          <a:xfrm>
            <a:off x="334800" y="6216480"/>
            <a:ext cx="982080" cy="364680"/>
            <a:chOff x="334800" y="6216480"/>
            <a:chExt cx="982080" cy="364680"/>
          </a:xfrm>
        </p:grpSpPr>
        <p:pic>
          <p:nvPicPr>
            <p:cNvPr id="120"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121"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122" name="Textfeld 9"/>
          <p:cNvSpPr/>
          <p:nvPr/>
        </p:nvSpPr>
        <p:spPr>
          <a:xfrm>
            <a:off x="1635120" y="1585440"/>
            <a:ext cx="10191960" cy="466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a:solidFill>
                  <a:srgbClr val="595959"/>
                </a:solidFill>
                <a:latin typeface="Calibri Light"/>
              </a:rPr>
              <a:t>Szenario USB Drop Attacke</a:t>
            </a:r>
            <a:endParaRPr lang="en-GB" sz="24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Perspektive Angreifer</a:t>
            </a:r>
            <a:endParaRPr lang="en-GB" sz="20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Perspektive Opfer</a:t>
            </a:r>
            <a:endParaRPr lang="en-GB" sz="20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Perspektive Analyst</a:t>
            </a:r>
            <a:endParaRPr lang="en-GB" sz="2000" b="0" strike="noStrike" spc="-1">
              <a:latin typeface="Arial"/>
            </a:endParaRPr>
          </a:p>
          <a:p>
            <a:pPr>
              <a:lnSpc>
                <a:spcPct val="100000"/>
              </a:lnSpc>
              <a:buNone/>
            </a:pPr>
            <a:endParaRPr lang="en-GB" sz="2000" b="0" strike="noStrike" spc="-1">
              <a:latin typeface="Arial"/>
            </a:endParaRPr>
          </a:p>
          <a:p>
            <a:pPr marL="447840" indent="-447840">
              <a:lnSpc>
                <a:spcPct val="100000"/>
              </a:lnSpc>
              <a:buClr>
                <a:srgbClr val="595959"/>
              </a:buClr>
              <a:buFont typeface="Arial"/>
              <a:buChar char="•"/>
            </a:pPr>
            <a:r>
              <a:rPr lang="de-CH" sz="2400" b="0" strike="noStrike" spc="-1">
                <a:solidFill>
                  <a:srgbClr val="595959"/>
                </a:solidFill>
                <a:latin typeface="Calibri Light"/>
              </a:rPr>
              <a:t>Szenario Office Macro Virus</a:t>
            </a:r>
            <a:endParaRPr lang="en-GB" sz="24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Perspektive Angreifer</a:t>
            </a:r>
            <a:endParaRPr lang="en-GB" sz="20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Perspektive Opfer</a:t>
            </a:r>
            <a:endParaRPr lang="en-GB" sz="20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Perspektive Analyst</a:t>
            </a:r>
            <a:endParaRPr lang="en-GB" sz="2000" b="0" strike="noStrike" spc="-1">
              <a:latin typeface="Arial"/>
            </a:endParaRPr>
          </a:p>
          <a:p>
            <a:pPr>
              <a:lnSpc>
                <a:spcPct val="100000"/>
              </a:lnSpc>
              <a:buNone/>
            </a:pPr>
            <a:endParaRPr lang="en-GB" sz="2000" b="0" strike="noStrike" spc="-1">
              <a:latin typeface="Arial"/>
            </a:endParaRPr>
          </a:p>
          <a:p>
            <a:pPr marL="447840" indent="-447840">
              <a:lnSpc>
                <a:spcPct val="100000"/>
              </a:lnSpc>
              <a:buClr>
                <a:srgbClr val="595959"/>
              </a:buClr>
              <a:buFont typeface="Arial"/>
              <a:buChar char="•"/>
            </a:pPr>
            <a:r>
              <a:rPr lang="de-CH" sz="2400" b="0" strike="noStrike" spc="-1">
                <a:solidFill>
                  <a:srgbClr val="595959"/>
                </a:solidFill>
                <a:latin typeface="Calibri Light"/>
              </a:rPr>
              <a:t>Ausblick auf das Bootcamp</a:t>
            </a:r>
            <a:endParaRPr lang="en-GB" sz="24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Ablauf der Prüfung</a:t>
            </a:r>
            <a:endParaRPr lang="en-GB" sz="20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Was wir im Bootcamp machen</a:t>
            </a:r>
            <a:endParaRPr lang="en-GB" sz="2000" b="0" strike="noStrike" spc="-1">
              <a:latin typeface="Arial"/>
            </a:endParaRPr>
          </a:p>
          <a:p>
            <a:pPr marL="905040" lvl="1" indent="-447840">
              <a:lnSpc>
                <a:spcPct val="100000"/>
              </a:lnSpc>
              <a:buClr>
                <a:srgbClr val="595959"/>
              </a:buClr>
              <a:buFont typeface="Arial"/>
              <a:buChar char="•"/>
            </a:pPr>
            <a:r>
              <a:rPr lang="de-CH" sz="2000" b="0" strike="noStrike" spc="-1">
                <a:solidFill>
                  <a:srgbClr val="595959"/>
                </a:solidFill>
                <a:latin typeface="Calibri Light"/>
              </a:rPr>
              <a:t>Was ihr bis da tun könnt</a:t>
            </a:r>
            <a:endParaRPr lang="en-GB"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Szenario</a:t>
            </a:r>
            <a:endParaRPr lang="en-GB" sz="3500" b="0" strike="noStrike" spc="-1">
              <a:latin typeface="Arial"/>
            </a:endParaRPr>
          </a:p>
        </p:txBody>
      </p:sp>
      <p:sp>
        <p:nvSpPr>
          <p:cNvPr id="124"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125" name="Textfeld 21"/>
          <p:cNvSpPr/>
          <p:nvPr/>
        </p:nvSpPr>
        <p:spPr>
          <a:xfrm>
            <a:off x="1644480" y="156816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126"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127"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128" name="Gruppieren 22"/>
          <p:cNvGrpSpPr/>
          <p:nvPr/>
        </p:nvGrpSpPr>
        <p:grpSpPr>
          <a:xfrm>
            <a:off x="334800" y="6216480"/>
            <a:ext cx="982080" cy="364680"/>
            <a:chOff x="334800" y="6216480"/>
            <a:chExt cx="982080" cy="364680"/>
          </a:xfrm>
        </p:grpSpPr>
        <p:pic>
          <p:nvPicPr>
            <p:cNvPr id="129"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130"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grpSp>
        <p:nvGrpSpPr>
          <p:cNvPr id="131" name="Group 7"/>
          <p:cNvGrpSpPr/>
          <p:nvPr/>
        </p:nvGrpSpPr>
        <p:grpSpPr>
          <a:xfrm>
            <a:off x="4934520" y="2090520"/>
            <a:ext cx="433080" cy="809640"/>
            <a:chOff x="4934520" y="2090520"/>
            <a:chExt cx="433080" cy="809640"/>
          </a:xfrm>
        </p:grpSpPr>
        <p:pic>
          <p:nvPicPr>
            <p:cNvPr id="132" name="Inhaltsplatzhalter 3" descr="user icon - vector Clip Art"/>
            <p:cNvPicPr/>
            <p:nvPr/>
          </p:nvPicPr>
          <p:blipFill>
            <a:blip r:embed="rId4"/>
            <a:stretch/>
          </p:blipFill>
          <p:spPr>
            <a:xfrm>
              <a:off x="4934520" y="2238840"/>
              <a:ext cx="433080" cy="661320"/>
            </a:xfrm>
            <a:prstGeom prst="rect">
              <a:avLst/>
            </a:prstGeom>
            <a:ln w="0">
              <a:noFill/>
            </a:ln>
          </p:spPr>
        </p:pic>
        <p:pic>
          <p:nvPicPr>
            <p:cNvPr id="133" name="Picture 2" descr="A black and white logo&#10;&#10;Description automatically generated with medium confidence"/>
            <p:cNvPicPr/>
            <p:nvPr/>
          </p:nvPicPr>
          <p:blipFill>
            <a:blip r:embed="rId5"/>
            <a:stretch/>
          </p:blipFill>
          <p:spPr>
            <a:xfrm>
              <a:off x="4934520" y="2090520"/>
              <a:ext cx="433080" cy="296280"/>
            </a:xfrm>
            <a:prstGeom prst="rect">
              <a:avLst/>
            </a:prstGeom>
            <a:ln w="0">
              <a:noFill/>
            </a:ln>
          </p:spPr>
        </p:pic>
      </p:grpSp>
      <p:grpSp>
        <p:nvGrpSpPr>
          <p:cNvPr id="134" name="Group 6"/>
          <p:cNvGrpSpPr/>
          <p:nvPr/>
        </p:nvGrpSpPr>
        <p:grpSpPr>
          <a:xfrm>
            <a:off x="1984320" y="2035080"/>
            <a:ext cx="447120" cy="814320"/>
            <a:chOff x="1984320" y="2035080"/>
            <a:chExt cx="447120" cy="814320"/>
          </a:xfrm>
        </p:grpSpPr>
        <p:pic>
          <p:nvPicPr>
            <p:cNvPr id="135" name="Inhaltsplatzhalter 3" descr="user icon - vector Clip Art"/>
            <p:cNvPicPr/>
            <p:nvPr/>
          </p:nvPicPr>
          <p:blipFill>
            <a:blip r:embed="rId6"/>
            <a:stretch/>
          </p:blipFill>
          <p:spPr>
            <a:xfrm>
              <a:off x="1984320" y="2188080"/>
              <a:ext cx="433080" cy="661320"/>
            </a:xfrm>
            <a:prstGeom prst="rect">
              <a:avLst/>
            </a:prstGeom>
            <a:ln w="0">
              <a:noFill/>
            </a:ln>
          </p:spPr>
        </p:pic>
        <p:pic>
          <p:nvPicPr>
            <p:cNvPr id="136" name="Picture 4" descr="A black and white logo&#10;&#10;Description automatically generated with medium confidence"/>
            <p:cNvPicPr/>
            <p:nvPr/>
          </p:nvPicPr>
          <p:blipFill>
            <a:blip r:embed="rId7"/>
            <a:stretch/>
          </p:blipFill>
          <p:spPr>
            <a:xfrm>
              <a:off x="1984320" y="2035080"/>
              <a:ext cx="447120" cy="306000"/>
            </a:xfrm>
            <a:prstGeom prst="rect">
              <a:avLst/>
            </a:prstGeom>
            <a:ln w="0">
              <a:noFill/>
            </a:ln>
          </p:spPr>
        </p:pic>
      </p:grpSp>
      <p:grpSp>
        <p:nvGrpSpPr>
          <p:cNvPr id="137" name="Group 8"/>
          <p:cNvGrpSpPr/>
          <p:nvPr/>
        </p:nvGrpSpPr>
        <p:grpSpPr>
          <a:xfrm>
            <a:off x="7593120" y="2167920"/>
            <a:ext cx="433080" cy="809640"/>
            <a:chOff x="7593120" y="2167920"/>
            <a:chExt cx="433080" cy="809640"/>
          </a:xfrm>
        </p:grpSpPr>
        <p:pic>
          <p:nvPicPr>
            <p:cNvPr id="138" name="Inhaltsplatzhalter 3" descr="user icon - vector Clip Art"/>
            <p:cNvPicPr/>
            <p:nvPr/>
          </p:nvPicPr>
          <p:blipFill>
            <a:blip r:embed="rId8"/>
            <a:stretch/>
          </p:blipFill>
          <p:spPr>
            <a:xfrm>
              <a:off x="7593120" y="2316240"/>
              <a:ext cx="433080" cy="661320"/>
            </a:xfrm>
            <a:prstGeom prst="rect">
              <a:avLst/>
            </a:prstGeom>
            <a:ln w="0">
              <a:noFill/>
            </a:ln>
          </p:spPr>
        </p:pic>
        <p:pic>
          <p:nvPicPr>
            <p:cNvPr id="139" name="Picture 18" descr="A black and white logo&#10;&#10;Description automatically generated with medium confidence"/>
            <p:cNvPicPr/>
            <p:nvPr/>
          </p:nvPicPr>
          <p:blipFill>
            <a:blip r:embed="rId9">
              <a:lum bright="70000" contrast="-70000"/>
            </a:blip>
            <a:stretch/>
          </p:blipFill>
          <p:spPr>
            <a:xfrm>
              <a:off x="7593120" y="2167920"/>
              <a:ext cx="433080" cy="296280"/>
            </a:xfrm>
            <a:prstGeom prst="rect">
              <a:avLst/>
            </a:prstGeom>
            <a:ln w="0">
              <a:noFill/>
            </a:ln>
          </p:spPr>
        </p:pic>
      </p:grpSp>
      <p:pic>
        <p:nvPicPr>
          <p:cNvPr id="140" name="Picture 26" descr="A picture containing text, clipart&#10;&#10;Description automatically generated"/>
          <p:cNvPicPr/>
          <p:nvPr/>
        </p:nvPicPr>
        <p:blipFill>
          <a:blip r:embed="rId10"/>
          <a:stretch/>
        </p:blipFill>
        <p:spPr>
          <a:xfrm>
            <a:off x="5276880" y="3917880"/>
            <a:ext cx="295920" cy="295920"/>
          </a:xfrm>
          <a:prstGeom prst="rect">
            <a:avLst/>
          </a:prstGeom>
          <a:ln w="0">
            <a:noFill/>
          </a:ln>
        </p:spPr>
      </p:pic>
      <p:pic>
        <p:nvPicPr>
          <p:cNvPr id="141" name="Picture 32" descr="A picture containing text, electronics, monitor, display&#10;&#10;Description automatically generated"/>
          <p:cNvPicPr/>
          <p:nvPr/>
        </p:nvPicPr>
        <p:blipFill>
          <a:blip r:embed="rId11"/>
          <a:stretch/>
        </p:blipFill>
        <p:spPr>
          <a:xfrm>
            <a:off x="1664280" y="3625200"/>
            <a:ext cx="965160" cy="791280"/>
          </a:xfrm>
          <a:prstGeom prst="rect">
            <a:avLst/>
          </a:prstGeom>
          <a:ln w="0">
            <a:noFill/>
          </a:ln>
        </p:spPr>
      </p:pic>
      <p:pic>
        <p:nvPicPr>
          <p:cNvPr id="142" name="Picture 34" descr="A picture containing diagram&#10;&#10;Description automatically generated"/>
          <p:cNvPicPr/>
          <p:nvPr/>
        </p:nvPicPr>
        <p:blipFill>
          <a:blip r:embed="rId12"/>
          <a:stretch/>
        </p:blipFill>
        <p:spPr>
          <a:xfrm>
            <a:off x="7519680" y="3729960"/>
            <a:ext cx="651600" cy="436320"/>
          </a:xfrm>
          <a:prstGeom prst="rect">
            <a:avLst/>
          </a:prstGeom>
          <a:ln w="0">
            <a:noFill/>
          </a:ln>
        </p:spPr>
      </p:pic>
      <p:pic>
        <p:nvPicPr>
          <p:cNvPr id="143" name="Picture 36" descr="A picture containing text, electronics, iPod, computer&#10;&#10;Description automatically generated"/>
          <p:cNvPicPr/>
          <p:nvPr/>
        </p:nvPicPr>
        <p:blipFill>
          <a:blip r:embed="rId13"/>
          <a:stretch/>
        </p:blipFill>
        <p:spPr>
          <a:xfrm>
            <a:off x="7503480" y="4354560"/>
            <a:ext cx="610200" cy="610200"/>
          </a:xfrm>
          <a:prstGeom prst="rect">
            <a:avLst/>
          </a:prstGeom>
          <a:ln w="0">
            <a:noFill/>
          </a:ln>
        </p:spPr>
      </p:pic>
      <p:pic>
        <p:nvPicPr>
          <p:cNvPr id="144" name="Picture 37" descr="A picture containing text, clipart&#10;&#10;Description automatically generated"/>
          <p:cNvPicPr/>
          <p:nvPr/>
        </p:nvPicPr>
        <p:blipFill>
          <a:blip r:embed="rId14"/>
          <a:stretch/>
        </p:blipFill>
        <p:spPr>
          <a:xfrm>
            <a:off x="2265480" y="3821040"/>
            <a:ext cx="295920" cy="295920"/>
          </a:xfrm>
          <a:prstGeom prst="rect">
            <a:avLst/>
          </a:prstGeom>
          <a:ln w="0">
            <a:noFill/>
          </a:ln>
        </p:spPr>
      </p:pic>
      <p:sp>
        <p:nvSpPr>
          <p:cNvPr id="145" name="TextBox 38"/>
          <p:cNvSpPr/>
          <p:nvPr/>
        </p:nvSpPr>
        <p:spPr>
          <a:xfrm>
            <a:off x="1639440" y="1684800"/>
            <a:ext cx="11048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000000"/>
                </a:solidFill>
                <a:latin typeface="Calibri"/>
              </a:rPr>
              <a:t>Angreifer</a:t>
            </a:r>
            <a:endParaRPr lang="en-GB" sz="1800" b="0" strike="noStrike" spc="-1">
              <a:latin typeface="Arial"/>
            </a:endParaRPr>
          </a:p>
        </p:txBody>
      </p:sp>
      <p:sp>
        <p:nvSpPr>
          <p:cNvPr id="146" name="TextBox 39"/>
          <p:cNvSpPr/>
          <p:nvPr/>
        </p:nvSpPr>
        <p:spPr>
          <a:xfrm>
            <a:off x="4775400" y="1742760"/>
            <a:ext cx="75132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548235"/>
                </a:solidFill>
                <a:latin typeface="Calibri"/>
              </a:rPr>
              <a:t>Opfer</a:t>
            </a:r>
            <a:endParaRPr lang="en-GB" sz="1800" b="0" strike="noStrike" spc="-1">
              <a:latin typeface="Arial"/>
            </a:endParaRPr>
          </a:p>
        </p:txBody>
      </p:sp>
      <p:sp>
        <p:nvSpPr>
          <p:cNvPr id="147" name="TextBox 40"/>
          <p:cNvSpPr/>
          <p:nvPr/>
        </p:nvSpPr>
        <p:spPr>
          <a:xfrm>
            <a:off x="7400160" y="1811160"/>
            <a:ext cx="9280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F4E79"/>
                </a:solidFill>
                <a:latin typeface="Calibri"/>
              </a:rPr>
              <a:t>Analyst</a:t>
            </a:r>
            <a:endParaRPr lang="en-GB" sz="1800" b="0" strike="noStrike" spc="-1">
              <a:latin typeface="Arial"/>
            </a:endParaRPr>
          </a:p>
        </p:txBody>
      </p:sp>
      <p:pic>
        <p:nvPicPr>
          <p:cNvPr id="148" name="Picture 41" descr="A picture containing text, electronics, monitor, display&#10;&#10;Description automatically generated"/>
          <p:cNvPicPr/>
          <p:nvPr/>
        </p:nvPicPr>
        <p:blipFill>
          <a:blip r:embed="rId15"/>
          <a:stretch/>
        </p:blipFill>
        <p:spPr>
          <a:xfrm>
            <a:off x="4712760" y="3738600"/>
            <a:ext cx="924120" cy="757800"/>
          </a:xfrm>
          <a:prstGeom prst="rect">
            <a:avLst/>
          </a:prstGeom>
          <a:ln w="0">
            <a:noFill/>
          </a:ln>
        </p:spPr>
      </p:pic>
      <p:grpSp>
        <p:nvGrpSpPr>
          <p:cNvPr id="149" name="Group 45"/>
          <p:cNvGrpSpPr/>
          <p:nvPr/>
        </p:nvGrpSpPr>
        <p:grpSpPr>
          <a:xfrm>
            <a:off x="2801520" y="2487960"/>
            <a:ext cx="1352160" cy="1296360"/>
            <a:chOff x="2801520" y="2487960"/>
            <a:chExt cx="1352160" cy="1296360"/>
          </a:xfrm>
        </p:grpSpPr>
        <p:pic>
          <p:nvPicPr>
            <p:cNvPr id="150" name="Picture 30" descr="A picture containing icon&#10;&#10;Description automatically generated"/>
            <p:cNvPicPr/>
            <p:nvPr/>
          </p:nvPicPr>
          <p:blipFill>
            <a:blip r:embed="rId16"/>
            <a:stretch/>
          </p:blipFill>
          <p:spPr>
            <a:xfrm rot="12944400">
              <a:off x="2941560" y="2723400"/>
              <a:ext cx="1072080" cy="825480"/>
            </a:xfrm>
            <a:prstGeom prst="rect">
              <a:avLst/>
            </a:prstGeom>
            <a:ln w="0">
              <a:noFill/>
            </a:ln>
          </p:spPr>
        </p:pic>
        <p:pic>
          <p:nvPicPr>
            <p:cNvPr id="151" name="Picture 42" descr="A picture containing text, clipart&#10;&#10;Description automatically generated"/>
            <p:cNvPicPr/>
            <p:nvPr/>
          </p:nvPicPr>
          <p:blipFill>
            <a:blip r:embed="rId17"/>
            <a:stretch/>
          </p:blipFill>
          <p:spPr>
            <a:xfrm rot="12944400">
              <a:off x="3188880" y="3061800"/>
              <a:ext cx="147240" cy="147240"/>
            </a:xfrm>
            <a:prstGeom prst="rect">
              <a:avLst/>
            </a:prstGeom>
            <a:ln w="0">
              <a:noFill/>
            </a:ln>
          </p:spPr>
        </p:pic>
      </p:grpSp>
      <p:sp>
        <p:nvSpPr>
          <p:cNvPr id="152" name="Straight Arrow Connector 44"/>
          <p:cNvSpPr/>
          <p:nvPr/>
        </p:nvSpPr>
        <p:spPr>
          <a:xfrm flipV="1">
            <a:off x="2470680" y="3179880"/>
            <a:ext cx="648000" cy="59076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153" name="Straight Arrow Connector 48"/>
          <p:cNvSpPr/>
          <p:nvPr/>
        </p:nvSpPr>
        <p:spPr>
          <a:xfrm>
            <a:off x="3390120" y="3227400"/>
            <a:ext cx="1822680" cy="828720"/>
          </a:xfrm>
          <a:custGeom>
            <a:avLst/>
            <a:gdLst/>
            <a:ahLst/>
            <a:cxnLst/>
            <a:rect l="l" t="t" r="r" b="b"/>
            <a:pathLst>
              <a:path w="21600" h="21600">
                <a:moveTo>
                  <a:pt x="0" y="0"/>
                </a:moveTo>
                <a:lnTo>
                  <a:pt x="21600" y="21600"/>
                </a:lnTo>
              </a:path>
            </a:pathLst>
          </a:custGeom>
          <a:noFill/>
          <a:ln>
            <a:solidFill>
              <a:srgbClr val="70AD47"/>
            </a:solidFill>
            <a:tailEnd type="triangle" w="lg" len="lg"/>
          </a:ln>
        </p:spPr>
        <p:style>
          <a:lnRef idx="3">
            <a:schemeClr val="accent6"/>
          </a:lnRef>
          <a:fillRef idx="0">
            <a:schemeClr val="accent6"/>
          </a:fillRef>
          <a:effectRef idx="2">
            <a:schemeClr val="accent6"/>
          </a:effectRef>
          <a:fontRef idx="minor"/>
        </p:style>
      </p:sp>
      <p:sp>
        <p:nvSpPr>
          <p:cNvPr id="154" name="Straight Arrow Connector 52"/>
          <p:cNvSpPr/>
          <p:nvPr/>
        </p:nvSpPr>
        <p:spPr>
          <a:xfrm flipH="1">
            <a:off x="4046400" y="4117680"/>
            <a:ext cx="1102680" cy="108000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pic>
        <p:nvPicPr>
          <p:cNvPr id="155" name="Picture 63" descr="A picture containing text, electronics, monitor, display&#10;&#10;Description automatically generated"/>
          <p:cNvPicPr/>
          <p:nvPr/>
        </p:nvPicPr>
        <p:blipFill>
          <a:blip r:embed="rId11"/>
          <a:stretch/>
        </p:blipFill>
        <p:spPr>
          <a:xfrm>
            <a:off x="1664280" y="5055480"/>
            <a:ext cx="965160" cy="791280"/>
          </a:xfrm>
          <a:prstGeom prst="rect">
            <a:avLst/>
          </a:prstGeom>
          <a:ln w="0">
            <a:noFill/>
          </a:ln>
        </p:spPr>
      </p:pic>
      <p:sp>
        <p:nvSpPr>
          <p:cNvPr id="156" name="Straight Arrow Connector 67"/>
          <p:cNvSpPr/>
          <p:nvPr/>
        </p:nvSpPr>
        <p:spPr>
          <a:xfrm flipV="1">
            <a:off x="5637240" y="3947760"/>
            <a:ext cx="1882080" cy="16920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157" name="Straight Arrow Connector 70"/>
          <p:cNvSpPr/>
          <p:nvPr/>
        </p:nvSpPr>
        <p:spPr>
          <a:xfrm>
            <a:off x="5637240" y="4117680"/>
            <a:ext cx="1865880" cy="54180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158" name="Straight Arrow Connector 73"/>
          <p:cNvSpPr/>
          <p:nvPr/>
        </p:nvSpPr>
        <p:spPr>
          <a:xfrm>
            <a:off x="4508640" y="5451480"/>
            <a:ext cx="3003480" cy="1872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159" name="TextBox 76"/>
          <p:cNvSpPr/>
          <p:nvPr/>
        </p:nvSpPr>
        <p:spPr>
          <a:xfrm>
            <a:off x="1448280" y="5847120"/>
            <a:ext cx="13971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000000"/>
                </a:solidFill>
                <a:latin typeface="Calibri"/>
              </a:rPr>
              <a:t>C&amp;C Server</a:t>
            </a:r>
            <a:endParaRPr lang="en-GB" sz="1800" b="0" strike="noStrike" spc="-1">
              <a:latin typeface="Arial"/>
            </a:endParaRPr>
          </a:p>
        </p:txBody>
      </p:sp>
      <p:sp>
        <p:nvSpPr>
          <p:cNvPr id="160" name="TextBox 77"/>
          <p:cNvSpPr/>
          <p:nvPr/>
        </p:nvSpPr>
        <p:spPr>
          <a:xfrm>
            <a:off x="1559160" y="3207600"/>
            <a:ext cx="11642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000000"/>
                </a:solidFill>
                <a:latin typeface="Calibri"/>
              </a:rPr>
              <a:t>Virus Dev</a:t>
            </a:r>
            <a:endParaRPr lang="en-GB" sz="1800" b="0" strike="noStrike" spc="-1">
              <a:latin typeface="Arial"/>
            </a:endParaRPr>
          </a:p>
        </p:txBody>
      </p:sp>
      <p:pic>
        <p:nvPicPr>
          <p:cNvPr id="161" name="Picture 79" descr="Icon&#10;&#10;Description automatically generated"/>
          <p:cNvPicPr/>
          <p:nvPr/>
        </p:nvPicPr>
        <p:blipFill>
          <a:blip r:embed="rId18"/>
          <a:stretch/>
        </p:blipFill>
        <p:spPr>
          <a:xfrm>
            <a:off x="7512480" y="5165280"/>
            <a:ext cx="610200" cy="610200"/>
          </a:xfrm>
          <a:prstGeom prst="rect">
            <a:avLst/>
          </a:prstGeom>
          <a:ln w="0">
            <a:noFill/>
          </a:ln>
        </p:spPr>
      </p:pic>
      <p:sp>
        <p:nvSpPr>
          <p:cNvPr id="162" name="Flowchart: Magnetic Disk 84"/>
          <p:cNvSpPr/>
          <p:nvPr/>
        </p:nvSpPr>
        <p:spPr>
          <a:xfrm>
            <a:off x="2208240" y="5315760"/>
            <a:ext cx="310680" cy="226800"/>
          </a:xfrm>
          <a:prstGeom prst="flowChartMagneticDisk">
            <a:avLst/>
          </a:prstGeom>
          <a:gradFill rotWithShape="0">
            <a:gsLst>
              <a:gs pos="0">
                <a:srgbClr val="9D9D9D"/>
              </a:gs>
              <a:gs pos="100000">
                <a:srgbClr val="909090"/>
              </a:gs>
            </a:gsLst>
            <a:lin ang="5400000"/>
          </a:gradFill>
          <a:ln>
            <a:solidFill>
              <a:srgbClr val="000000"/>
            </a:solidFill>
          </a:ln>
        </p:spPr>
        <p:style>
          <a:lnRef idx="1">
            <a:schemeClr val="dk1"/>
          </a:lnRef>
          <a:fillRef idx="2">
            <a:schemeClr val="dk1"/>
          </a:fillRef>
          <a:effectRef idx="1">
            <a:schemeClr val="dk1"/>
          </a:effectRef>
          <a:fontRef idx="minor"/>
        </p:style>
      </p:sp>
      <p:sp>
        <p:nvSpPr>
          <p:cNvPr id="163" name="Straight Arrow Connector 85"/>
          <p:cNvSpPr/>
          <p:nvPr/>
        </p:nvSpPr>
        <p:spPr>
          <a:xfrm>
            <a:off x="2629800" y="5451480"/>
            <a:ext cx="963720" cy="36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164" name="Cloud 93"/>
          <p:cNvSpPr/>
          <p:nvPr/>
        </p:nvSpPr>
        <p:spPr>
          <a:xfrm>
            <a:off x="3584880" y="5165280"/>
            <a:ext cx="924120" cy="571680"/>
          </a:xfrm>
          <a:prstGeom prst="cloud">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de-CH" sz="800" b="0" strike="noStrike" spc="-1">
                <a:solidFill>
                  <a:srgbClr val="FFFFFF"/>
                </a:solidFill>
                <a:latin typeface="Calibri"/>
              </a:rPr>
              <a:t>Netzwerk</a:t>
            </a:r>
            <a:endParaRPr lang="en-GB" sz="800" b="0" strike="noStrike" spc="-1">
              <a:latin typeface="Arial"/>
            </a:endParaRPr>
          </a:p>
        </p:txBody>
      </p:sp>
      <p:sp>
        <p:nvSpPr>
          <p:cNvPr id="165" name="Straight Arrow Connector 98"/>
          <p:cNvSpPr/>
          <p:nvPr/>
        </p:nvSpPr>
        <p:spPr>
          <a:xfrm flipV="1">
            <a:off x="4377600" y="4242960"/>
            <a:ext cx="821160" cy="921240"/>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166" name="Straight Arrow Connector 105"/>
          <p:cNvSpPr/>
          <p:nvPr/>
        </p:nvSpPr>
        <p:spPr>
          <a:xfrm flipH="1">
            <a:off x="2577960" y="5262120"/>
            <a:ext cx="1099080" cy="36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167" name="TextBox 113"/>
          <p:cNvSpPr/>
          <p:nvPr/>
        </p:nvSpPr>
        <p:spPr>
          <a:xfrm>
            <a:off x="2859120" y="4919040"/>
            <a:ext cx="6552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BF9000"/>
                </a:solidFill>
                <a:latin typeface="Calibri"/>
              </a:rPr>
              <a:t>Daten</a:t>
            </a:r>
            <a:endParaRPr lang="en-GB" sz="1400" b="0" strike="noStrike" spc="-1">
              <a:latin typeface="Arial"/>
            </a:endParaRPr>
          </a:p>
        </p:txBody>
      </p:sp>
      <p:sp>
        <p:nvSpPr>
          <p:cNvPr id="168" name="TextBox 114"/>
          <p:cNvSpPr/>
          <p:nvPr/>
        </p:nvSpPr>
        <p:spPr>
          <a:xfrm>
            <a:off x="2725920" y="5473800"/>
            <a:ext cx="7848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000000"/>
                </a:solidFill>
                <a:latin typeface="Calibri"/>
              </a:rPr>
              <a:t>Befehle</a:t>
            </a:r>
            <a:endParaRPr lang="en-GB" sz="1400" b="0" strike="noStrike" spc="-1">
              <a:latin typeface="Arial"/>
            </a:endParaRPr>
          </a:p>
        </p:txBody>
      </p:sp>
      <p:sp>
        <p:nvSpPr>
          <p:cNvPr id="169" name="TextBox 115"/>
          <p:cNvSpPr/>
          <p:nvPr/>
        </p:nvSpPr>
        <p:spPr>
          <a:xfrm rot="21226200">
            <a:off x="6136560" y="3729600"/>
            <a:ext cx="1109160" cy="30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RAM Abbild</a:t>
            </a:r>
            <a:endParaRPr lang="en-GB" sz="1400" b="0" strike="noStrike" spc="-1">
              <a:latin typeface="Arial"/>
            </a:endParaRPr>
          </a:p>
        </p:txBody>
      </p:sp>
      <p:sp>
        <p:nvSpPr>
          <p:cNvPr id="170" name="TextBox 116"/>
          <p:cNvSpPr/>
          <p:nvPr/>
        </p:nvSpPr>
        <p:spPr>
          <a:xfrm rot="1052400">
            <a:off x="6306840" y="4394520"/>
            <a:ext cx="527040" cy="30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Disk</a:t>
            </a:r>
            <a:endParaRPr lang="en-GB" sz="1400" b="0" strike="noStrike" spc="-1">
              <a:latin typeface="Arial"/>
            </a:endParaRPr>
          </a:p>
        </p:txBody>
      </p:sp>
      <p:sp>
        <p:nvSpPr>
          <p:cNvPr id="171" name="TextBox 117"/>
          <p:cNvSpPr/>
          <p:nvPr/>
        </p:nvSpPr>
        <p:spPr>
          <a:xfrm>
            <a:off x="5962320" y="5073480"/>
            <a:ext cx="15984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Netzwerk-Verkehr</a:t>
            </a:r>
            <a:endParaRPr lang="en-GB" sz="1400" b="0" strike="noStrike" spc="-1">
              <a:latin typeface="Arial"/>
            </a:endParaRPr>
          </a:p>
        </p:txBody>
      </p:sp>
      <p:grpSp>
        <p:nvGrpSpPr>
          <p:cNvPr id="172" name="Group 121"/>
          <p:cNvGrpSpPr/>
          <p:nvPr/>
        </p:nvGrpSpPr>
        <p:grpSpPr>
          <a:xfrm>
            <a:off x="7132680" y="2581200"/>
            <a:ext cx="1352160" cy="1296360"/>
            <a:chOff x="7132680" y="2581200"/>
            <a:chExt cx="1352160" cy="1296360"/>
          </a:xfrm>
        </p:grpSpPr>
        <p:pic>
          <p:nvPicPr>
            <p:cNvPr id="173" name="Picture 122" descr="A picture containing icon&#10;&#10;Description automatically generated"/>
            <p:cNvPicPr/>
            <p:nvPr/>
          </p:nvPicPr>
          <p:blipFill>
            <a:blip r:embed="rId16"/>
            <a:stretch/>
          </p:blipFill>
          <p:spPr>
            <a:xfrm rot="12944400">
              <a:off x="7272720" y="2816640"/>
              <a:ext cx="1072080" cy="825480"/>
            </a:xfrm>
            <a:prstGeom prst="rect">
              <a:avLst/>
            </a:prstGeom>
            <a:ln w="0">
              <a:noFill/>
            </a:ln>
          </p:spPr>
        </p:pic>
        <p:pic>
          <p:nvPicPr>
            <p:cNvPr id="174" name="Picture 123" descr="A picture containing text, clipart&#10;&#10;Description automatically generated"/>
            <p:cNvPicPr/>
            <p:nvPr/>
          </p:nvPicPr>
          <p:blipFill>
            <a:blip r:embed="rId17"/>
            <a:stretch/>
          </p:blipFill>
          <p:spPr>
            <a:xfrm rot="12944400">
              <a:off x="7520040" y="3155040"/>
              <a:ext cx="147240" cy="147240"/>
            </a:xfrm>
            <a:prstGeom prst="rect">
              <a:avLst/>
            </a:prstGeom>
            <a:ln w="0">
              <a:noFill/>
            </a:ln>
          </p:spPr>
        </p:pic>
      </p:grpSp>
      <p:sp>
        <p:nvSpPr>
          <p:cNvPr id="175" name="Straight Arrow Connector 125"/>
          <p:cNvSpPr/>
          <p:nvPr/>
        </p:nvSpPr>
        <p:spPr>
          <a:xfrm flipV="1">
            <a:off x="3886920" y="3177720"/>
            <a:ext cx="3507480" cy="18000"/>
          </a:xfrm>
          <a:custGeom>
            <a:avLst/>
            <a:gdLst/>
            <a:ahLst/>
            <a:cxnLst/>
            <a:rect l="l" t="t" r="r" b="b"/>
            <a:pathLst>
              <a:path w="21600" h="21600">
                <a:moveTo>
                  <a:pt x="0" y="0"/>
                </a:moveTo>
                <a:lnTo>
                  <a:pt x="21600" y="21600"/>
                </a:lnTo>
              </a:path>
            </a:pathLst>
          </a:custGeom>
          <a:noFill/>
          <a:ln>
            <a:solidFill>
              <a:srgbClr val="4472C4"/>
            </a:solidFill>
            <a:tailEnd type="triangle" w="lg" len="lg"/>
          </a:ln>
        </p:spPr>
        <p:style>
          <a:lnRef idx="3">
            <a:schemeClr val="accent5"/>
          </a:lnRef>
          <a:fillRef idx="0">
            <a:schemeClr val="accent5"/>
          </a:fillRef>
          <a:effectRef idx="2">
            <a:schemeClr val="accent5"/>
          </a:effectRef>
          <a:fontRef idx="minor"/>
        </p:style>
      </p:sp>
      <p:sp>
        <p:nvSpPr>
          <p:cNvPr id="176" name="TextBox 129"/>
          <p:cNvSpPr/>
          <p:nvPr/>
        </p:nvSpPr>
        <p:spPr>
          <a:xfrm>
            <a:off x="5076720" y="2839680"/>
            <a:ext cx="193536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1F4E79"/>
                </a:solidFill>
                <a:latin typeface="Calibri"/>
              </a:rPr>
              <a:t>Übergabe zur Analyse</a:t>
            </a:r>
            <a:endParaRPr lang="en-GB" sz="1400" b="0" strike="noStrike" spc="-1">
              <a:latin typeface="Arial"/>
            </a:endParaRPr>
          </a:p>
        </p:txBody>
      </p:sp>
      <p:sp>
        <p:nvSpPr>
          <p:cNvPr id="177" name="Straight Arrow Connector 132"/>
          <p:cNvSpPr/>
          <p:nvPr/>
        </p:nvSpPr>
        <p:spPr>
          <a:xfrm flipH="1">
            <a:off x="4358520" y="4113000"/>
            <a:ext cx="776880" cy="13032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178" name="Straight Arrow Connector 140"/>
          <p:cNvSpPr/>
          <p:nvPr/>
        </p:nvSpPr>
        <p:spPr>
          <a:xfrm flipV="1">
            <a:off x="5117040" y="3573000"/>
            <a:ext cx="244080" cy="57708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179" name="Straight Arrow Connector 143"/>
          <p:cNvSpPr/>
          <p:nvPr/>
        </p:nvSpPr>
        <p:spPr>
          <a:xfrm>
            <a:off x="5135760" y="4132080"/>
            <a:ext cx="437040" cy="45648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180" name="TextBox 148"/>
          <p:cNvSpPr/>
          <p:nvPr/>
        </p:nvSpPr>
        <p:spPr>
          <a:xfrm>
            <a:off x="4080960" y="4087080"/>
            <a:ext cx="321480" cy="395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2000" b="0" strike="noStrike" spc="-1">
                <a:solidFill>
                  <a:srgbClr val="BF9000"/>
                </a:solidFill>
                <a:latin typeface="Calibri"/>
              </a:rPr>
              <a:t>?</a:t>
            </a:r>
            <a:endParaRPr lang="en-GB" sz="2000" b="0" strike="noStrike" spc="-1">
              <a:latin typeface="Arial"/>
            </a:endParaRPr>
          </a:p>
        </p:txBody>
      </p:sp>
      <p:sp>
        <p:nvSpPr>
          <p:cNvPr id="181" name="TextBox 149"/>
          <p:cNvSpPr/>
          <p:nvPr/>
        </p:nvSpPr>
        <p:spPr>
          <a:xfrm>
            <a:off x="5322960" y="3294000"/>
            <a:ext cx="321480" cy="395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2000" b="0" strike="noStrike" spc="-1">
                <a:solidFill>
                  <a:srgbClr val="BF9000"/>
                </a:solidFill>
                <a:latin typeface="Calibri"/>
              </a:rPr>
              <a:t>?</a:t>
            </a:r>
            <a:endParaRPr lang="en-GB" sz="2000" b="0" strike="noStrike" spc="-1">
              <a:latin typeface="Arial"/>
            </a:endParaRPr>
          </a:p>
        </p:txBody>
      </p:sp>
      <p:sp>
        <p:nvSpPr>
          <p:cNvPr id="182" name="TextBox 150"/>
          <p:cNvSpPr/>
          <p:nvPr/>
        </p:nvSpPr>
        <p:spPr>
          <a:xfrm>
            <a:off x="5509080" y="4397400"/>
            <a:ext cx="335160" cy="395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2000" b="1" strike="noStrike" spc="-1">
                <a:solidFill>
                  <a:srgbClr val="BF9000"/>
                </a:solidFill>
                <a:latin typeface="Calibri"/>
              </a:rPr>
              <a:t>?</a:t>
            </a:r>
            <a:endParaRPr lang="en-GB" sz="2000" b="0" strike="noStrike" spc="-1">
              <a:latin typeface="Arial"/>
            </a:endParaRPr>
          </a:p>
        </p:txBody>
      </p:sp>
      <p:sp>
        <p:nvSpPr>
          <p:cNvPr id="183" name="TextBox 151"/>
          <p:cNvSpPr/>
          <p:nvPr/>
        </p:nvSpPr>
        <p:spPr>
          <a:xfrm>
            <a:off x="4654080" y="3828600"/>
            <a:ext cx="30276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CH" sz="2000" b="0" strike="noStrike" spc="-1">
                <a:solidFill>
                  <a:srgbClr val="BF9000"/>
                </a:solidFill>
                <a:latin typeface="Calibri"/>
              </a:rPr>
              <a:t>?</a:t>
            </a:r>
            <a:endParaRPr lang="en-GB" sz="2000" b="0" strike="noStrike" spc="-1">
              <a:latin typeface="Arial"/>
            </a:endParaRPr>
          </a:p>
        </p:txBody>
      </p:sp>
      <p:sp>
        <p:nvSpPr>
          <p:cNvPr id="184" name="Textfeld 1"/>
          <p:cNvSpPr/>
          <p:nvPr/>
        </p:nvSpPr>
        <p:spPr>
          <a:xfrm>
            <a:off x="8645760" y="1684800"/>
            <a:ext cx="3342240" cy="423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CH" sz="2000" b="0" strike="noStrike" spc="-1">
                <a:solidFill>
                  <a:srgbClr val="595959"/>
                </a:solidFill>
                <a:latin typeface="Calibri Light"/>
              </a:rPr>
              <a:t>Story: </a:t>
            </a:r>
            <a:endParaRPr lang="en-GB" sz="2000" b="0" strike="noStrike" spc="-1">
              <a:latin typeface="Arial"/>
            </a:endParaRPr>
          </a:p>
          <a:p>
            <a:pPr marL="343080" indent="-343080">
              <a:lnSpc>
                <a:spcPct val="100000"/>
              </a:lnSpc>
              <a:buClr>
                <a:srgbClr val="595959"/>
              </a:buClr>
              <a:buFont typeface="Arial"/>
              <a:buChar char="•"/>
            </a:pPr>
            <a:r>
              <a:rPr lang="de-CH" sz="1800" b="0" strike="noStrike" spc="-1">
                <a:solidFill>
                  <a:srgbClr val="595959"/>
                </a:solidFill>
                <a:latin typeface="Calibri Light"/>
              </a:rPr>
              <a:t>Der </a:t>
            </a:r>
            <a:r>
              <a:rPr lang="de-CH" sz="1800" b="1" strike="noStrike" spc="-1">
                <a:solidFill>
                  <a:srgbClr val="000000"/>
                </a:solidFill>
                <a:latin typeface="Calibri Light"/>
              </a:rPr>
              <a:t>Angreifer</a:t>
            </a:r>
            <a:r>
              <a:rPr lang="de-CH" sz="1800" b="0" strike="noStrike" spc="-1">
                <a:solidFill>
                  <a:srgbClr val="595959"/>
                </a:solidFill>
                <a:latin typeface="Calibri Light"/>
              </a:rPr>
              <a:t> möchte vom Opfer die Datei C:\User\Opfer\Desktop\secret.txt stehlen</a:t>
            </a:r>
            <a:endParaRPr lang="en-GB" sz="1800" b="0" strike="noStrike" spc="-1">
              <a:latin typeface="Arial"/>
            </a:endParaRPr>
          </a:p>
          <a:p>
            <a:pPr marL="343080" indent="-343080">
              <a:lnSpc>
                <a:spcPct val="100000"/>
              </a:lnSpc>
              <a:buClr>
                <a:srgbClr val="595959"/>
              </a:buClr>
              <a:buFont typeface="Arial"/>
              <a:buChar char="•"/>
            </a:pPr>
            <a:r>
              <a:rPr lang="de-CH" sz="1800" b="0" strike="noStrike" spc="-1">
                <a:solidFill>
                  <a:srgbClr val="595959"/>
                </a:solidFill>
                <a:latin typeface="Calibri Light"/>
              </a:rPr>
              <a:t>Das </a:t>
            </a:r>
            <a:r>
              <a:rPr lang="de-CH" sz="1800" b="1" strike="noStrike" spc="-1">
                <a:solidFill>
                  <a:srgbClr val="70AD47"/>
                </a:solidFill>
                <a:latin typeface="Calibri Light"/>
              </a:rPr>
              <a:t>Opfer</a:t>
            </a:r>
            <a:r>
              <a:rPr lang="de-CH" sz="1800" b="0" strike="noStrike" spc="-1">
                <a:solidFill>
                  <a:srgbClr val="595959"/>
                </a:solidFill>
                <a:latin typeface="Calibri Light"/>
              </a:rPr>
              <a:t> lässt sich austricksen</a:t>
            </a:r>
            <a:endParaRPr lang="en-GB" sz="1800" b="0" strike="noStrike" spc="-1">
              <a:latin typeface="Arial"/>
            </a:endParaRPr>
          </a:p>
          <a:p>
            <a:pPr marL="343080" indent="-343080">
              <a:lnSpc>
                <a:spcPct val="100000"/>
              </a:lnSpc>
              <a:buClr>
                <a:srgbClr val="595959"/>
              </a:buClr>
              <a:buFont typeface="Arial"/>
              <a:buChar char="•"/>
            </a:pPr>
            <a:r>
              <a:rPr lang="de-CH" sz="1800" b="0" strike="noStrike" spc="-1">
                <a:solidFill>
                  <a:srgbClr val="595959"/>
                </a:solidFill>
                <a:latin typeface="Calibri Light"/>
              </a:rPr>
              <a:t>Der </a:t>
            </a:r>
            <a:r>
              <a:rPr lang="de-CH" sz="1800" b="1" strike="noStrike" spc="-1">
                <a:solidFill>
                  <a:srgbClr val="4472C4"/>
                </a:solidFill>
                <a:latin typeface="Calibri Light"/>
              </a:rPr>
              <a:t>Analyst</a:t>
            </a:r>
            <a:r>
              <a:rPr lang="de-CH" sz="1800" b="0" strike="noStrike" spc="-1">
                <a:solidFill>
                  <a:srgbClr val="595959"/>
                </a:solidFill>
                <a:latin typeface="Calibri Light"/>
              </a:rPr>
              <a:t> muss herausfinden, was passiert ist </a:t>
            </a:r>
            <a:endParaRPr lang="en-GB" sz="1800" b="0" strike="noStrike" spc="-1">
              <a:latin typeface="Arial"/>
            </a:endParaRPr>
          </a:p>
          <a:p>
            <a:pPr marL="343080" indent="-343080">
              <a:lnSpc>
                <a:spcPct val="100000"/>
              </a:lnSpc>
              <a:buClr>
                <a:srgbClr val="595959"/>
              </a:buClr>
              <a:buFont typeface="Arial"/>
              <a:buChar char="•"/>
            </a:pPr>
            <a:r>
              <a:rPr lang="de-CH" sz="1800" b="0" strike="noStrike" spc="-1">
                <a:solidFill>
                  <a:srgbClr val="595959"/>
                </a:solidFill>
                <a:latin typeface="Calibri Light"/>
              </a:rPr>
              <a:t>Der </a:t>
            </a:r>
            <a:r>
              <a:rPr lang="de-CH" sz="1800" b="1" strike="noStrike" spc="-1">
                <a:solidFill>
                  <a:srgbClr val="4472C4"/>
                </a:solidFill>
                <a:latin typeface="Calibri Light"/>
              </a:rPr>
              <a:t>Analyst</a:t>
            </a:r>
            <a:r>
              <a:rPr lang="de-CH" sz="1800" b="0" strike="noStrike" spc="-1">
                <a:solidFill>
                  <a:srgbClr val="595959"/>
                </a:solidFill>
                <a:latin typeface="Calibri Light"/>
              </a:rPr>
              <a:t> muss beurteilen, ob der </a:t>
            </a:r>
            <a:r>
              <a:rPr lang="de-CH" sz="1800" b="1" strike="noStrike" spc="-1">
                <a:solidFill>
                  <a:srgbClr val="000000"/>
                </a:solidFill>
                <a:latin typeface="Calibri Light"/>
              </a:rPr>
              <a:t>Angreifer</a:t>
            </a:r>
            <a:r>
              <a:rPr lang="de-CH" sz="1800" b="0" strike="noStrike" spc="-1">
                <a:solidFill>
                  <a:srgbClr val="595959"/>
                </a:solidFill>
                <a:latin typeface="Calibri Light"/>
              </a:rPr>
              <a:t> sein Ziel erreicht hat (Wurden Daten entwendet?)</a:t>
            </a:r>
            <a:endParaRPr lang="en-GB"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Angreifer</a:t>
            </a:r>
            <a:endParaRPr lang="en-GB" sz="3500" b="0" strike="noStrike" spc="-1">
              <a:latin typeface="Arial"/>
            </a:endParaRPr>
          </a:p>
        </p:txBody>
      </p:sp>
      <p:sp>
        <p:nvSpPr>
          <p:cNvPr id="186"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187"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188"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189"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190" name="Gruppieren 22"/>
          <p:cNvGrpSpPr/>
          <p:nvPr/>
        </p:nvGrpSpPr>
        <p:grpSpPr>
          <a:xfrm>
            <a:off x="334800" y="6216480"/>
            <a:ext cx="982080" cy="364680"/>
            <a:chOff x="334800" y="6216480"/>
            <a:chExt cx="982080" cy="364680"/>
          </a:xfrm>
        </p:grpSpPr>
        <p:pic>
          <p:nvPicPr>
            <p:cNvPr id="191"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192"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193" name="Textfeld 9"/>
          <p:cNvSpPr/>
          <p:nvPr/>
        </p:nvSpPr>
        <p:spPr>
          <a:xfrm>
            <a:off x="1635120" y="1585440"/>
            <a:ext cx="10191960" cy="52923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Angreifer schreibt einen Virus oder kauft ihn ein</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Viren schreiben ist nicht so einfach</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Muss irgendwie auf das Opfer-System kommen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Sollte einen Reboot überleben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Sollte nicht entdeckt werden können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Sollte heimlich kommunizieren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Muss trotz restriktiven Firewall Rules mit der Aussenwelt kommunizieren können</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Sollte «modular» sein</a:t>
            </a:r>
            <a:endParaRPr lang="en-GB" sz="20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Walk </a:t>
            </a:r>
            <a:r>
              <a:rPr lang="de-CH" sz="2400" b="0" strike="noStrike" spc="-1" dirty="0" err="1">
                <a:solidFill>
                  <a:srgbClr val="595959"/>
                </a:solidFill>
                <a:latin typeface="Calibri Light"/>
              </a:rPr>
              <a:t>through</a:t>
            </a:r>
            <a:r>
              <a:rPr lang="de-CH" sz="2400" b="0" strike="noStrike" spc="-1" dirty="0">
                <a:solidFill>
                  <a:srgbClr val="595959"/>
                </a:solidFill>
                <a:latin typeface="Calibri Light"/>
              </a:rPr>
              <a:t> Virus Code</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Walk </a:t>
            </a:r>
            <a:r>
              <a:rPr lang="de-CH" sz="2400" b="0" strike="noStrike" spc="-1" dirty="0" err="1">
                <a:solidFill>
                  <a:srgbClr val="595959"/>
                </a:solidFill>
                <a:latin typeface="Calibri Light"/>
              </a:rPr>
              <a:t>through</a:t>
            </a:r>
            <a:r>
              <a:rPr lang="de-CH" sz="2400" b="0" strike="noStrike" spc="-1" dirty="0">
                <a:solidFill>
                  <a:srgbClr val="595959"/>
                </a:solidFill>
                <a:latin typeface="Calibri Light"/>
              </a:rPr>
              <a:t> Kommunikation</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Walk </a:t>
            </a:r>
            <a:r>
              <a:rPr lang="de-CH" sz="2400" b="0" strike="noStrike" spc="-1" dirty="0" err="1">
                <a:solidFill>
                  <a:srgbClr val="595959"/>
                </a:solidFill>
                <a:latin typeface="Calibri Light"/>
              </a:rPr>
              <a:t>through</a:t>
            </a:r>
            <a:r>
              <a:rPr lang="de-CH" sz="2400" b="0" strike="noStrike" spc="-1" dirty="0">
                <a:solidFill>
                  <a:srgbClr val="595959"/>
                </a:solidFill>
                <a:latin typeface="Calibri Light"/>
              </a:rPr>
              <a:t> C&amp;C Server</a:t>
            </a:r>
            <a:endParaRPr lang="en-GB" sz="2400" b="0" strike="noStrike" spc="-1" dirty="0">
              <a:latin typeface="Arial"/>
            </a:endParaRPr>
          </a:p>
          <a:p>
            <a:pPr>
              <a:lnSpc>
                <a:spcPct val="100000"/>
              </a:lnSpc>
              <a:buNone/>
            </a:pPr>
            <a:endParaRPr lang="en-GB"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Walk through Virus</a:t>
            </a:r>
            <a:endParaRPr lang="en-GB" sz="3500" b="0" strike="noStrike" spc="-1">
              <a:latin typeface="Arial"/>
            </a:endParaRPr>
          </a:p>
        </p:txBody>
      </p:sp>
      <p:sp>
        <p:nvSpPr>
          <p:cNvPr id="195"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196"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197"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198"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199" name="Gruppieren 22"/>
          <p:cNvGrpSpPr/>
          <p:nvPr/>
        </p:nvGrpSpPr>
        <p:grpSpPr>
          <a:xfrm>
            <a:off x="334800" y="6216480"/>
            <a:ext cx="982080" cy="364680"/>
            <a:chOff x="334800" y="6216480"/>
            <a:chExt cx="982080" cy="364680"/>
          </a:xfrm>
        </p:grpSpPr>
        <p:pic>
          <p:nvPicPr>
            <p:cNvPr id="200"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01"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02" name="Textfeld 9"/>
          <p:cNvSpPr/>
          <p:nvPr/>
        </p:nvSpPr>
        <p:spPr>
          <a:xfrm>
            <a:off x="1635120" y="1585440"/>
            <a:ext cx="10191960" cy="44613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Beschreibung und Sourcecode: siw-facss-2021-dete/Virus</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Geschrieben in C / C++ (Warum?)</a:t>
            </a:r>
            <a:endParaRPr lang="en-GB" sz="2400" b="0" strike="noStrike" spc="-1" dirty="0">
              <a:latin typeface="Arial"/>
            </a:endParaRPr>
          </a:p>
          <a:p>
            <a:pPr>
              <a:lnSpc>
                <a:spcPct val="100000"/>
              </a:lnSpc>
              <a:buNone/>
            </a:pPr>
            <a:endParaRPr lang="en-GB"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Funktionalität:</a:t>
            </a:r>
            <a:endParaRPr lang="en-GB" sz="24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Installiert sich im Autostart Ordner</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Generiert eine eindeutige ID für die Kommunikation mit dem C&amp;C Server</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Entdeckt neu eingesteckte USB-Sticks und kopiert sich darauf</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Bestätigt Installation mit dem Aufruf des Taschenrechners</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Ist ein Keylogger</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Wartet auf Befehle vom C&amp;C Server</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alibri Light"/>
              </a:rPr>
              <a:t>Schickt Tasteneingaben und Befehlsresultate an den C&amp;C Server</a:t>
            </a:r>
            <a:endParaRPr lang="en-GB" sz="1800"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400" b="0" strike="noStrike" spc="-1" dirty="0">
                <a:solidFill>
                  <a:srgbClr val="595959"/>
                </a:solidFill>
                <a:latin typeface="Calibri Light"/>
              </a:rPr>
              <a:t>… Und jetzt schauen wir uns den Sourcecode an</a:t>
            </a:r>
            <a:endParaRPr lang="en-GB"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Walk through C&amp;C Server</a:t>
            </a:r>
            <a:endParaRPr lang="en-GB" sz="3500" b="0" strike="noStrike" spc="-1">
              <a:latin typeface="Arial"/>
            </a:endParaRPr>
          </a:p>
        </p:txBody>
      </p:sp>
      <p:sp>
        <p:nvSpPr>
          <p:cNvPr id="204"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05"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06"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07"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08" name="Gruppieren 22"/>
          <p:cNvGrpSpPr/>
          <p:nvPr/>
        </p:nvGrpSpPr>
        <p:grpSpPr>
          <a:xfrm>
            <a:off x="334800" y="6216480"/>
            <a:ext cx="982080" cy="364680"/>
            <a:chOff x="334800" y="6216480"/>
            <a:chExt cx="982080" cy="364680"/>
          </a:xfrm>
        </p:grpSpPr>
        <p:pic>
          <p:nvPicPr>
            <p:cNvPr id="209"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10"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grpSp>
        <p:nvGrpSpPr>
          <p:cNvPr id="212" name="Group 1"/>
          <p:cNvGrpSpPr/>
          <p:nvPr/>
        </p:nvGrpSpPr>
        <p:grpSpPr>
          <a:xfrm>
            <a:off x="9087300" y="1797120"/>
            <a:ext cx="433080" cy="809640"/>
            <a:chOff x="9082800" y="2070360"/>
            <a:chExt cx="433080" cy="809640"/>
          </a:xfrm>
        </p:grpSpPr>
        <p:pic>
          <p:nvPicPr>
            <p:cNvPr id="213" name="Inhaltsplatzhalter 1" descr="user icon - vector Clip Art"/>
            <p:cNvPicPr/>
            <p:nvPr/>
          </p:nvPicPr>
          <p:blipFill>
            <a:blip r:embed="rId4"/>
            <a:stretch/>
          </p:blipFill>
          <p:spPr>
            <a:xfrm>
              <a:off x="9082800" y="2218680"/>
              <a:ext cx="433080" cy="661320"/>
            </a:xfrm>
            <a:prstGeom prst="rect">
              <a:avLst/>
            </a:prstGeom>
            <a:ln w="0">
              <a:noFill/>
            </a:ln>
          </p:spPr>
        </p:pic>
        <p:pic>
          <p:nvPicPr>
            <p:cNvPr id="214" name="Picture 1" descr="A black and white logo&#10;&#10;Description automatically generated with medium confidence"/>
            <p:cNvPicPr/>
            <p:nvPr/>
          </p:nvPicPr>
          <p:blipFill>
            <a:blip r:embed="rId5"/>
            <a:stretch/>
          </p:blipFill>
          <p:spPr>
            <a:xfrm>
              <a:off x="9082800" y="2070360"/>
              <a:ext cx="433080" cy="296280"/>
            </a:xfrm>
            <a:prstGeom prst="rect">
              <a:avLst/>
            </a:prstGeom>
            <a:ln w="0">
              <a:noFill/>
            </a:ln>
          </p:spPr>
        </p:pic>
      </p:grpSp>
      <p:grpSp>
        <p:nvGrpSpPr>
          <p:cNvPr id="215" name="Group 2"/>
          <p:cNvGrpSpPr/>
          <p:nvPr/>
        </p:nvGrpSpPr>
        <p:grpSpPr>
          <a:xfrm>
            <a:off x="2547402" y="1767038"/>
            <a:ext cx="447120" cy="814320"/>
            <a:chOff x="3381120" y="1970280"/>
            <a:chExt cx="447120" cy="814320"/>
          </a:xfrm>
        </p:grpSpPr>
        <p:pic>
          <p:nvPicPr>
            <p:cNvPr id="216" name="Inhaltsplatzhalter 2" descr="user icon - vector Clip Art"/>
            <p:cNvPicPr/>
            <p:nvPr/>
          </p:nvPicPr>
          <p:blipFill>
            <a:blip r:embed="rId6"/>
            <a:stretch/>
          </p:blipFill>
          <p:spPr>
            <a:xfrm>
              <a:off x="3381120" y="2123280"/>
              <a:ext cx="433080" cy="661320"/>
            </a:xfrm>
            <a:prstGeom prst="rect">
              <a:avLst/>
            </a:prstGeom>
            <a:ln w="0">
              <a:noFill/>
            </a:ln>
          </p:spPr>
        </p:pic>
        <p:pic>
          <p:nvPicPr>
            <p:cNvPr id="217" name="Picture 3" descr="A black and white logo&#10;&#10;Description automatically generated with medium confidence"/>
            <p:cNvPicPr/>
            <p:nvPr/>
          </p:nvPicPr>
          <p:blipFill>
            <a:blip r:embed="rId7"/>
            <a:stretch/>
          </p:blipFill>
          <p:spPr>
            <a:xfrm>
              <a:off x="3381120" y="1970280"/>
              <a:ext cx="447120" cy="306000"/>
            </a:xfrm>
            <a:prstGeom prst="rect">
              <a:avLst/>
            </a:prstGeom>
            <a:ln w="0">
              <a:noFill/>
            </a:ln>
          </p:spPr>
        </p:pic>
      </p:grpSp>
      <p:pic>
        <p:nvPicPr>
          <p:cNvPr id="218" name="Picture 6" descr="A picture containing text, clipart&#10;&#10;Description automatically generated"/>
          <p:cNvPicPr/>
          <p:nvPr/>
        </p:nvPicPr>
        <p:blipFill>
          <a:blip r:embed="rId8"/>
          <a:stretch/>
        </p:blipFill>
        <p:spPr>
          <a:xfrm>
            <a:off x="9155880" y="2714940"/>
            <a:ext cx="295920" cy="295920"/>
          </a:xfrm>
          <a:prstGeom prst="rect">
            <a:avLst/>
          </a:prstGeom>
          <a:ln w="0">
            <a:noFill/>
          </a:ln>
        </p:spPr>
      </p:pic>
      <p:sp>
        <p:nvSpPr>
          <p:cNvPr id="219" name="TextBox 1"/>
          <p:cNvSpPr/>
          <p:nvPr/>
        </p:nvSpPr>
        <p:spPr>
          <a:xfrm>
            <a:off x="2284909" y="1406022"/>
            <a:ext cx="11048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dirty="0">
                <a:solidFill>
                  <a:srgbClr val="000000"/>
                </a:solidFill>
                <a:latin typeface="Calibri"/>
              </a:rPr>
              <a:t>Angreifer</a:t>
            </a:r>
            <a:endParaRPr lang="en-GB" sz="1800" b="0" strike="noStrike" spc="-1" dirty="0">
              <a:latin typeface="Arial"/>
            </a:endParaRPr>
          </a:p>
        </p:txBody>
      </p:sp>
      <p:sp>
        <p:nvSpPr>
          <p:cNvPr id="220" name="TextBox 2"/>
          <p:cNvSpPr/>
          <p:nvPr/>
        </p:nvSpPr>
        <p:spPr>
          <a:xfrm>
            <a:off x="8968680" y="1446480"/>
            <a:ext cx="75132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dirty="0">
                <a:solidFill>
                  <a:srgbClr val="548235"/>
                </a:solidFill>
                <a:latin typeface="Calibri"/>
              </a:rPr>
              <a:t>Opfer</a:t>
            </a:r>
            <a:endParaRPr lang="en-GB" sz="1800" b="0" strike="noStrike" spc="-1" dirty="0">
              <a:latin typeface="Arial"/>
            </a:endParaRPr>
          </a:p>
        </p:txBody>
      </p:sp>
      <p:pic>
        <p:nvPicPr>
          <p:cNvPr id="221" name="Picture 11" descr="A picture containing text, electronics, monitor, display&#10;&#10;Description automatically generated"/>
          <p:cNvPicPr/>
          <p:nvPr/>
        </p:nvPicPr>
        <p:blipFill>
          <a:blip r:embed="rId9"/>
          <a:stretch/>
        </p:blipFill>
        <p:spPr>
          <a:xfrm>
            <a:off x="8904798" y="2638758"/>
            <a:ext cx="924120" cy="757800"/>
          </a:xfrm>
          <a:prstGeom prst="rect">
            <a:avLst/>
          </a:prstGeom>
          <a:ln w="0">
            <a:noFill/>
          </a:ln>
        </p:spPr>
      </p:pic>
      <p:pic>
        <p:nvPicPr>
          <p:cNvPr id="222" name="Picture 12" descr="A picture containing text, electronics, monitor, display&#10;&#10;Description automatically generated"/>
          <p:cNvPicPr/>
          <p:nvPr/>
        </p:nvPicPr>
        <p:blipFill>
          <a:blip r:embed="rId10"/>
          <a:stretch/>
        </p:blipFill>
        <p:spPr>
          <a:xfrm>
            <a:off x="2281362" y="2650320"/>
            <a:ext cx="965160" cy="791280"/>
          </a:xfrm>
          <a:prstGeom prst="rect">
            <a:avLst/>
          </a:prstGeom>
          <a:ln w="0">
            <a:noFill/>
          </a:ln>
        </p:spPr>
      </p:pic>
      <p:sp>
        <p:nvSpPr>
          <p:cNvPr id="224" name="Flowchart: Magnetic Disk 1"/>
          <p:cNvSpPr/>
          <p:nvPr/>
        </p:nvSpPr>
        <p:spPr>
          <a:xfrm>
            <a:off x="2825142" y="2908800"/>
            <a:ext cx="310680" cy="226800"/>
          </a:xfrm>
          <a:prstGeom prst="flowChartMagneticDisk">
            <a:avLst/>
          </a:prstGeom>
          <a:gradFill rotWithShape="0">
            <a:gsLst>
              <a:gs pos="0">
                <a:srgbClr val="9D9D9D"/>
              </a:gs>
              <a:gs pos="100000">
                <a:srgbClr val="909090"/>
              </a:gs>
            </a:gsLst>
            <a:lin ang="5400000"/>
          </a:gradFill>
          <a:ln>
            <a:solidFill>
              <a:srgbClr val="000000"/>
            </a:solidFill>
          </a:ln>
        </p:spPr>
        <p:style>
          <a:lnRef idx="1">
            <a:schemeClr val="dk1"/>
          </a:lnRef>
          <a:fillRef idx="2">
            <a:schemeClr val="dk1"/>
          </a:fillRef>
          <a:effectRef idx="1">
            <a:schemeClr val="dk1"/>
          </a:effectRef>
          <a:fontRef idx="minor"/>
        </p:style>
      </p:sp>
      <p:sp>
        <p:nvSpPr>
          <p:cNvPr id="225" name="Straight Arrow Connector 7"/>
          <p:cNvSpPr/>
          <p:nvPr/>
        </p:nvSpPr>
        <p:spPr>
          <a:xfrm>
            <a:off x="3447117" y="3163710"/>
            <a:ext cx="5181494" cy="45719"/>
          </a:xfrm>
          <a:custGeom>
            <a:avLst/>
            <a:gdLst/>
            <a:ahLst/>
            <a:cxnLst/>
            <a:rect l="l" t="t" r="r" b="b"/>
            <a:pathLst>
              <a:path w="21600" h="21600">
                <a:moveTo>
                  <a:pt x="0" y="0"/>
                </a:moveTo>
                <a:lnTo>
                  <a:pt x="21600" y="21600"/>
                </a:lnTo>
              </a:path>
            </a:pathLst>
          </a:custGeom>
          <a:noFill/>
          <a:ln>
            <a:solidFill>
              <a:srgbClr val="000000"/>
            </a:solidFill>
            <a:tailEnd type="triangle" w="lg" len="lg"/>
          </a:ln>
        </p:spPr>
        <p:style>
          <a:lnRef idx="3">
            <a:schemeClr val="dk1"/>
          </a:lnRef>
          <a:fillRef idx="0">
            <a:schemeClr val="dk1"/>
          </a:fillRef>
          <a:effectRef idx="2">
            <a:schemeClr val="dk1"/>
          </a:effectRef>
          <a:fontRef idx="minor"/>
        </p:style>
      </p:sp>
      <p:sp>
        <p:nvSpPr>
          <p:cNvPr id="226" name="Straight Arrow Connector 9"/>
          <p:cNvSpPr/>
          <p:nvPr/>
        </p:nvSpPr>
        <p:spPr>
          <a:xfrm flipH="1">
            <a:off x="3447117" y="2843817"/>
            <a:ext cx="5181494" cy="0"/>
          </a:xfrm>
          <a:custGeom>
            <a:avLst/>
            <a:gdLst/>
            <a:ahLst/>
            <a:cxnLst/>
            <a:rect l="l" t="t" r="r" b="b"/>
            <a:pathLst>
              <a:path w="21600" h="21600">
                <a:moveTo>
                  <a:pt x="0" y="0"/>
                </a:moveTo>
                <a:lnTo>
                  <a:pt x="21600" y="21600"/>
                </a:lnTo>
              </a:path>
            </a:pathLst>
          </a:custGeom>
          <a:noFill/>
          <a:ln>
            <a:solidFill>
              <a:srgbClr val="ED7D31"/>
            </a:solidFill>
            <a:tailEnd type="triangle" w="lg" len="lg"/>
          </a:ln>
        </p:spPr>
        <p:style>
          <a:lnRef idx="3">
            <a:schemeClr val="accent2"/>
          </a:lnRef>
          <a:fillRef idx="0">
            <a:schemeClr val="accent2"/>
          </a:fillRef>
          <a:effectRef idx="2">
            <a:schemeClr val="accent2"/>
          </a:effectRef>
          <a:fontRef idx="minor"/>
        </p:style>
      </p:sp>
      <p:sp>
        <p:nvSpPr>
          <p:cNvPr id="227" name="TextBox 6"/>
          <p:cNvSpPr/>
          <p:nvPr/>
        </p:nvSpPr>
        <p:spPr>
          <a:xfrm>
            <a:off x="5440800" y="2502630"/>
            <a:ext cx="6552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dirty="0">
                <a:solidFill>
                  <a:srgbClr val="BF9000"/>
                </a:solidFill>
                <a:latin typeface="Calibri"/>
              </a:rPr>
              <a:t>Daten</a:t>
            </a:r>
            <a:endParaRPr lang="en-GB" sz="1400" b="0" strike="noStrike" spc="-1" dirty="0">
              <a:latin typeface="Arial"/>
            </a:endParaRPr>
          </a:p>
        </p:txBody>
      </p:sp>
      <p:sp>
        <p:nvSpPr>
          <p:cNvPr id="228" name="TextBox 7"/>
          <p:cNvSpPr/>
          <p:nvPr/>
        </p:nvSpPr>
        <p:spPr>
          <a:xfrm>
            <a:off x="6120000" y="3431520"/>
            <a:ext cx="78480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400" b="0" strike="noStrike" spc="-1">
                <a:solidFill>
                  <a:srgbClr val="000000"/>
                </a:solidFill>
                <a:latin typeface="Calibri"/>
              </a:rPr>
              <a:t>Befehle</a:t>
            </a:r>
            <a:endParaRPr lang="en-GB" sz="1400" b="0" strike="noStrike" spc="-1">
              <a:latin typeface="Arial"/>
            </a:endParaRPr>
          </a:p>
        </p:txBody>
      </p:sp>
      <p:sp>
        <p:nvSpPr>
          <p:cNvPr id="229" name="Textfeld 2"/>
          <p:cNvSpPr/>
          <p:nvPr/>
        </p:nvSpPr>
        <p:spPr>
          <a:xfrm>
            <a:off x="1620000" y="3960000"/>
            <a:ext cx="1019196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400" b="0" strike="noStrike" spc="-1" dirty="0">
                <a:solidFill>
                  <a:srgbClr val="595959"/>
                </a:solidFill>
                <a:latin typeface="Calibri Light"/>
              </a:rPr>
              <a:t>C&amp;C Server</a:t>
            </a:r>
            <a:endParaRPr lang="en-GB" sz="24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Abgestimmte Kommunikation (Spec, Adresse, Port)</a:t>
            </a:r>
            <a:endParaRPr lang="en-GB" sz="2000" b="0" strike="noStrike" spc="-1" dirty="0">
              <a:latin typeface="Arial"/>
            </a:endParaRPr>
          </a:p>
          <a:p>
            <a:pPr marL="905040" lvl="1" indent="-447840">
              <a:lnSpc>
                <a:spcPct val="100000"/>
              </a:lnSpc>
              <a:buClr>
                <a:srgbClr val="595959"/>
              </a:buClr>
              <a:buFont typeface="Arial"/>
              <a:buChar char="•"/>
            </a:pPr>
            <a:r>
              <a:rPr lang="de-CH" sz="2000" b="0" strike="noStrike" spc="-1" dirty="0">
                <a:solidFill>
                  <a:srgbClr val="595959"/>
                </a:solidFill>
                <a:latin typeface="Calibri Light"/>
              </a:rPr>
              <a:t>2 Komponenten </a:t>
            </a:r>
            <a:endParaRPr lang="en-GB" sz="2000" b="0" strike="noStrike" spc="-1" dirty="0">
              <a:latin typeface="Arial"/>
            </a:endParaRPr>
          </a:p>
          <a:p>
            <a:pPr marL="864000" lvl="3" indent="-216000">
              <a:lnSpc>
                <a:spcPct val="100000"/>
              </a:lnSpc>
              <a:buClr>
                <a:srgbClr val="000000"/>
              </a:buClr>
              <a:buSzPct val="45000"/>
              <a:buFont typeface="Wingdings" charset="2"/>
              <a:buChar char=""/>
            </a:pPr>
            <a:r>
              <a:rPr lang="de-CH" sz="2000" b="0" strike="noStrike" spc="-1" dirty="0">
                <a:solidFill>
                  <a:srgbClr val="595959"/>
                </a:solidFill>
                <a:latin typeface="Calibri Light"/>
              </a:rPr>
              <a:t>Maschine to Maschine (Angreifer - Opfer)</a:t>
            </a:r>
            <a:endParaRPr lang="en-GB" sz="2000" b="0" strike="noStrike" spc="-1" dirty="0">
              <a:latin typeface="Arial"/>
            </a:endParaRPr>
          </a:p>
          <a:p>
            <a:pPr marL="864000" lvl="3" indent="-216000">
              <a:lnSpc>
                <a:spcPct val="100000"/>
              </a:lnSpc>
              <a:buClr>
                <a:srgbClr val="000000"/>
              </a:buClr>
              <a:buSzPct val="45000"/>
              <a:buFont typeface="Wingdings" charset="2"/>
              <a:buChar char=""/>
            </a:pPr>
            <a:r>
              <a:rPr lang="de-CH" sz="2000" b="0" strike="noStrike" spc="-1" dirty="0">
                <a:solidFill>
                  <a:srgbClr val="595959"/>
                </a:solidFill>
                <a:latin typeface="Calibri Light"/>
              </a:rPr>
              <a:t>Angreifer mit C&amp;C Server ( Next command, Result…. )</a:t>
            </a:r>
            <a:endParaRPr lang="en-GB" sz="2000" spc="-1" dirty="0">
              <a:solidFill>
                <a:srgbClr val="595959"/>
              </a:solidFill>
              <a:latin typeface="Arial"/>
            </a:endParaRPr>
          </a:p>
          <a:p>
            <a:pPr marL="406800" lvl="2" indent="-216000">
              <a:buClr>
                <a:srgbClr val="000000"/>
              </a:buClr>
              <a:buSzPct val="45000"/>
              <a:buFont typeface="Wingdings" charset="2"/>
              <a:buChar char=""/>
            </a:pPr>
            <a:r>
              <a:rPr lang="de-CH" sz="2000" b="0" strike="noStrike" spc="-1" dirty="0">
                <a:solidFill>
                  <a:srgbClr val="595959"/>
                </a:solidFill>
                <a:latin typeface="Calibri Light"/>
              </a:rPr>
              <a:t>… Und jetzt schauen wir uns den Sourcecode an</a:t>
            </a:r>
            <a:endParaRPr lang="en-GB" sz="2000" b="0" strike="noStrike" spc="-1" dirty="0">
              <a:latin typeface="Arial"/>
            </a:endParaRPr>
          </a:p>
          <a:p>
            <a:pPr marL="190800" lvl="2">
              <a:buClr>
                <a:srgbClr val="000000"/>
              </a:buClr>
              <a:buSzPct val="45000"/>
            </a:pPr>
            <a:endParaRPr lang="de-CH" sz="2000" b="0" strike="noStrike" spc="-1" dirty="0">
              <a:solidFill>
                <a:srgbClr val="595959"/>
              </a:solidFill>
              <a:latin typeface="Calibri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itel 1"/>
          <p:cNvSpPr/>
          <p:nvPr/>
        </p:nvSpPr>
        <p:spPr>
          <a:xfrm>
            <a:off x="1311840" y="365040"/>
            <a:ext cx="10183320" cy="946800"/>
          </a:xfrm>
          <a:prstGeom prst="rect">
            <a:avLst/>
          </a:prstGeom>
          <a:solidFill>
            <a:srgbClr val="1A5EAB"/>
          </a:solidFill>
          <a:ln w="0">
            <a:noFill/>
          </a:ln>
        </p:spPr>
        <p:style>
          <a:lnRef idx="0">
            <a:scrgbClr r="0" g="0" b="0"/>
          </a:lnRef>
          <a:fillRef idx="0">
            <a:scrgbClr r="0" g="0" b="0"/>
          </a:fillRef>
          <a:effectRef idx="0">
            <a:scrgbClr r="0" g="0" b="0"/>
          </a:effectRef>
          <a:fontRef idx="minor"/>
        </p:style>
        <p:txBody>
          <a:bodyPr anchor="ctr">
            <a:normAutofit/>
          </a:bodyPr>
          <a:lstStyle/>
          <a:p>
            <a:pPr marL="268200">
              <a:lnSpc>
                <a:spcPct val="90000"/>
              </a:lnSpc>
              <a:buNone/>
            </a:pPr>
            <a:r>
              <a:rPr lang="de-DE" sz="3500" b="1" strike="noStrike" spc="-1">
                <a:solidFill>
                  <a:srgbClr val="FFFFFF"/>
                </a:solidFill>
                <a:latin typeface="Calibri Light"/>
              </a:rPr>
              <a:t>Walk through Kommunikation</a:t>
            </a:r>
            <a:endParaRPr lang="en-GB" sz="3500" b="0" strike="noStrike" spc="-1">
              <a:latin typeface="Arial"/>
            </a:endParaRPr>
          </a:p>
        </p:txBody>
      </p:sp>
      <p:sp>
        <p:nvSpPr>
          <p:cNvPr id="231" name="Titel 1"/>
          <p:cNvSpPr/>
          <p:nvPr/>
        </p:nvSpPr>
        <p:spPr>
          <a:xfrm rot="5400000">
            <a:off x="-2225160" y="2955240"/>
            <a:ext cx="6127560" cy="946800"/>
          </a:xfrm>
          <a:prstGeom prst="rect">
            <a:avLst/>
          </a:prstGeom>
          <a:solidFill>
            <a:srgbClr val="00B96F"/>
          </a:solid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buNone/>
            </a:pPr>
            <a:r>
              <a:rPr lang="de-DE" sz="3500" b="1" strike="noStrike" spc="-1">
                <a:solidFill>
                  <a:srgbClr val="FFFFFF"/>
                </a:solidFill>
                <a:latin typeface="Calibri Light"/>
              </a:rPr>
              <a:t>USB Drop Attacke</a:t>
            </a:r>
            <a:endParaRPr lang="en-GB" sz="3500" b="0" strike="noStrike" spc="-1">
              <a:latin typeface="Arial"/>
            </a:endParaRPr>
          </a:p>
        </p:txBody>
      </p:sp>
      <p:sp>
        <p:nvSpPr>
          <p:cNvPr id="232" name="Textfeld 21"/>
          <p:cNvSpPr/>
          <p:nvPr/>
        </p:nvSpPr>
        <p:spPr>
          <a:xfrm>
            <a:off x="1635120" y="1585440"/>
            <a:ext cx="984312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GB" sz="1800" b="0" strike="noStrike" spc="-1">
              <a:latin typeface="Arial"/>
            </a:endParaRPr>
          </a:p>
          <a:p>
            <a:pPr>
              <a:lnSpc>
                <a:spcPct val="100000"/>
              </a:lnSpc>
              <a:buNone/>
            </a:pPr>
            <a:endParaRPr lang="en-GB" sz="1800" b="0" strike="noStrike" spc="-1">
              <a:latin typeface="Arial"/>
            </a:endParaRPr>
          </a:p>
        </p:txBody>
      </p:sp>
      <p:sp>
        <p:nvSpPr>
          <p:cNvPr id="233" name="Gerader Verbinder 14"/>
          <p:cNvSpPr/>
          <p:nvPr/>
        </p:nvSpPr>
        <p:spPr>
          <a:xfrm flipH="1">
            <a:off x="1299600" y="397440"/>
            <a:ext cx="10188000" cy="360"/>
          </a:xfrm>
          <a:prstGeom prst="line">
            <a:avLst/>
          </a:prstGeom>
          <a:ln w="63500">
            <a:solidFill>
              <a:srgbClr val="00B96F"/>
            </a:solidFill>
          </a:ln>
        </p:spPr>
        <p:style>
          <a:lnRef idx="1">
            <a:schemeClr val="accent1"/>
          </a:lnRef>
          <a:fillRef idx="0">
            <a:schemeClr val="accent1"/>
          </a:fillRef>
          <a:effectRef idx="0">
            <a:schemeClr val="accent1"/>
          </a:effectRef>
          <a:fontRef idx="minor"/>
        </p:style>
      </p:sp>
      <p:sp>
        <p:nvSpPr>
          <p:cNvPr id="234" name="Gerader Verbinder 16"/>
          <p:cNvSpPr/>
          <p:nvPr/>
        </p:nvSpPr>
        <p:spPr>
          <a:xfrm>
            <a:off x="385560" y="365040"/>
            <a:ext cx="360" cy="6120000"/>
          </a:xfrm>
          <a:prstGeom prst="line">
            <a:avLst/>
          </a:prstGeom>
          <a:ln w="63500">
            <a:solidFill>
              <a:srgbClr val="1A5EAB"/>
            </a:solidFill>
          </a:ln>
        </p:spPr>
        <p:style>
          <a:lnRef idx="1">
            <a:schemeClr val="accent1"/>
          </a:lnRef>
          <a:fillRef idx="0">
            <a:schemeClr val="accent1"/>
          </a:fillRef>
          <a:effectRef idx="0">
            <a:schemeClr val="accent1"/>
          </a:effectRef>
          <a:fontRef idx="minor"/>
        </p:style>
      </p:sp>
      <p:grpSp>
        <p:nvGrpSpPr>
          <p:cNvPr id="235" name="Gruppieren 22"/>
          <p:cNvGrpSpPr/>
          <p:nvPr/>
        </p:nvGrpSpPr>
        <p:grpSpPr>
          <a:xfrm>
            <a:off x="334800" y="6216480"/>
            <a:ext cx="982080" cy="364680"/>
            <a:chOff x="334800" y="6216480"/>
            <a:chExt cx="982080" cy="364680"/>
          </a:xfrm>
        </p:grpSpPr>
        <p:pic>
          <p:nvPicPr>
            <p:cNvPr id="236" name="Grafik 23" descr="Ein Bild, das Zeichnung enthält.&#10;&#10;Automatisch generierte Beschreibung"/>
            <p:cNvPicPr/>
            <p:nvPr/>
          </p:nvPicPr>
          <p:blipFill>
            <a:blip r:embed="rId3"/>
            <a:stretch/>
          </p:blipFill>
          <p:spPr>
            <a:xfrm>
              <a:off x="626040" y="6276240"/>
              <a:ext cx="690840" cy="215640"/>
            </a:xfrm>
            <a:prstGeom prst="rect">
              <a:avLst/>
            </a:prstGeom>
            <a:ln w="0">
              <a:noFill/>
            </a:ln>
          </p:spPr>
        </p:pic>
        <p:sp>
          <p:nvSpPr>
            <p:cNvPr id="237" name="Rechteck 24"/>
            <p:cNvSpPr/>
            <p:nvPr/>
          </p:nvSpPr>
          <p:spPr>
            <a:xfrm>
              <a:off x="334800" y="6216480"/>
              <a:ext cx="35028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CH" sz="1800" b="0" strike="noStrike" spc="-1">
                  <a:solidFill>
                    <a:srgbClr val="1A5EAB"/>
                  </a:solidFill>
                  <a:latin typeface="Calibri"/>
                </a:rPr>
                <a:t>©</a:t>
              </a:r>
              <a:endParaRPr lang="en-GB" sz="1800" b="0" strike="noStrike" spc="-1">
                <a:latin typeface="Arial"/>
              </a:endParaRPr>
            </a:p>
          </p:txBody>
        </p:sp>
      </p:grpSp>
      <p:sp>
        <p:nvSpPr>
          <p:cNvPr id="238" name="Textfeld 9"/>
          <p:cNvSpPr/>
          <p:nvPr/>
        </p:nvSpPr>
        <p:spPr>
          <a:xfrm>
            <a:off x="1286280" y="1274203"/>
            <a:ext cx="10191960" cy="52923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7840" indent="-447840">
              <a:lnSpc>
                <a:spcPct val="100000"/>
              </a:lnSpc>
              <a:buClr>
                <a:srgbClr val="595959"/>
              </a:buClr>
              <a:buFont typeface="Arial"/>
              <a:buChar char="•"/>
            </a:pPr>
            <a:r>
              <a:rPr lang="de-CH" sz="2000" b="0" strike="noStrike" spc="-1" dirty="0">
                <a:solidFill>
                  <a:srgbClr val="595959"/>
                </a:solidFill>
                <a:latin typeface="Calibri Light"/>
              </a:rPr>
              <a:t>Kommunikation zwischen Virus und C&amp;C Server «REST-like»</a:t>
            </a:r>
            <a:endParaRPr lang="en-GB" sz="2000" b="0" strike="noStrike" spc="-1" dirty="0">
              <a:latin typeface="Arial"/>
            </a:endParaRPr>
          </a:p>
          <a:p>
            <a:pPr marL="447840" indent="-447840">
              <a:lnSpc>
                <a:spcPct val="100000"/>
              </a:lnSpc>
              <a:buClr>
                <a:srgbClr val="595959"/>
              </a:buClr>
              <a:buFont typeface="Arial"/>
              <a:buChar char="•"/>
            </a:pPr>
            <a:r>
              <a:rPr lang="de-CH" sz="2000" b="1" strike="noStrike" spc="-1" dirty="0">
                <a:solidFill>
                  <a:srgbClr val="595959"/>
                </a:solidFill>
                <a:latin typeface="Calibri Light"/>
              </a:rPr>
              <a:t>POST /</a:t>
            </a:r>
            <a:r>
              <a:rPr lang="de-CH" sz="2000" b="1" strike="noStrike" spc="-1" dirty="0" err="1">
                <a:solidFill>
                  <a:srgbClr val="595959"/>
                </a:solidFill>
                <a:latin typeface="Calibri Light"/>
              </a:rPr>
              <a:t>api</a:t>
            </a:r>
            <a:r>
              <a:rPr lang="de-CH" sz="2000" b="1" strike="noStrike" spc="-1" dirty="0">
                <a:solidFill>
                  <a:srgbClr val="595959"/>
                </a:solidFill>
                <a:latin typeface="Calibri Light"/>
              </a:rPr>
              <a:t>/log </a:t>
            </a:r>
            <a:r>
              <a:rPr lang="de-CH" sz="2000" b="0" strike="noStrike" spc="-1" dirty="0">
                <a:solidFill>
                  <a:srgbClr val="595959"/>
                </a:solidFill>
                <a:latin typeface="Calibri Light"/>
              </a:rPr>
              <a:t>(Send </a:t>
            </a:r>
            <a:r>
              <a:rPr lang="de-CH" sz="2000" b="0" strike="noStrike" spc="-1" dirty="0" err="1">
                <a:solidFill>
                  <a:srgbClr val="595959"/>
                </a:solidFill>
                <a:latin typeface="Calibri Light"/>
              </a:rPr>
              <a:t>key</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logger</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entries</a:t>
            </a:r>
            <a:r>
              <a:rPr lang="de-CH" sz="2000" b="0" strike="noStrike" spc="-1" dirty="0">
                <a:solidFill>
                  <a:srgbClr val="595959"/>
                </a:solidFill>
                <a:latin typeface="Calibri Light"/>
              </a:rPr>
              <a:t>)</a:t>
            </a:r>
            <a:endParaRPr lang="en-GB" sz="2000" spc="-1" dirty="0">
              <a:solidFill>
                <a:srgbClr val="595959"/>
              </a:solidFill>
              <a:latin typeface="Arial"/>
            </a:endParaRPr>
          </a:p>
          <a:p>
            <a:pPr marL="447840" indent="-447840">
              <a:lnSpc>
                <a:spcPct val="100000"/>
              </a:lnSpc>
              <a:buClr>
                <a:srgbClr val="595959"/>
              </a:buClr>
              <a:buFont typeface="Arial"/>
              <a:buChar char="•"/>
            </a:pPr>
            <a:endParaRPr lang="en-GB" sz="2400" b="0" strike="noStrike" spc="-1" dirty="0">
              <a:latin typeface="Arial"/>
            </a:endParaRPr>
          </a:p>
          <a:p>
            <a:pPr marL="905040" lvl="1" indent="-447840">
              <a:lnSpc>
                <a:spcPct val="100000"/>
              </a:lnSpc>
              <a:buClr>
                <a:srgbClr val="595959"/>
              </a:buClr>
              <a:buFont typeface="Arial"/>
              <a:buChar char="•"/>
            </a:pPr>
            <a:r>
              <a:rPr lang="de-CH" b="0" strike="noStrike" spc="-1" dirty="0">
                <a:solidFill>
                  <a:srgbClr val="595959"/>
                </a:solidFill>
                <a:latin typeface="Courier New"/>
              </a:rPr>
              <a:t>{"id":225, "</a:t>
            </a:r>
            <a:r>
              <a:rPr lang="de-CH" b="0" strike="noStrike" spc="-1" dirty="0" err="1">
                <a:solidFill>
                  <a:srgbClr val="595959"/>
                </a:solidFill>
                <a:latin typeface="Courier New"/>
              </a:rPr>
              <a:t>user</a:t>
            </a:r>
            <a:r>
              <a:rPr lang="de-CH" b="0" strike="noStrike" spc="-1" dirty="0">
                <a:solidFill>
                  <a:srgbClr val="595959"/>
                </a:solidFill>
                <a:latin typeface="Courier New"/>
              </a:rPr>
              <a:t>":"Administrator", "date":"2022-03-02T20:36:51Z", "log":"&lt;</a:t>
            </a:r>
            <a:r>
              <a:rPr lang="de-CH" b="0" strike="noStrike" spc="-1" dirty="0" err="1">
                <a:solidFill>
                  <a:srgbClr val="595959"/>
                </a:solidFill>
                <a:latin typeface="Courier New"/>
              </a:rPr>
              <a:t>Left</a:t>
            </a:r>
            <a:r>
              <a:rPr lang="de-CH" b="0" strike="noStrike" spc="-1" dirty="0">
                <a:solidFill>
                  <a:srgbClr val="595959"/>
                </a:solidFill>
                <a:latin typeface="Courier New"/>
              </a:rPr>
              <a:t>-Mouse&gt;;</a:t>
            </a:r>
            <a:r>
              <a:rPr lang="de-CH" b="0" strike="noStrike" spc="-1" dirty="0" err="1">
                <a:solidFill>
                  <a:srgbClr val="595959"/>
                </a:solidFill>
                <a:latin typeface="Courier New"/>
              </a:rPr>
              <a:t>ihoih</a:t>
            </a:r>
            <a:r>
              <a:rPr lang="de-CH" b="0" strike="noStrike" spc="-1" dirty="0">
                <a:solidFill>
                  <a:srgbClr val="595959"/>
                </a:solidFill>
                <a:latin typeface="Courier New"/>
              </a:rPr>
              <a:t>&lt;Enter&gt;;&lt;Enter&gt;;</a:t>
            </a:r>
            <a:r>
              <a:rPr lang="de-CH" b="0" strike="noStrike" spc="-1" dirty="0" err="1">
                <a:solidFill>
                  <a:srgbClr val="595959"/>
                </a:solidFill>
                <a:latin typeface="Courier New"/>
              </a:rPr>
              <a:t>SecretPW</a:t>
            </a:r>
            <a:r>
              <a:rPr lang="de-CH" b="0" strike="noStrike" spc="-1" dirty="0">
                <a:solidFill>
                  <a:srgbClr val="595959"/>
                </a:solidFill>
                <a:latin typeface="Courier New"/>
              </a:rPr>
              <a:t>&lt;Enter&gt;;</a:t>
            </a:r>
            <a:r>
              <a:rPr lang="de-CH" b="0" strike="noStrike" spc="-1" dirty="0" err="1">
                <a:solidFill>
                  <a:srgbClr val="595959"/>
                </a:solidFill>
                <a:latin typeface="Courier New"/>
              </a:rPr>
              <a:t>dasdvfa</a:t>
            </a:r>
            <a:r>
              <a:rPr lang="de-CH" b="0" strike="noStrike" spc="-1" dirty="0">
                <a:solidFill>
                  <a:srgbClr val="595959"/>
                </a:solidFill>
                <a:latin typeface="Courier New"/>
              </a:rPr>
              <a:t> </a:t>
            </a:r>
            <a:r>
              <a:rPr lang="de-CH" b="0" strike="noStrike" spc="-1" dirty="0" err="1">
                <a:solidFill>
                  <a:srgbClr val="595959"/>
                </a:solidFill>
                <a:latin typeface="Courier New"/>
              </a:rPr>
              <a:t>fhbnshzms</a:t>
            </a:r>
            <a:r>
              <a:rPr lang="de-CH" b="0" strike="noStrike" spc="-1" dirty="0">
                <a:solidFill>
                  <a:srgbClr val="595959"/>
                </a:solidFill>
                <a:latin typeface="Courier New"/>
              </a:rPr>
              <a:t>&lt;Enter&gt;;</a:t>
            </a:r>
            <a:r>
              <a:rPr lang="de-CH" b="0" strike="noStrike" spc="-1" dirty="0" err="1">
                <a:solidFill>
                  <a:srgbClr val="595959"/>
                </a:solidFill>
                <a:latin typeface="Courier New"/>
              </a:rPr>
              <a:t>rtfa</a:t>
            </a:r>
            <a:r>
              <a:rPr lang="de-CH" b="0" strike="noStrike" spc="-1" dirty="0">
                <a:solidFill>
                  <a:srgbClr val="595959"/>
                </a:solidFill>
                <a:latin typeface="Courier New"/>
              </a:rPr>
              <a:t>&lt;Enter&gt;;</a:t>
            </a:r>
            <a:r>
              <a:rPr lang="de-CH" b="0" strike="noStrike" spc="-1" dirty="0" err="1">
                <a:solidFill>
                  <a:srgbClr val="595959"/>
                </a:solidFill>
                <a:latin typeface="Courier New"/>
              </a:rPr>
              <a:t>dcvdgnsf</a:t>
            </a:r>
            <a:r>
              <a:rPr lang="de-CH" b="0" strike="noStrike" spc="-1" dirty="0">
                <a:solidFill>
                  <a:srgbClr val="595959"/>
                </a:solidFill>
                <a:latin typeface="Courier New"/>
              </a:rPr>
              <a:t>&lt;Enter&gt;;</a:t>
            </a:r>
            <a:r>
              <a:rPr lang="de-CH" b="0" strike="noStrike" spc="-1" dirty="0" err="1">
                <a:solidFill>
                  <a:srgbClr val="595959"/>
                </a:solidFill>
                <a:latin typeface="Courier New"/>
              </a:rPr>
              <a:t>ghmagr</a:t>
            </a:r>
            <a:r>
              <a:rPr lang="de-CH" b="0" strike="noStrike" spc="-1" dirty="0">
                <a:solidFill>
                  <a:srgbClr val="595959"/>
                </a:solidFill>
                <a:latin typeface="Courier New"/>
              </a:rPr>
              <a:t>&lt;Enter&gt;;</a:t>
            </a:r>
            <a:r>
              <a:rPr lang="de-CH" b="0" strike="noStrike" spc="-1" dirty="0" err="1">
                <a:solidFill>
                  <a:srgbClr val="595959"/>
                </a:solidFill>
                <a:latin typeface="Courier New"/>
              </a:rPr>
              <a:t>AFNHBfqwrfqWD</a:t>
            </a:r>
            <a:r>
              <a:rPr lang="de-CH" b="0" strike="noStrike" spc="-1" dirty="0">
                <a:solidFill>
                  <a:srgbClr val="595959"/>
                </a:solidFill>
                <a:latin typeface="Courier New"/>
              </a:rPr>
              <a:t>"}</a:t>
            </a:r>
            <a:endParaRPr lang="en-GB"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000" b="1" strike="noStrike" spc="-1" dirty="0">
                <a:solidFill>
                  <a:srgbClr val="595959"/>
                </a:solidFill>
                <a:latin typeface="Calibri Light"/>
              </a:rPr>
              <a:t>GET /</a:t>
            </a:r>
            <a:r>
              <a:rPr lang="de-CH" sz="2000" b="1" strike="noStrike" spc="-1" dirty="0" err="1">
                <a:solidFill>
                  <a:srgbClr val="595959"/>
                </a:solidFill>
                <a:latin typeface="Calibri Light"/>
              </a:rPr>
              <a:t>api</a:t>
            </a:r>
            <a:r>
              <a:rPr lang="de-CH" sz="2000" b="1" strike="noStrike" spc="-1" dirty="0">
                <a:solidFill>
                  <a:srgbClr val="595959"/>
                </a:solidFill>
                <a:latin typeface="Calibri Light"/>
              </a:rPr>
              <a:t>/</a:t>
            </a:r>
            <a:r>
              <a:rPr lang="de-CH" sz="2000" b="1" strike="noStrike" spc="-1" dirty="0" err="1">
                <a:solidFill>
                  <a:srgbClr val="595959"/>
                </a:solidFill>
                <a:latin typeface="Calibri Light"/>
              </a:rPr>
              <a:t>command</a:t>
            </a:r>
            <a:r>
              <a:rPr lang="de-CH" sz="2000" b="1" strike="noStrike" spc="-1" dirty="0">
                <a:solidFill>
                  <a:srgbClr val="595959"/>
                </a:solidFill>
                <a:latin typeface="Calibri Light"/>
              </a:rPr>
              <a:t>/{</a:t>
            </a:r>
            <a:r>
              <a:rPr lang="de-CH" sz="2000" b="1" strike="noStrike" spc="-1" dirty="0" err="1">
                <a:solidFill>
                  <a:srgbClr val="595959"/>
                </a:solidFill>
                <a:latin typeface="Calibri Light"/>
              </a:rPr>
              <a:t>id</a:t>
            </a:r>
            <a:r>
              <a:rPr lang="de-CH" sz="2000" b="1" strike="noStrike" spc="-1" dirty="0">
                <a:solidFill>
                  <a:srgbClr val="595959"/>
                </a:solidFill>
                <a:latin typeface="Calibri Light"/>
              </a:rPr>
              <a:t>} </a:t>
            </a:r>
            <a:r>
              <a:rPr lang="de-CH" sz="2000" b="0" strike="noStrike" spc="-1" dirty="0">
                <a:solidFill>
                  <a:srgbClr val="595959"/>
                </a:solidFill>
                <a:latin typeface="Calibri Light"/>
              </a:rPr>
              <a:t>(</a:t>
            </a:r>
            <a:r>
              <a:rPr lang="de-CH" sz="2000" b="0" strike="noStrike" spc="-1" dirty="0" err="1">
                <a:solidFill>
                  <a:srgbClr val="595959"/>
                </a:solidFill>
                <a:latin typeface="Calibri Light"/>
              </a:rPr>
              <a:t>Get</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next</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command</a:t>
            </a:r>
            <a:r>
              <a:rPr lang="de-CH" sz="2000" b="0" strike="noStrike" spc="-1" dirty="0">
                <a:solidFill>
                  <a:srgbClr val="595959"/>
                </a:solidFill>
                <a:latin typeface="Calibri Light"/>
              </a:rPr>
              <a:t>)</a:t>
            </a:r>
            <a:endParaRPr lang="en-GB" sz="20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ourier New"/>
              </a:rPr>
              <a:t>{"cmdid":"</a:t>
            </a:r>
            <a:r>
              <a:rPr lang="de-CH" sz="1800" b="1" strike="noStrike" spc="-1" dirty="0">
                <a:solidFill>
                  <a:srgbClr val="0070C0"/>
                </a:solidFill>
                <a:latin typeface="Courier New"/>
              </a:rPr>
              <a:t>22245</a:t>
            </a:r>
            <a:r>
              <a:rPr lang="de-CH" sz="1800" b="0" strike="noStrike" spc="-1" dirty="0">
                <a:solidFill>
                  <a:srgbClr val="595959"/>
                </a:solidFill>
                <a:latin typeface="Courier New"/>
              </a:rPr>
              <a:t>", "</a:t>
            </a:r>
            <a:r>
              <a:rPr lang="de-CH" sz="1800" b="0" strike="noStrike" spc="-1" dirty="0" err="1">
                <a:solidFill>
                  <a:srgbClr val="595959"/>
                </a:solidFill>
                <a:latin typeface="Courier New"/>
              </a:rPr>
              <a:t>command</a:t>
            </a:r>
            <a:r>
              <a:rPr lang="de-CH" sz="1800" b="0" strike="noStrike" spc="-1" dirty="0">
                <a:solidFill>
                  <a:srgbClr val="595959"/>
                </a:solidFill>
                <a:latin typeface="Courier New"/>
              </a:rPr>
              <a:t>":"</a:t>
            </a:r>
            <a:r>
              <a:rPr lang="de-CH" sz="1800" b="0" strike="noStrike" spc="-1" dirty="0" err="1">
                <a:solidFill>
                  <a:srgbClr val="595959"/>
                </a:solidFill>
                <a:latin typeface="Courier New"/>
              </a:rPr>
              <a:t>cmd</a:t>
            </a:r>
            <a:r>
              <a:rPr lang="de-CH" sz="1800" b="0" strike="noStrike" spc="-1" dirty="0">
                <a:solidFill>
                  <a:srgbClr val="595959"/>
                </a:solidFill>
                <a:latin typeface="Courier New"/>
              </a:rPr>
              <a:t>", "</a:t>
            </a:r>
            <a:r>
              <a:rPr lang="de-CH" sz="1800" b="0" strike="noStrike" spc="-1" dirty="0" err="1">
                <a:solidFill>
                  <a:srgbClr val="595959"/>
                </a:solidFill>
                <a:latin typeface="Courier New"/>
              </a:rPr>
              <a:t>args</a:t>
            </a:r>
            <a:r>
              <a:rPr lang="de-CH" sz="1800" b="0" strike="noStrike" spc="-1" dirty="0">
                <a:solidFill>
                  <a:srgbClr val="595959"/>
                </a:solidFill>
                <a:latin typeface="Courier New"/>
              </a:rPr>
              <a:t>":"</a:t>
            </a:r>
            <a:r>
              <a:rPr lang="de-CH" sz="1800" b="0" strike="noStrike" spc="-1" dirty="0" err="1">
                <a:solidFill>
                  <a:srgbClr val="595959"/>
                </a:solidFill>
                <a:latin typeface="Courier New"/>
              </a:rPr>
              <a:t>whoami</a:t>
            </a:r>
            <a:r>
              <a:rPr lang="de-CH" sz="1800" b="0" strike="noStrike" spc="-1" dirty="0">
                <a:solidFill>
                  <a:srgbClr val="595959"/>
                </a:solidFill>
                <a:latin typeface="Courier New"/>
              </a:rPr>
              <a:t>"}</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ourier New"/>
              </a:rPr>
              <a:t>{"cmdid":"</a:t>
            </a:r>
            <a:r>
              <a:rPr lang="de-CH" sz="1800" b="1" strike="noStrike" spc="-1" dirty="0">
                <a:solidFill>
                  <a:srgbClr val="7030A0"/>
                </a:solidFill>
                <a:latin typeface="Courier New"/>
              </a:rPr>
              <a:t>345678</a:t>
            </a:r>
            <a:r>
              <a:rPr lang="de-CH" sz="1800" b="0" strike="noStrike" spc="-1" dirty="0">
                <a:solidFill>
                  <a:srgbClr val="595959"/>
                </a:solidFill>
                <a:latin typeface="Courier New"/>
              </a:rPr>
              <a:t>", "</a:t>
            </a:r>
            <a:r>
              <a:rPr lang="de-CH" sz="1800" b="0" strike="noStrike" spc="-1" dirty="0" err="1">
                <a:solidFill>
                  <a:srgbClr val="595959"/>
                </a:solidFill>
                <a:latin typeface="Courier New"/>
              </a:rPr>
              <a:t>command</a:t>
            </a:r>
            <a:r>
              <a:rPr lang="de-CH" sz="1800" b="0" strike="noStrike" spc="-1" dirty="0">
                <a:solidFill>
                  <a:srgbClr val="595959"/>
                </a:solidFill>
                <a:latin typeface="Courier New"/>
              </a:rPr>
              <a:t>":"</a:t>
            </a:r>
            <a:r>
              <a:rPr lang="de-CH" sz="1800" b="0" strike="noStrike" spc="-1" dirty="0" err="1">
                <a:solidFill>
                  <a:srgbClr val="595959"/>
                </a:solidFill>
                <a:latin typeface="Courier New"/>
              </a:rPr>
              <a:t>file</a:t>
            </a:r>
            <a:r>
              <a:rPr lang="de-CH" sz="1800" b="0" strike="noStrike" spc="-1" dirty="0">
                <a:solidFill>
                  <a:srgbClr val="595959"/>
                </a:solidFill>
                <a:latin typeface="Courier New"/>
              </a:rPr>
              <a:t>", "</a:t>
            </a:r>
            <a:r>
              <a:rPr lang="de-CH" sz="1800" b="0" strike="noStrike" spc="-1" dirty="0" err="1">
                <a:solidFill>
                  <a:srgbClr val="595959"/>
                </a:solidFill>
                <a:latin typeface="Courier New"/>
              </a:rPr>
              <a:t>args</a:t>
            </a:r>
            <a:r>
              <a:rPr lang="de-CH" sz="1800" b="0" strike="noStrike" spc="-1" dirty="0">
                <a:solidFill>
                  <a:srgbClr val="595959"/>
                </a:solidFill>
                <a:latin typeface="Courier New"/>
              </a:rPr>
              <a:t>":"C:\\Users\\Opfer\\Desktop\\secret.txt"}</a:t>
            </a:r>
            <a:endParaRPr lang="en-GB" sz="1800" b="0" strike="noStrike" spc="-1" dirty="0">
              <a:latin typeface="Arial"/>
            </a:endParaRPr>
          </a:p>
          <a:p>
            <a:pPr>
              <a:lnSpc>
                <a:spcPct val="100000"/>
              </a:lnSpc>
              <a:buNone/>
            </a:pPr>
            <a:endParaRPr lang="en-GB" sz="1800" b="0" strike="noStrike" spc="-1" dirty="0">
              <a:latin typeface="Arial"/>
            </a:endParaRPr>
          </a:p>
          <a:p>
            <a:pPr marL="447840" indent="-447840">
              <a:lnSpc>
                <a:spcPct val="100000"/>
              </a:lnSpc>
              <a:buClr>
                <a:srgbClr val="595959"/>
              </a:buClr>
              <a:buFont typeface="Arial"/>
              <a:buChar char="•"/>
            </a:pPr>
            <a:r>
              <a:rPr lang="de-CH" sz="2000" b="1" strike="noStrike" spc="-1" dirty="0">
                <a:solidFill>
                  <a:srgbClr val="595959"/>
                </a:solidFill>
                <a:latin typeface="Calibri Light"/>
              </a:rPr>
              <a:t>POST /</a:t>
            </a:r>
            <a:r>
              <a:rPr lang="de-CH" sz="2000" b="1" strike="noStrike" spc="-1" dirty="0" err="1">
                <a:solidFill>
                  <a:srgbClr val="595959"/>
                </a:solidFill>
                <a:latin typeface="Calibri Light"/>
              </a:rPr>
              <a:t>api</a:t>
            </a:r>
            <a:r>
              <a:rPr lang="de-CH" sz="2000" b="1" strike="noStrike" spc="-1" dirty="0">
                <a:solidFill>
                  <a:srgbClr val="595959"/>
                </a:solidFill>
                <a:latin typeface="Calibri Light"/>
              </a:rPr>
              <a:t>/</a:t>
            </a:r>
            <a:r>
              <a:rPr lang="de-CH" sz="2000" b="1" strike="noStrike" spc="-1" dirty="0" err="1">
                <a:solidFill>
                  <a:srgbClr val="595959"/>
                </a:solidFill>
                <a:latin typeface="Calibri Light"/>
              </a:rPr>
              <a:t>result</a:t>
            </a:r>
            <a:r>
              <a:rPr lang="de-CH" sz="2000" b="1" strike="noStrike" spc="-1" dirty="0">
                <a:solidFill>
                  <a:srgbClr val="595959"/>
                </a:solidFill>
                <a:latin typeface="Calibri Light"/>
              </a:rPr>
              <a:t>/{</a:t>
            </a:r>
            <a:r>
              <a:rPr lang="de-CH" sz="2000" b="1" strike="noStrike" spc="-1" dirty="0" err="1">
                <a:solidFill>
                  <a:srgbClr val="595959"/>
                </a:solidFill>
                <a:latin typeface="Calibri Light"/>
              </a:rPr>
              <a:t>id</a:t>
            </a:r>
            <a:r>
              <a:rPr lang="de-CH" sz="2000" b="1" strike="noStrike" spc="-1" dirty="0">
                <a:solidFill>
                  <a:srgbClr val="595959"/>
                </a:solidFill>
                <a:latin typeface="Calibri Light"/>
              </a:rPr>
              <a:t>} </a:t>
            </a:r>
            <a:r>
              <a:rPr lang="de-CH" sz="2000" b="0" strike="noStrike" spc="-1" dirty="0">
                <a:solidFill>
                  <a:srgbClr val="595959"/>
                </a:solidFill>
                <a:latin typeface="Calibri Light"/>
              </a:rPr>
              <a:t>(Send </a:t>
            </a:r>
            <a:r>
              <a:rPr lang="de-CH" sz="2000" b="0" strike="noStrike" spc="-1" dirty="0" err="1">
                <a:solidFill>
                  <a:srgbClr val="595959"/>
                </a:solidFill>
                <a:latin typeface="Calibri Light"/>
              </a:rPr>
              <a:t>result</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of</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command</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if</a:t>
            </a:r>
            <a:r>
              <a:rPr lang="de-CH" sz="2000" b="0" strike="noStrike" spc="-1" dirty="0">
                <a:solidFill>
                  <a:srgbClr val="595959"/>
                </a:solidFill>
                <a:latin typeface="Calibri Light"/>
              </a:rPr>
              <a:t> </a:t>
            </a:r>
            <a:r>
              <a:rPr lang="de-CH" sz="2000" b="0" strike="noStrike" spc="-1" dirty="0" err="1">
                <a:solidFill>
                  <a:srgbClr val="595959"/>
                </a:solidFill>
                <a:latin typeface="Calibri Light"/>
              </a:rPr>
              <a:t>applicable</a:t>
            </a:r>
            <a:r>
              <a:rPr lang="de-CH" sz="2000" b="0" strike="noStrike" spc="-1" dirty="0">
                <a:solidFill>
                  <a:srgbClr val="595959"/>
                </a:solidFill>
                <a:latin typeface="Calibri Light"/>
              </a:rPr>
              <a:t>))</a:t>
            </a:r>
            <a:endParaRPr lang="en-GB" sz="20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ourier New"/>
              </a:rPr>
              <a:t>{"cmdid":"</a:t>
            </a:r>
            <a:r>
              <a:rPr lang="de-CH" sz="1800" b="1" strike="noStrike" spc="-1" dirty="0">
                <a:solidFill>
                  <a:srgbClr val="0070C0"/>
                </a:solidFill>
                <a:latin typeface="Courier New"/>
              </a:rPr>
              <a:t>22245</a:t>
            </a:r>
            <a:r>
              <a:rPr lang="de-CH" sz="1800" b="0" strike="noStrike" spc="-1" dirty="0">
                <a:solidFill>
                  <a:srgbClr val="595959"/>
                </a:solidFill>
                <a:latin typeface="Courier New"/>
              </a:rPr>
              <a:t>", "payload":"d2luLWt0bzkwMms2ZmlhXGFkbWluaXN0cmF0b3I="}</a:t>
            </a:r>
            <a:endParaRPr lang="en-GB" sz="1800" b="0" strike="noStrike" spc="-1" dirty="0">
              <a:latin typeface="Arial"/>
            </a:endParaRPr>
          </a:p>
          <a:p>
            <a:pPr marL="905040" lvl="1" indent="-447840">
              <a:lnSpc>
                <a:spcPct val="100000"/>
              </a:lnSpc>
              <a:buClr>
                <a:srgbClr val="595959"/>
              </a:buClr>
              <a:buFont typeface="Arial"/>
              <a:buChar char="•"/>
            </a:pPr>
            <a:r>
              <a:rPr lang="de-CH" sz="1800" b="0" strike="noStrike" spc="-1" dirty="0">
                <a:solidFill>
                  <a:srgbClr val="595959"/>
                </a:solidFill>
                <a:latin typeface="Courier New"/>
              </a:rPr>
              <a:t>{"cmdid":"</a:t>
            </a:r>
            <a:r>
              <a:rPr lang="de-CH" sz="1800" b="1" strike="noStrike" spc="-1" dirty="0">
                <a:solidFill>
                  <a:srgbClr val="7030A0"/>
                </a:solidFill>
                <a:latin typeface="Courier New"/>
              </a:rPr>
              <a:t>345678</a:t>
            </a:r>
            <a:r>
              <a:rPr lang="de-CH" sz="1800" b="0" strike="noStrike" spc="-1" dirty="0">
                <a:solidFill>
                  <a:srgbClr val="595959"/>
                </a:solidFill>
                <a:latin typeface="Courier New"/>
              </a:rPr>
              <a:t>", "payload":"VEhJUyBJUyBWRVJZIFNFQ1JFVCEgRE9OJ1QgU1RFQUwgVEhJUy4="}</a:t>
            </a:r>
            <a:endParaRPr lang="en-GB"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 PP Lernvideo_20180427</Template>
  <TotalTime>79</TotalTime>
  <Words>1845</Words>
  <Application>Microsoft Office PowerPoint</Application>
  <PresentationFormat>Widescreen</PresentationFormat>
  <Paragraphs>431</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Courier New</vt:lpstr>
      <vt:lpstr>Symbol</vt:lpstr>
      <vt:lpstr>Times New Roman</vt:lpstr>
      <vt:lpstr>Wingdings</vt:lpstr>
      <vt:lpstr>Office Theme</vt:lpstr>
      <vt:lpstr>Office Theme</vt:lpstr>
      <vt:lpstr>Fachkürzel - Fach ausgeschrieben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Engineering</dc:title>
  <dc:subject/>
  <dc:creator>dorotea.boehm@lernen.siw.swiss</dc:creator>
  <dc:description/>
  <cp:lastModifiedBy>Patrik Marxer</cp:lastModifiedBy>
  <cp:revision>156</cp:revision>
  <cp:lastPrinted>2020-06-05T15:25:10Z</cp:lastPrinted>
  <dcterms:created xsi:type="dcterms:W3CDTF">2018-05-30T12:10:31Z</dcterms:created>
  <dcterms:modified xsi:type="dcterms:W3CDTF">2022-04-29T23:28:20Z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024">
    <vt:lpwstr>6</vt:lpwstr>
  </property>
  <property fmtid="{D5CDD505-2E9C-101B-9397-08002B2CF9AE}" pid="3" name="ContentTypeId">
    <vt:lpwstr>0x0101003CE31B3248DBCC44BC6C7EB355FC59B1</vt:lpwstr>
  </property>
  <property fmtid="{D5CDD505-2E9C-101B-9397-08002B2CF9AE}" pid="4" name="Notes">
    <vt:i4>28</vt:i4>
  </property>
  <property fmtid="{D5CDD505-2E9C-101B-9397-08002B2CF9AE}" pid="5" name="PresentationFormat">
    <vt:lpwstr>Breitbild</vt:lpwstr>
  </property>
  <property fmtid="{D5CDD505-2E9C-101B-9397-08002B2CF9AE}" pid="6" name="Slides">
    <vt:i4>29</vt:i4>
  </property>
</Properties>
</file>